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D7DDB2-C457-427D-AB9A-10A8438D56E8}">
  <a:tblStyle styleId="{CAD7DDB2-C457-427D-AB9A-10A8438D56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16e5b1186c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216e5b1186c_1_1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16e5b1186c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216e5b1186c_1_1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16e5b1186c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216e5b1186c_1_1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16e5b1186c_1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216e5b1186c_1_2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6ac79ab62_1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16ac79ab62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167ce062d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167ce062d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16ac79ab62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16ac79ab6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6ac79ab62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16ac79ab62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16ac79ab62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16ac79ab62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16ac79ab62_1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16ac79ab62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167ce062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167ce062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de1733327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de1733327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de17333278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de1733327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de17333278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de1733327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de1733327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de1733327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16e5b1186c_3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16e5b1186c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16e5b1186c_4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16e5b1186c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16e5b1186c_4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16e5b1186c_4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16e5b1186c_4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16e5b1186c_4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16e5b1186c_4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16e5b1186c_4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16ac79ab62_1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16ac79ab62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16ac79ab62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16ac79ab62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16ac79ab62_1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16ac79ab62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16ac79ab62_1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16ac79ab62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16ac79ab62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16ac79ab6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167ce062d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167ce062d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167ce062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167ce062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de1733327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de1733327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16e5b1186c_1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16e5b1186c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16e5b1186c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216e5b1186c_1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16e5b1186c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16e5b1186c_1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FR" altLang="zh-C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FR" altLang="zh-C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zh-CN" sz="3500" b="1"/>
              <a:t>L’impact du RER sur l’attractivité francilienne</a:t>
            </a:r>
            <a:endParaRPr sz="3500" b="1"/>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CN" sz="1400"/>
              <a:t>Jean-Baptiste THEPOT, Tatsumi LANCELOT, Kuo YAN</a:t>
            </a:r>
            <a:endParaRPr sz="1400"/>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p:nvPr/>
        </p:nvSpPr>
        <p:spPr>
          <a:xfrm>
            <a:off x="2286000" y="2434982"/>
            <a:ext cx="45720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37" name="Google Shape;137;p23"/>
          <p:cNvSpPr txBox="1"/>
          <p:nvPr/>
        </p:nvSpPr>
        <p:spPr>
          <a:xfrm>
            <a:off x="2285490" y="2433251"/>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38" name="Google Shape;138;p23"/>
          <p:cNvSpPr txBox="1"/>
          <p:nvPr/>
        </p:nvSpPr>
        <p:spPr>
          <a:xfrm>
            <a:off x="2285490" y="2433251"/>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 </a:t>
            </a:r>
            <a:endParaRPr sz="1100"/>
          </a:p>
        </p:txBody>
      </p:sp>
      <p:pic>
        <p:nvPicPr>
          <p:cNvPr id="139" name="Google Shape;139;p23"/>
          <p:cNvPicPr preferRelativeResize="0"/>
          <p:nvPr/>
        </p:nvPicPr>
        <p:blipFill rotWithShape="1">
          <a:blip r:embed="rId3">
            <a:alphaModFix/>
          </a:blip>
          <a:srcRect/>
          <a:stretch/>
        </p:blipFill>
        <p:spPr>
          <a:xfrm>
            <a:off x="628650" y="974152"/>
            <a:ext cx="4097460" cy="3895504"/>
          </a:xfrm>
          <a:prstGeom prst="rect">
            <a:avLst/>
          </a:prstGeom>
          <a:noFill/>
          <a:ln>
            <a:noFill/>
          </a:ln>
        </p:spPr>
      </p:pic>
      <p:sp>
        <p:nvSpPr>
          <p:cNvPr id="140" name="Google Shape;140;p23"/>
          <p:cNvSpPr txBox="1"/>
          <p:nvPr/>
        </p:nvSpPr>
        <p:spPr>
          <a:xfrm>
            <a:off x="5072332" y="1566674"/>
            <a:ext cx="3610200" cy="2608500"/>
          </a:xfrm>
          <a:prstGeom prst="rect">
            <a:avLst/>
          </a:prstGeom>
          <a:blipFill rotWithShape="1">
            <a:blip r:embed="rId4">
              <a:alphaModFix/>
            </a:blip>
            <a:stretch>
              <a:fillRect l="-1269" t="-1049" r="-369" b="-227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CN" sz="1400">
                <a:latin typeface="Calibri"/>
                <a:ea typeface="Calibri"/>
                <a:cs typeface="Calibri"/>
                <a:sym typeface="Calibri"/>
              </a:rPr>
              <a:t> </a:t>
            </a:r>
            <a:endParaRPr sz="1100"/>
          </a:p>
        </p:txBody>
      </p:sp>
      <p:sp>
        <p:nvSpPr>
          <p:cNvPr id="141" name="Google Shape;141;p23"/>
          <p:cNvSpPr txBox="1"/>
          <p:nvPr/>
        </p:nvSpPr>
        <p:spPr>
          <a:xfrm>
            <a:off x="270769" y="196410"/>
            <a:ext cx="7886700" cy="5091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2400"/>
              <a:buFont typeface="Calibri"/>
              <a:buNone/>
            </a:pPr>
            <a:r>
              <a:rPr lang="zh-CN" sz="2400" u="sng">
                <a:solidFill>
                  <a:schemeClr val="dk1"/>
                </a:solidFill>
                <a:latin typeface="Calibri"/>
                <a:ea typeface="Calibri"/>
                <a:cs typeface="Calibri"/>
                <a:sym typeface="Calibri"/>
              </a:rPr>
              <a:t>Impact de l’arrivée du RER sur les dynamiques de l’emploi</a:t>
            </a:r>
            <a:endParaRPr sz="2400" u="sng">
              <a:solidFill>
                <a:schemeClr val="dk1"/>
              </a:solidFill>
              <a:latin typeface="Calibri"/>
              <a:ea typeface="Calibri"/>
              <a:cs typeface="Calibri"/>
              <a:sym typeface="Calibri"/>
            </a:endParaRPr>
          </a:p>
        </p:txBody>
      </p:sp>
      <p:sp>
        <p:nvSpPr>
          <p:cNvPr id="142" name="Google Shape;142;p2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fr-FR" altLang="zh-C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2286000" y="2434982"/>
            <a:ext cx="45720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48" name="Google Shape;148;p24"/>
          <p:cNvSpPr txBox="1"/>
          <p:nvPr/>
        </p:nvSpPr>
        <p:spPr>
          <a:xfrm>
            <a:off x="2285490" y="2433251"/>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49" name="Google Shape;149;p24"/>
          <p:cNvSpPr txBox="1"/>
          <p:nvPr/>
        </p:nvSpPr>
        <p:spPr>
          <a:xfrm>
            <a:off x="2285490" y="2433251"/>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 </a:t>
            </a:r>
            <a:endParaRPr sz="1100"/>
          </a:p>
        </p:txBody>
      </p:sp>
      <p:sp>
        <p:nvSpPr>
          <p:cNvPr id="150" name="Google Shape;150;p24"/>
          <p:cNvSpPr txBox="1"/>
          <p:nvPr/>
        </p:nvSpPr>
        <p:spPr>
          <a:xfrm>
            <a:off x="359132" y="758152"/>
            <a:ext cx="84237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Derrière cette l’augmentation globale des emplois, </a:t>
            </a:r>
            <a:r>
              <a:rPr lang="zh-CN" sz="1800" b="1">
                <a:solidFill>
                  <a:schemeClr val="dk1"/>
                </a:solidFill>
                <a:latin typeface="Calibri"/>
                <a:ea typeface="Calibri"/>
                <a:cs typeface="Calibri"/>
                <a:sym typeface="Calibri"/>
              </a:rPr>
              <a:t>une tendance accentuée pour les emplois qualifiés</a:t>
            </a:r>
            <a:endParaRPr sz="1100"/>
          </a:p>
        </p:txBody>
      </p:sp>
      <p:sp>
        <p:nvSpPr>
          <p:cNvPr id="151" name="Google Shape;151;p24"/>
          <p:cNvSpPr txBox="1"/>
          <p:nvPr/>
        </p:nvSpPr>
        <p:spPr>
          <a:xfrm>
            <a:off x="359132" y="1567629"/>
            <a:ext cx="8423700" cy="1731000"/>
          </a:xfrm>
          <a:prstGeom prst="rect">
            <a:avLst/>
          </a:prstGeom>
          <a:blipFill rotWithShape="1">
            <a:blip r:embed="rId3">
              <a:alphaModFix/>
            </a:blip>
            <a:stretch>
              <a:fillRect l="-869" t="-2109" b="-5008"/>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CN" sz="1400">
                <a:latin typeface="Calibri"/>
                <a:ea typeface="Calibri"/>
                <a:cs typeface="Calibri"/>
                <a:sym typeface="Calibri"/>
              </a:rPr>
              <a:t> </a:t>
            </a:r>
            <a:endParaRPr sz="1100"/>
          </a:p>
        </p:txBody>
      </p:sp>
      <p:sp>
        <p:nvSpPr>
          <p:cNvPr id="152" name="Google Shape;152;p24"/>
          <p:cNvSpPr txBox="1"/>
          <p:nvPr/>
        </p:nvSpPr>
        <p:spPr>
          <a:xfrm>
            <a:off x="359132" y="4385348"/>
            <a:ext cx="84237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zh-CN" sz="1800" i="1" u="sng">
                <a:solidFill>
                  <a:schemeClr val="dk1"/>
                </a:solidFill>
                <a:latin typeface="Calibri"/>
                <a:ea typeface="Calibri"/>
                <a:cs typeface="Calibri"/>
                <a:sym typeface="Calibri"/>
              </a:rPr>
              <a:t>Quel a été l’impact du RER sur le nombre d’emplois CFM ?</a:t>
            </a:r>
            <a:endParaRPr sz="1100"/>
          </a:p>
        </p:txBody>
      </p:sp>
      <p:sp>
        <p:nvSpPr>
          <p:cNvPr id="153" name="Google Shape;153;p24"/>
          <p:cNvSpPr txBox="1"/>
          <p:nvPr/>
        </p:nvSpPr>
        <p:spPr>
          <a:xfrm>
            <a:off x="2669655" y="3419192"/>
            <a:ext cx="6204300" cy="931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Représente </a:t>
            </a:r>
            <a:r>
              <a:rPr lang="zh-CN" sz="1400" b="1">
                <a:solidFill>
                  <a:schemeClr val="dk1"/>
                </a:solidFill>
                <a:latin typeface="Calibri"/>
                <a:ea typeface="Calibri"/>
                <a:cs typeface="Calibri"/>
                <a:sym typeface="Calibri"/>
              </a:rPr>
              <a:t>1 emploi sur 10</a:t>
            </a:r>
            <a:r>
              <a:rPr lang="zh-CN" sz="1400">
                <a:solidFill>
                  <a:schemeClr val="dk1"/>
                </a:solidFill>
                <a:latin typeface="Calibri"/>
                <a:ea typeface="Calibri"/>
                <a:cs typeface="Calibri"/>
                <a:sym typeface="Calibri"/>
              </a:rPr>
              <a:t> dans l’unité urbaine parisienne (1 146 000 d’emplois) </a:t>
            </a:r>
            <a:endParaRPr sz="1100"/>
          </a:p>
          <a:p>
            <a:pPr marL="0" marR="0" lvl="0" indent="0" algn="l" rtl="0">
              <a:spcBef>
                <a:spcPts val="0"/>
              </a:spcBef>
              <a:spcAft>
                <a:spcPts val="0"/>
              </a:spcAft>
              <a:buNone/>
            </a:pPr>
            <a:r>
              <a:rPr lang="zh-CN" sz="1400">
                <a:solidFill>
                  <a:schemeClr val="dk1"/>
                </a:solidFill>
                <a:latin typeface="Calibri"/>
                <a:ea typeface="Calibri"/>
                <a:cs typeface="Calibri"/>
                <a:sym typeface="Calibri"/>
              </a:rPr>
              <a:t>Nombre </a:t>
            </a:r>
            <a:r>
              <a:rPr lang="zh-CN" sz="1400" b="1">
                <a:solidFill>
                  <a:schemeClr val="dk1"/>
                </a:solidFill>
                <a:latin typeface="Calibri"/>
                <a:ea typeface="Calibri"/>
                <a:cs typeface="Calibri"/>
                <a:sym typeface="Calibri"/>
              </a:rPr>
              <a:t>multiplié par 2</a:t>
            </a:r>
            <a:r>
              <a:rPr lang="zh-CN" sz="1400">
                <a:solidFill>
                  <a:schemeClr val="dk1"/>
                </a:solidFill>
                <a:latin typeface="Calibri"/>
                <a:ea typeface="Calibri"/>
                <a:cs typeface="Calibri"/>
                <a:sym typeface="Calibri"/>
              </a:rPr>
              <a:t> de 1982 à 2013 (+650 000)</a:t>
            </a:r>
            <a:endParaRPr sz="1100"/>
          </a:p>
          <a:p>
            <a:pPr marL="0" marR="0" lvl="0" indent="0" algn="l" rtl="0">
              <a:spcBef>
                <a:spcPts val="0"/>
              </a:spcBef>
              <a:spcAft>
                <a:spcPts val="0"/>
              </a:spcAft>
              <a:buNone/>
            </a:pPr>
            <a:r>
              <a:rPr lang="zh-CN" sz="1400">
                <a:solidFill>
                  <a:schemeClr val="dk1"/>
                </a:solidFill>
                <a:latin typeface="Calibri"/>
                <a:ea typeface="Calibri"/>
                <a:cs typeface="Calibri"/>
                <a:sym typeface="Calibri"/>
              </a:rPr>
              <a:t>Contribue à </a:t>
            </a:r>
            <a:r>
              <a:rPr lang="zh-CN" sz="1400" b="1">
                <a:solidFill>
                  <a:schemeClr val="dk1"/>
                </a:solidFill>
                <a:latin typeface="Calibri"/>
                <a:ea typeface="Calibri"/>
                <a:cs typeface="Calibri"/>
                <a:sym typeface="Calibri"/>
              </a:rPr>
              <a:t>75% de l’augmentation globale des emplois</a:t>
            </a:r>
            <a:r>
              <a:rPr lang="zh-CN" sz="1400">
                <a:solidFill>
                  <a:schemeClr val="dk1"/>
                </a:solidFill>
                <a:latin typeface="Calibri"/>
                <a:ea typeface="Calibri"/>
                <a:cs typeface="Calibri"/>
                <a:sym typeface="Calibri"/>
              </a:rPr>
              <a:t> sur l’unité urbaine parisienne.</a:t>
            </a:r>
            <a:endParaRPr sz="1100"/>
          </a:p>
        </p:txBody>
      </p:sp>
      <p:sp>
        <p:nvSpPr>
          <p:cNvPr id="154" name="Google Shape;154;p24"/>
          <p:cNvSpPr txBox="1"/>
          <p:nvPr/>
        </p:nvSpPr>
        <p:spPr>
          <a:xfrm>
            <a:off x="359132" y="3419192"/>
            <a:ext cx="24774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1" u="sng">
                <a:solidFill>
                  <a:schemeClr val="dk1"/>
                </a:solidFill>
                <a:latin typeface="Calibri"/>
                <a:ea typeface="Calibri"/>
                <a:cs typeface="Calibri"/>
                <a:sym typeface="Calibri"/>
              </a:rPr>
              <a:t>Quelques chiffres sur les CFM:</a:t>
            </a:r>
            <a:endParaRPr sz="1400">
              <a:solidFill>
                <a:schemeClr val="dk1"/>
              </a:solidFill>
              <a:latin typeface="Calibri"/>
              <a:ea typeface="Calibri"/>
              <a:cs typeface="Calibri"/>
              <a:sym typeface="Calibri"/>
            </a:endParaRPr>
          </a:p>
        </p:txBody>
      </p:sp>
      <p:sp>
        <p:nvSpPr>
          <p:cNvPr id="155" name="Google Shape;155;p24"/>
          <p:cNvSpPr txBox="1"/>
          <p:nvPr/>
        </p:nvSpPr>
        <p:spPr>
          <a:xfrm>
            <a:off x="270769" y="196410"/>
            <a:ext cx="7886700" cy="5091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2400"/>
              <a:buFont typeface="Calibri"/>
              <a:buNone/>
            </a:pPr>
            <a:r>
              <a:rPr lang="zh-CN" sz="2400" u="sng">
                <a:solidFill>
                  <a:schemeClr val="dk1"/>
                </a:solidFill>
                <a:latin typeface="Calibri"/>
                <a:ea typeface="Calibri"/>
                <a:cs typeface="Calibri"/>
                <a:sym typeface="Calibri"/>
              </a:rPr>
              <a:t>Impact de l’arrivée du RER sur les dynamiques de l’emploi</a:t>
            </a:r>
            <a:endParaRPr sz="1100"/>
          </a:p>
        </p:txBody>
      </p:sp>
      <p:sp>
        <p:nvSpPr>
          <p:cNvPr id="156" name="Google Shape;156;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fr-FR" altLang="zh-C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p:nvPr/>
        </p:nvSpPr>
        <p:spPr>
          <a:xfrm>
            <a:off x="2286000" y="2434982"/>
            <a:ext cx="45720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62" name="Google Shape;162;p25"/>
          <p:cNvSpPr txBox="1"/>
          <p:nvPr/>
        </p:nvSpPr>
        <p:spPr>
          <a:xfrm>
            <a:off x="2285490" y="2433251"/>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63" name="Google Shape;163;p25"/>
          <p:cNvSpPr txBox="1"/>
          <p:nvPr/>
        </p:nvSpPr>
        <p:spPr>
          <a:xfrm>
            <a:off x="2285490" y="2433251"/>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 </a:t>
            </a:r>
            <a:endParaRPr sz="1100"/>
          </a:p>
        </p:txBody>
      </p:sp>
      <p:pic>
        <p:nvPicPr>
          <p:cNvPr id="164" name="Google Shape;164;p25"/>
          <p:cNvPicPr preferRelativeResize="0"/>
          <p:nvPr/>
        </p:nvPicPr>
        <p:blipFill rotWithShape="1">
          <a:blip r:embed="rId3">
            <a:alphaModFix/>
          </a:blip>
          <a:srcRect/>
          <a:stretch/>
        </p:blipFill>
        <p:spPr>
          <a:xfrm>
            <a:off x="408371" y="981947"/>
            <a:ext cx="3994346" cy="3848100"/>
          </a:xfrm>
          <a:prstGeom prst="rect">
            <a:avLst/>
          </a:prstGeom>
          <a:noFill/>
          <a:ln>
            <a:noFill/>
          </a:ln>
        </p:spPr>
      </p:pic>
      <p:sp>
        <p:nvSpPr>
          <p:cNvPr id="165" name="Google Shape;165;p25"/>
          <p:cNvSpPr txBox="1"/>
          <p:nvPr/>
        </p:nvSpPr>
        <p:spPr>
          <a:xfrm>
            <a:off x="4741284" y="936179"/>
            <a:ext cx="3741300" cy="1223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500" b="1" u="sng">
                <a:solidFill>
                  <a:schemeClr val="dk1"/>
                </a:solidFill>
                <a:latin typeface="Calibri"/>
                <a:ea typeface="Calibri"/>
                <a:cs typeface="Calibri"/>
                <a:sym typeface="Calibri"/>
              </a:rPr>
              <a:t>Forte croissance des emplois CFM:</a:t>
            </a:r>
            <a:endParaRPr sz="1100"/>
          </a:p>
          <a:p>
            <a:pPr marL="254000" marR="0" lvl="0" indent="-247650" algn="l" rtl="0">
              <a:spcBef>
                <a:spcPts val="0"/>
              </a:spcBef>
              <a:spcAft>
                <a:spcPts val="0"/>
              </a:spcAft>
              <a:buClr>
                <a:schemeClr val="dk1"/>
              </a:buClr>
              <a:buSzPts val="1500"/>
              <a:buFont typeface="Arial"/>
              <a:buChar char="•"/>
            </a:pPr>
            <a:r>
              <a:rPr lang="zh-CN" sz="1500">
                <a:solidFill>
                  <a:schemeClr val="dk1"/>
                </a:solidFill>
                <a:latin typeface="Calibri"/>
                <a:ea typeface="Calibri"/>
                <a:cs typeface="Calibri"/>
                <a:sym typeface="Calibri"/>
              </a:rPr>
              <a:t>La Défense (12% des CFM franciliens)</a:t>
            </a:r>
            <a:endParaRPr sz="1100"/>
          </a:p>
          <a:p>
            <a:pPr marL="254000" marR="0" lvl="0" indent="-247650" algn="l" rtl="0">
              <a:spcBef>
                <a:spcPts val="0"/>
              </a:spcBef>
              <a:spcAft>
                <a:spcPts val="0"/>
              </a:spcAft>
              <a:buClr>
                <a:schemeClr val="dk1"/>
              </a:buClr>
              <a:buSzPts val="1500"/>
              <a:buFont typeface="Arial"/>
              <a:buChar char="•"/>
            </a:pPr>
            <a:r>
              <a:rPr lang="zh-CN" sz="1500">
                <a:solidFill>
                  <a:schemeClr val="dk1"/>
                </a:solidFill>
                <a:latin typeface="Calibri"/>
                <a:ea typeface="Calibri"/>
                <a:cs typeface="Calibri"/>
                <a:sym typeface="Calibri"/>
              </a:rPr>
              <a:t>Boulogne (6%)</a:t>
            </a:r>
            <a:endParaRPr sz="1100"/>
          </a:p>
          <a:p>
            <a:pPr marL="254000" marR="0" lvl="0" indent="-247650" algn="l" rtl="0">
              <a:spcBef>
                <a:spcPts val="0"/>
              </a:spcBef>
              <a:spcAft>
                <a:spcPts val="0"/>
              </a:spcAft>
              <a:buClr>
                <a:schemeClr val="dk1"/>
              </a:buClr>
              <a:buSzPts val="1500"/>
              <a:buFont typeface="Arial"/>
              <a:buChar char="•"/>
            </a:pPr>
            <a:r>
              <a:rPr lang="zh-CN" sz="1500">
                <a:solidFill>
                  <a:schemeClr val="dk1"/>
                </a:solidFill>
                <a:latin typeface="Calibri"/>
                <a:ea typeface="Calibri"/>
                <a:cs typeface="Calibri"/>
                <a:sym typeface="Calibri"/>
              </a:rPr>
              <a:t>Villes nouvelles</a:t>
            </a:r>
            <a:endParaRPr sz="1100"/>
          </a:p>
          <a:p>
            <a:pPr marL="254000" marR="0" lvl="0" indent="-247650" algn="l" rtl="0">
              <a:spcBef>
                <a:spcPts val="0"/>
              </a:spcBef>
              <a:spcAft>
                <a:spcPts val="0"/>
              </a:spcAft>
              <a:buClr>
                <a:schemeClr val="dk1"/>
              </a:buClr>
              <a:buSzPts val="1500"/>
              <a:buFont typeface="Arial"/>
              <a:buChar char="•"/>
            </a:pPr>
            <a:r>
              <a:rPr lang="zh-CN" sz="1500">
                <a:solidFill>
                  <a:schemeClr val="dk1"/>
                </a:solidFill>
                <a:latin typeface="Calibri"/>
                <a:ea typeface="Calibri"/>
                <a:cs typeface="Calibri"/>
                <a:sym typeface="Calibri"/>
              </a:rPr>
              <a:t>Pôles aéroportuaires (Orly &amp; CDG)</a:t>
            </a:r>
            <a:endParaRPr sz="1100"/>
          </a:p>
        </p:txBody>
      </p:sp>
      <p:sp>
        <p:nvSpPr>
          <p:cNvPr id="166" name="Google Shape;166;p25"/>
          <p:cNvSpPr txBox="1"/>
          <p:nvPr/>
        </p:nvSpPr>
        <p:spPr>
          <a:xfrm>
            <a:off x="4741284" y="2177078"/>
            <a:ext cx="3741300" cy="1223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500" b="1" u="sng">
                <a:solidFill>
                  <a:schemeClr val="dk1"/>
                </a:solidFill>
                <a:latin typeface="Calibri"/>
                <a:ea typeface="Calibri"/>
                <a:cs typeface="Calibri"/>
                <a:sym typeface="Calibri"/>
              </a:rPr>
              <a:t>Disparités entre les communes desservies par le RER:</a:t>
            </a:r>
            <a:endParaRPr sz="1100"/>
          </a:p>
          <a:p>
            <a:pPr marL="254000" marR="0" lvl="0" indent="-247650" algn="l" rtl="0">
              <a:spcBef>
                <a:spcPts val="0"/>
              </a:spcBef>
              <a:spcAft>
                <a:spcPts val="0"/>
              </a:spcAft>
              <a:buClr>
                <a:schemeClr val="dk1"/>
              </a:buClr>
              <a:buSzPts val="1500"/>
              <a:buFont typeface="Arial"/>
              <a:buChar char="•"/>
            </a:pPr>
            <a:r>
              <a:rPr lang="zh-CN" sz="1500">
                <a:solidFill>
                  <a:schemeClr val="dk1"/>
                </a:solidFill>
                <a:latin typeface="Calibri"/>
                <a:ea typeface="Calibri"/>
                <a:cs typeface="Calibri"/>
                <a:sym typeface="Calibri"/>
              </a:rPr>
              <a:t>Communes de la grande couronne et de la moitié Est de la petite couronne (communes davantage résidentielles)</a:t>
            </a:r>
            <a:endParaRPr sz="1100"/>
          </a:p>
        </p:txBody>
      </p:sp>
      <p:sp>
        <p:nvSpPr>
          <p:cNvPr id="167" name="Google Shape;167;p25"/>
          <p:cNvSpPr txBox="1"/>
          <p:nvPr/>
        </p:nvSpPr>
        <p:spPr>
          <a:xfrm>
            <a:off x="270769" y="196410"/>
            <a:ext cx="7886700" cy="5091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2400"/>
              <a:buFont typeface="Calibri"/>
              <a:buNone/>
            </a:pPr>
            <a:r>
              <a:rPr lang="zh-CN" sz="2400" u="sng">
                <a:solidFill>
                  <a:schemeClr val="dk1"/>
                </a:solidFill>
                <a:latin typeface="Calibri"/>
                <a:ea typeface="Calibri"/>
                <a:cs typeface="Calibri"/>
                <a:sym typeface="Calibri"/>
              </a:rPr>
              <a:t>Impact de l’arrivée du RER sur les dynamiques de l’emploi</a:t>
            </a:r>
            <a:endParaRPr sz="1100"/>
          </a:p>
        </p:txBody>
      </p:sp>
      <p:sp>
        <p:nvSpPr>
          <p:cNvPr id="168" name="Google Shape;168;p25"/>
          <p:cNvSpPr txBox="1"/>
          <p:nvPr/>
        </p:nvSpPr>
        <p:spPr>
          <a:xfrm>
            <a:off x="5226821" y="3760652"/>
            <a:ext cx="3520200" cy="762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500" b="1">
                <a:solidFill>
                  <a:srgbClr val="C00000"/>
                </a:solidFill>
                <a:latin typeface="Calibri"/>
                <a:ea typeface="Calibri"/>
                <a:cs typeface="Calibri"/>
                <a:sym typeface="Calibri"/>
              </a:rPr>
              <a:t>De manière générale, une plus forte augmentation des emplois qualifiés dans les communes RER</a:t>
            </a:r>
            <a:endParaRPr sz="1500">
              <a:solidFill>
                <a:srgbClr val="C00000"/>
              </a:solidFill>
              <a:latin typeface="Calibri"/>
              <a:ea typeface="Calibri"/>
              <a:cs typeface="Calibri"/>
              <a:sym typeface="Calibri"/>
            </a:endParaRPr>
          </a:p>
        </p:txBody>
      </p:sp>
      <p:cxnSp>
        <p:nvCxnSpPr>
          <p:cNvPr id="169" name="Google Shape;169;p25"/>
          <p:cNvCxnSpPr/>
          <p:nvPr/>
        </p:nvCxnSpPr>
        <p:spPr>
          <a:xfrm>
            <a:off x="5037244" y="3923019"/>
            <a:ext cx="35700" cy="0"/>
          </a:xfrm>
          <a:prstGeom prst="straightConnector1">
            <a:avLst/>
          </a:prstGeom>
          <a:noFill/>
          <a:ln w="38100" cap="flat" cmpd="sng">
            <a:solidFill>
              <a:srgbClr val="C00000"/>
            </a:solidFill>
            <a:prstDash val="solid"/>
            <a:miter lim="800000"/>
            <a:headEnd type="none" w="sm" len="sm"/>
            <a:tailEnd type="stealth" w="med" len="med"/>
          </a:ln>
        </p:spPr>
      </p:cxnSp>
      <p:sp>
        <p:nvSpPr>
          <p:cNvPr id="170" name="Google Shape;170;p25"/>
          <p:cNvSpPr txBox="1"/>
          <p:nvPr/>
        </p:nvSpPr>
        <p:spPr>
          <a:xfrm>
            <a:off x="4741284" y="3395912"/>
            <a:ext cx="37413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500" b="1" u="sng">
                <a:solidFill>
                  <a:schemeClr val="dk1"/>
                </a:solidFill>
                <a:latin typeface="Calibri"/>
                <a:ea typeface="Calibri"/>
                <a:cs typeface="Calibri"/>
                <a:sym typeface="Calibri"/>
              </a:rPr>
              <a:t>Une progression non uniforme depuis 1982</a:t>
            </a:r>
            <a:endParaRPr sz="1500">
              <a:solidFill>
                <a:schemeClr val="dk1"/>
              </a:solidFill>
              <a:latin typeface="Calibri"/>
              <a:ea typeface="Calibri"/>
              <a:cs typeface="Calibri"/>
              <a:sym typeface="Calibri"/>
            </a:endParaRPr>
          </a:p>
        </p:txBody>
      </p:sp>
      <p:sp>
        <p:nvSpPr>
          <p:cNvPr id="171" name="Google Shape;171;p25"/>
          <p:cNvSpPr txBox="1"/>
          <p:nvPr/>
        </p:nvSpPr>
        <p:spPr>
          <a:xfrm>
            <a:off x="5891087" y="4522413"/>
            <a:ext cx="2493900" cy="4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100" i="1">
                <a:solidFill>
                  <a:srgbClr val="C00000"/>
                </a:solidFill>
                <a:latin typeface="Calibri"/>
                <a:ea typeface="Calibri"/>
                <a:cs typeface="Calibri"/>
                <a:sym typeface="Calibri"/>
              </a:rPr>
              <a:t>+ 421,000 dans les communes RER</a:t>
            </a:r>
            <a:endParaRPr sz="1100"/>
          </a:p>
          <a:p>
            <a:pPr marL="0" marR="0" lvl="0" indent="0" algn="l" rtl="0">
              <a:spcBef>
                <a:spcPts val="0"/>
              </a:spcBef>
              <a:spcAft>
                <a:spcPts val="0"/>
              </a:spcAft>
              <a:buNone/>
            </a:pPr>
            <a:r>
              <a:rPr lang="zh-CN" sz="1100" i="1">
                <a:solidFill>
                  <a:srgbClr val="C00000"/>
                </a:solidFill>
                <a:latin typeface="Calibri"/>
                <a:ea typeface="Calibri"/>
                <a:cs typeface="Calibri"/>
                <a:sym typeface="Calibri"/>
              </a:rPr>
              <a:t>+ 233,000 dans les communes non-RER</a:t>
            </a:r>
            <a:endParaRPr sz="1100"/>
          </a:p>
        </p:txBody>
      </p:sp>
      <p:sp>
        <p:nvSpPr>
          <p:cNvPr id="172" name="Google Shape;172;p2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fr-FR" altLang="zh-C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p:nvPr/>
        </p:nvSpPr>
        <p:spPr>
          <a:xfrm>
            <a:off x="2286000" y="2434982"/>
            <a:ext cx="45720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78" name="Google Shape;178;p26"/>
          <p:cNvSpPr txBox="1"/>
          <p:nvPr/>
        </p:nvSpPr>
        <p:spPr>
          <a:xfrm>
            <a:off x="2285490" y="2433251"/>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79" name="Google Shape;179;p26"/>
          <p:cNvSpPr txBox="1"/>
          <p:nvPr/>
        </p:nvSpPr>
        <p:spPr>
          <a:xfrm>
            <a:off x="2285490" y="2433251"/>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 </a:t>
            </a:r>
            <a:endParaRPr sz="1100"/>
          </a:p>
        </p:txBody>
      </p:sp>
      <p:sp>
        <p:nvSpPr>
          <p:cNvPr id="180" name="Google Shape;180;p26"/>
          <p:cNvSpPr txBox="1"/>
          <p:nvPr/>
        </p:nvSpPr>
        <p:spPr>
          <a:xfrm>
            <a:off x="514408" y="773060"/>
            <a:ext cx="81129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zh-CN" sz="1800" b="1">
                <a:solidFill>
                  <a:schemeClr val="dk1"/>
                </a:solidFill>
                <a:latin typeface="Calibri"/>
                <a:ea typeface="Calibri"/>
                <a:cs typeface="Calibri"/>
                <a:sym typeface="Calibri"/>
              </a:rPr>
              <a:t>Derrière ces chiffres, des facteurs externes à prendre en compte pour mettre en perspective l’impact réel du RER</a:t>
            </a:r>
            <a:endParaRPr sz="1100"/>
          </a:p>
        </p:txBody>
      </p:sp>
      <p:sp>
        <p:nvSpPr>
          <p:cNvPr id="181" name="Google Shape;181;p26"/>
          <p:cNvSpPr txBox="1"/>
          <p:nvPr/>
        </p:nvSpPr>
        <p:spPr>
          <a:xfrm>
            <a:off x="270769" y="196410"/>
            <a:ext cx="7886700" cy="5091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2400"/>
              <a:buFont typeface="Calibri"/>
              <a:buNone/>
            </a:pPr>
            <a:r>
              <a:rPr lang="zh-CN" sz="2400" u="sng">
                <a:solidFill>
                  <a:schemeClr val="dk1"/>
                </a:solidFill>
                <a:latin typeface="Calibri"/>
                <a:ea typeface="Calibri"/>
                <a:cs typeface="Calibri"/>
                <a:sym typeface="Calibri"/>
              </a:rPr>
              <a:t>Impact de l’arrivée du RER sur les dynamiques de l’emploi</a:t>
            </a:r>
            <a:endParaRPr sz="1100"/>
          </a:p>
        </p:txBody>
      </p:sp>
      <p:sp>
        <p:nvSpPr>
          <p:cNvPr id="182" name="Google Shape;182;p26"/>
          <p:cNvSpPr txBox="1"/>
          <p:nvPr/>
        </p:nvSpPr>
        <p:spPr>
          <a:xfrm>
            <a:off x="420537" y="2154910"/>
            <a:ext cx="8203800" cy="2562900"/>
          </a:xfrm>
          <a:prstGeom prst="rect">
            <a:avLst/>
          </a:prstGeom>
          <a:noFill/>
          <a:ln>
            <a:noFill/>
          </a:ln>
        </p:spPr>
        <p:txBody>
          <a:bodyPr spcFirstLastPara="1" wrap="square" lIns="68575" tIns="34275" rIns="68575" bIns="34275" anchor="t" anchorCtr="0">
            <a:spAutoFit/>
          </a:bodyPr>
          <a:lstStyle/>
          <a:p>
            <a:pPr marL="254000" marR="0" lvl="0" indent="-254000" algn="l" rtl="0">
              <a:spcBef>
                <a:spcPts val="0"/>
              </a:spcBef>
              <a:spcAft>
                <a:spcPts val="0"/>
              </a:spcAft>
              <a:buClr>
                <a:schemeClr val="dk1"/>
              </a:buClr>
              <a:buSzPts val="1800"/>
              <a:buFont typeface="Noto Sans Symbols"/>
              <a:buChar char="▪"/>
            </a:pPr>
            <a:r>
              <a:rPr lang="zh-CN" sz="1800">
                <a:solidFill>
                  <a:schemeClr val="dk1"/>
                </a:solidFill>
                <a:latin typeface="Calibri"/>
                <a:ea typeface="Calibri"/>
                <a:cs typeface="Calibri"/>
                <a:sym typeface="Calibri"/>
              </a:rPr>
              <a:t>Nécessité d’évaluer ces dynamiques au regard des </a:t>
            </a:r>
            <a:r>
              <a:rPr lang="zh-CN" sz="1800" b="1">
                <a:solidFill>
                  <a:schemeClr val="dk1"/>
                </a:solidFill>
                <a:latin typeface="Calibri"/>
                <a:ea typeface="Calibri"/>
                <a:cs typeface="Calibri"/>
                <a:sym typeface="Calibri"/>
              </a:rPr>
              <a:t>autres projets de transports réalisés</a:t>
            </a:r>
            <a:r>
              <a:rPr lang="zh-CN" sz="1800">
                <a:solidFill>
                  <a:schemeClr val="dk1"/>
                </a:solidFill>
                <a:latin typeface="Calibri"/>
                <a:ea typeface="Calibri"/>
                <a:cs typeface="Calibri"/>
                <a:sym typeface="Calibri"/>
              </a:rPr>
              <a:t> (Réseau routier, Tram, Métro, etc.) ;</a:t>
            </a:r>
            <a:endParaRPr sz="1100"/>
          </a:p>
          <a:p>
            <a:pPr marL="254000" marR="0" lvl="0" indent="-13970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54000" marR="0" lvl="0" indent="-254000" algn="l" rtl="0">
              <a:spcBef>
                <a:spcPts val="0"/>
              </a:spcBef>
              <a:spcAft>
                <a:spcPts val="0"/>
              </a:spcAft>
              <a:buClr>
                <a:schemeClr val="dk1"/>
              </a:buClr>
              <a:buSzPts val="1800"/>
              <a:buFont typeface="Noto Sans Symbols"/>
              <a:buChar char="▪"/>
            </a:pPr>
            <a:r>
              <a:rPr lang="zh-CN" sz="1800" b="1">
                <a:solidFill>
                  <a:schemeClr val="dk1"/>
                </a:solidFill>
                <a:latin typeface="Calibri"/>
                <a:ea typeface="Calibri"/>
                <a:cs typeface="Calibri"/>
                <a:sym typeface="Calibri"/>
              </a:rPr>
              <a:t>Certains facteurs à prendre en compte</a:t>
            </a:r>
            <a:r>
              <a:rPr lang="zh-CN" sz="1800">
                <a:solidFill>
                  <a:schemeClr val="dk1"/>
                </a:solidFill>
                <a:latin typeface="Calibri"/>
                <a:ea typeface="Calibri"/>
                <a:cs typeface="Calibri"/>
                <a:sym typeface="Calibri"/>
              </a:rPr>
              <a:t>, comme la densité, le degré d’accessibilité aux TC ou la distance à Paris ;</a:t>
            </a:r>
            <a:endParaRPr sz="1100"/>
          </a:p>
          <a:p>
            <a:pPr marL="254000" marR="0" lvl="0" indent="-13970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54000" marR="0" lvl="0" indent="-254000" algn="l" rtl="0">
              <a:spcBef>
                <a:spcPts val="0"/>
              </a:spcBef>
              <a:spcAft>
                <a:spcPts val="0"/>
              </a:spcAft>
              <a:buClr>
                <a:schemeClr val="dk1"/>
              </a:buClr>
              <a:buSzPts val="1800"/>
              <a:buFont typeface="Noto Sans Symbols"/>
              <a:buChar char="▪"/>
            </a:pPr>
            <a:r>
              <a:rPr lang="zh-CN" sz="1800">
                <a:solidFill>
                  <a:schemeClr val="dk1"/>
                </a:solidFill>
                <a:latin typeface="Calibri"/>
                <a:ea typeface="Calibri"/>
                <a:cs typeface="Calibri"/>
                <a:sym typeface="Calibri"/>
              </a:rPr>
              <a:t>Le développement du réseau RER a été pensé </a:t>
            </a:r>
            <a:r>
              <a:rPr lang="zh-CN" sz="1800" b="1">
                <a:solidFill>
                  <a:schemeClr val="dk1"/>
                </a:solidFill>
                <a:latin typeface="Calibri"/>
                <a:ea typeface="Calibri"/>
                <a:cs typeface="Calibri"/>
                <a:sym typeface="Calibri"/>
              </a:rPr>
              <a:t>dans le cadre d’un schéma d’aménagement global</a:t>
            </a:r>
            <a:r>
              <a:rPr lang="zh-CN" sz="1800">
                <a:solidFill>
                  <a:schemeClr val="dk1"/>
                </a:solidFill>
                <a:latin typeface="Calibri"/>
                <a:ea typeface="Calibri"/>
                <a:cs typeface="Calibri"/>
                <a:sym typeface="Calibri"/>
              </a:rPr>
              <a:t>, qui a influé par la suite sur les dynamiques observées.</a:t>
            </a:r>
            <a:endParaRPr sz="1100"/>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83" name="Google Shape;183;p26"/>
          <p:cNvSpPr txBox="1"/>
          <p:nvPr/>
        </p:nvSpPr>
        <p:spPr>
          <a:xfrm>
            <a:off x="4201330" y="1463984"/>
            <a:ext cx="642300" cy="623400"/>
          </a:xfrm>
          <a:prstGeom prst="rect">
            <a:avLst/>
          </a:prstGeom>
          <a:blipFill rotWithShape="1">
            <a:blip r:embed="rId3">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CN" sz="1400">
                <a:latin typeface="Calibri"/>
                <a:ea typeface="Calibri"/>
                <a:cs typeface="Calibri"/>
                <a:sym typeface="Calibri"/>
              </a:rPr>
              <a:t> </a:t>
            </a:r>
            <a:endParaRPr sz="1100"/>
          </a:p>
        </p:txBody>
      </p:sp>
      <p:sp>
        <p:nvSpPr>
          <p:cNvPr id="184" name="Google Shape;184;p2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fr-FR" altLang="zh-C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234725" y="1907600"/>
            <a:ext cx="8520600" cy="1109700"/>
          </a:xfrm>
          <a:prstGeom prst="rect">
            <a:avLst/>
          </a:prstGeom>
        </p:spPr>
        <p:txBody>
          <a:bodyPr spcFirstLastPara="1" wrap="square" lIns="91425" tIns="91425" rIns="91425" bIns="91425" anchor="t" anchorCtr="0">
            <a:normAutofit fontScale="90000"/>
          </a:bodyPr>
          <a:lstStyle/>
          <a:p>
            <a:pPr marL="457200" lvl="0" indent="-388620" algn="ctr" rtl="0">
              <a:spcBef>
                <a:spcPts val="0"/>
              </a:spcBef>
              <a:spcAft>
                <a:spcPts val="0"/>
              </a:spcAft>
              <a:buSzPct val="100000"/>
              <a:buAutoNum type="arabicPeriod" startAt="3"/>
            </a:pPr>
            <a:r>
              <a:rPr lang="zh-CN"/>
              <a:t>Impact de l’arrivée du RER : approche par l’implantation des entreprises</a:t>
            </a:r>
            <a:endParaRPr/>
          </a:p>
          <a:p>
            <a:pPr marL="0" lvl="0" indent="0" algn="l" rtl="0">
              <a:spcBef>
                <a:spcPts val="0"/>
              </a:spcBef>
              <a:spcAft>
                <a:spcPts val="0"/>
              </a:spcAft>
              <a:buNone/>
            </a:pPr>
            <a:endParaRPr/>
          </a:p>
        </p:txBody>
      </p:sp>
      <p:sp>
        <p:nvSpPr>
          <p:cNvPr id="190" name="Google Shape;19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body" idx="1"/>
          </p:nvPr>
        </p:nvSpPr>
        <p:spPr>
          <a:xfrm>
            <a:off x="311700" y="1152475"/>
            <a:ext cx="8396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Mesure de l’impact de l’arrivée du RER via l’implantation des entreprises, notamment étrangères</a:t>
            </a:r>
            <a:endParaRPr/>
          </a:p>
          <a:p>
            <a:pPr marL="0" lvl="0" indent="0" algn="l" rtl="0">
              <a:spcBef>
                <a:spcPts val="1200"/>
              </a:spcBef>
              <a:spcAft>
                <a:spcPts val="1200"/>
              </a:spcAft>
              <a:buNone/>
            </a:pPr>
            <a:r>
              <a:rPr lang="zh-CN"/>
              <a:t>Modèle économétrique, méthode des différences de différence par rapport à plusieurs groupes de contrôle (traitement commune par commune, dans le temps)</a:t>
            </a:r>
            <a:endParaRPr/>
          </a:p>
        </p:txBody>
      </p:sp>
      <p:sp>
        <p:nvSpPr>
          <p:cNvPr id="196" name="Google Shape;196;p28"/>
          <p:cNvSpPr txBox="1">
            <a:spLocks noGrp="1"/>
          </p:cNvSpPr>
          <p:nvPr>
            <p:ph type="title"/>
          </p:nvPr>
        </p:nvSpPr>
        <p:spPr>
          <a:xfrm>
            <a:off x="91225" y="273850"/>
            <a:ext cx="9003000" cy="652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None/>
            </a:pPr>
            <a:r>
              <a:rPr lang="zh-CN" sz="2400"/>
              <a:t>Impact de l’arrivée du RER : approche par l’implantation des entreprises</a:t>
            </a:r>
            <a:endParaRPr sz="2400"/>
          </a:p>
          <a:p>
            <a:pPr marL="0" lvl="0" indent="0" algn="l" rtl="0">
              <a:lnSpc>
                <a:spcPct val="90000"/>
              </a:lnSpc>
              <a:spcBef>
                <a:spcPts val="0"/>
              </a:spcBef>
              <a:spcAft>
                <a:spcPts val="0"/>
              </a:spcAft>
              <a:buNone/>
            </a:pPr>
            <a:r>
              <a:rPr lang="zh-CN" sz="2400"/>
              <a:t>Étude de Mayer &amp; Trevien</a:t>
            </a:r>
            <a:endParaRPr sz="2400"/>
          </a:p>
        </p:txBody>
      </p:sp>
      <p:sp>
        <p:nvSpPr>
          <p:cNvPr id="197" name="Google Shape;197;p28"/>
          <p:cNvSpPr/>
          <p:nvPr/>
        </p:nvSpPr>
        <p:spPr>
          <a:xfrm>
            <a:off x="1247950" y="2526150"/>
            <a:ext cx="933300" cy="652500"/>
          </a:xfrm>
          <a:prstGeom prst="parallelogram">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7231725" y="2526150"/>
            <a:ext cx="933300" cy="652500"/>
          </a:xfrm>
          <a:prstGeom prst="parallelogram">
            <a:avLst>
              <a:gd name="adj" fmla="val 25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5644775" y="2526150"/>
            <a:ext cx="933300" cy="652500"/>
          </a:xfrm>
          <a:prstGeom prst="parallelogram">
            <a:avLst>
              <a:gd name="adj" fmla="val 25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2834900" y="2526150"/>
            <a:ext cx="933300" cy="652500"/>
          </a:xfrm>
          <a:prstGeom prst="parallelogram">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txBox="1"/>
          <p:nvPr/>
        </p:nvSpPr>
        <p:spPr>
          <a:xfrm>
            <a:off x="2326575" y="2421450"/>
            <a:ext cx="236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4400"/>
              <a:t>-</a:t>
            </a:r>
            <a:endParaRPr sz="4400"/>
          </a:p>
        </p:txBody>
      </p:sp>
      <p:sp>
        <p:nvSpPr>
          <p:cNvPr id="202" name="Google Shape;202;p28"/>
          <p:cNvSpPr txBox="1"/>
          <p:nvPr/>
        </p:nvSpPr>
        <p:spPr>
          <a:xfrm>
            <a:off x="457199" y="2421450"/>
            <a:ext cx="797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4400"/>
              <a:t>Σ(</a:t>
            </a:r>
            <a:endParaRPr sz="4400"/>
          </a:p>
        </p:txBody>
      </p:sp>
      <p:sp>
        <p:nvSpPr>
          <p:cNvPr id="203" name="Google Shape;203;p28"/>
          <p:cNvSpPr txBox="1"/>
          <p:nvPr/>
        </p:nvSpPr>
        <p:spPr>
          <a:xfrm>
            <a:off x="6771675" y="2421450"/>
            <a:ext cx="236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4400"/>
              <a:t>-</a:t>
            </a:r>
            <a:endParaRPr sz="4400"/>
          </a:p>
        </p:txBody>
      </p:sp>
      <p:sp>
        <p:nvSpPr>
          <p:cNvPr id="204" name="Google Shape;204;p28"/>
          <p:cNvSpPr txBox="1"/>
          <p:nvPr/>
        </p:nvSpPr>
        <p:spPr>
          <a:xfrm>
            <a:off x="3914388" y="2429725"/>
            <a:ext cx="236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4400"/>
              <a:t>)</a:t>
            </a:r>
            <a:endParaRPr sz="4400"/>
          </a:p>
        </p:txBody>
      </p:sp>
      <p:sp>
        <p:nvSpPr>
          <p:cNvPr id="205" name="Google Shape;205;p28"/>
          <p:cNvSpPr txBox="1"/>
          <p:nvPr/>
        </p:nvSpPr>
        <p:spPr>
          <a:xfrm>
            <a:off x="4396725" y="2429725"/>
            <a:ext cx="236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4400"/>
              <a:t>-</a:t>
            </a:r>
            <a:endParaRPr sz="4400"/>
          </a:p>
        </p:txBody>
      </p:sp>
      <p:sp>
        <p:nvSpPr>
          <p:cNvPr id="206" name="Google Shape;206;p28"/>
          <p:cNvSpPr txBox="1"/>
          <p:nvPr/>
        </p:nvSpPr>
        <p:spPr>
          <a:xfrm>
            <a:off x="8262988" y="2421450"/>
            <a:ext cx="236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4400"/>
              <a:t>)</a:t>
            </a:r>
            <a:endParaRPr sz="4400"/>
          </a:p>
        </p:txBody>
      </p:sp>
      <p:sp>
        <p:nvSpPr>
          <p:cNvPr id="207" name="Google Shape;207;p28"/>
          <p:cNvSpPr/>
          <p:nvPr/>
        </p:nvSpPr>
        <p:spPr>
          <a:xfrm>
            <a:off x="1588925" y="2722625"/>
            <a:ext cx="135900" cy="135900"/>
          </a:xfrm>
          <a:prstGeom prst="flowChartSummingJunct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3069025" y="2722625"/>
            <a:ext cx="135900" cy="135900"/>
          </a:xfrm>
          <a:prstGeom prst="flowChartSummingJunction">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8"/>
          <p:cNvSpPr txBox="1"/>
          <p:nvPr/>
        </p:nvSpPr>
        <p:spPr>
          <a:xfrm>
            <a:off x="1147600" y="3438375"/>
            <a:ext cx="7623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Année d’étude         Référence                                    Année d’étude            Référence</a:t>
            </a:r>
            <a:endParaRPr/>
          </a:p>
          <a:p>
            <a:pPr marL="0" lvl="0" indent="0" algn="l" rtl="0">
              <a:spcBef>
                <a:spcPts val="0"/>
              </a:spcBef>
              <a:spcAft>
                <a:spcPts val="0"/>
              </a:spcAft>
              <a:buNone/>
            </a:pPr>
            <a:endParaRPr/>
          </a:p>
          <a:p>
            <a:pPr marL="0" lvl="0" indent="0" algn="l" rtl="0">
              <a:spcBef>
                <a:spcPts val="0"/>
              </a:spcBef>
              <a:spcAft>
                <a:spcPts val="0"/>
              </a:spcAft>
              <a:buNone/>
            </a:pPr>
            <a:r>
              <a:rPr lang="zh-CN"/>
              <a:t>            Communes desservies                                    Communes du groupe de contrôle</a:t>
            </a:r>
            <a:endParaRPr/>
          </a:p>
        </p:txBody>
      </p:sp>
      <p:sp>
        <p:nvSpPr>
          <p:cNvPr id="210" name="Google Shape;210;p28"/>
          <p:cNvSpPr txBox="1"/>
          <p:nvPr/>
        </p:nvSpPr>
        <p:spPr>
          <a:xfrm>
            <a:off x="4816449" y="2429725"/>
            <a:ext cx="797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4400"/>
              <a:t>Σ(</a:t>
            </a:r>
            <a:endParaRPr sz="4400"/>
          </a:p>
        </p:txBody>
      </p:sp>
      <p:sp>
        <p:nvSpPr>
          <p:cNvPr id="211" name="Google Shape;21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9"/>
          <p:cNvPicPr preferRelativeResize="0"/>
          <p:nvPr/>
        </p:nvPicPr>
        <p:blipFill>
          <a:blip r:embed="rId3">
            <a:alphaModFix/>
          </a:blip>
          <a:stretch>
            <a:fillRect/>
          </a:stretch>
        </p:blipFill>
        <p:spPr>
          <a:xfrm>
            <a:off x="4459775" y="620875"/>
            <a:ext cx="4244800" cy="4486398"/>
          </a:xfrm>
          <a:prstGeom prst="rect">
            <a:avLst/>
          </a:prstGeom>
          <a:noFill/>
          <a:ln>
            <a:noFill/>
          </a:ln>
        </p:spPr>
      </p:pic>
      <p:sp>
        <p:nvSpPr>
          <p:cNvPr id="217" name="Google Shape;217;p29"/>
          <p:cNvSpPr txBox="1">
            <a:spLocks noGrp="1"/>
          </p:cNvSpPr>
          <p:nvPr>
            <p:ph type="body" idx="1"/>
          </p:nvPr>
        </p:nvSpPr>
        <p:spPr>
          <a:xfrm>
            <a:off x="206450" y="1363000"/>
            <a:ext cx="3999900" cy="366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Communes exclues : Paris, La Défense, communes desservies par le métro, villes nouvelles, aéroports</a:t>
            </a:r>
            <a:endParaRPr/>
          </a:p>
          <a:p>
            <a:pPr marL="0" lvl="0" indent="0" algn="l" rtl="0">
              <a:spcBef>
                <a:spcPts val="1200"/>
              </a:spcBef>
              <a:spcAft>
                <a:spcPts val="0"/>
              </a:spcAft>
              <a:buNone/>
            </a:pPr>
            <a:r>
              <a:rPr lang="zh-CN"/>
              <a:t>Groupe 1 : communes d’IDF</a:t>
            </a:r>
            <a:endParaRPr/>
          </a:p>
          <a:p>
            <a:pPr marL="0" lvl="0" indent="0" algn="l" rtl="0">
              <a:spcBef>
                <a:spcPts val="1200"/>
              </a:spcBef>
              <a:spcAft>
                <a:spcPts val="0"/>
              </a:spcAft>
              <a:buNone/>
            </a:pPr>
            <a:r>
              <a:rPr lang="zh-CN"/>
              <a:t>Groupe 2 : communes desservies par le Transilien</a:t>
            </a:r>
            <a:endParaRPr/>
          </a:p>
          <a:p>
            <a:pPr marL="0" lvl="0" indent="0" algn="l" rtl="0">
              <a:spcBef>
                <a:spcPts val="1200"/>
              </a:spcBef>
              <a:spcAft>
                <a:spcPts val="0"/>
              </a:spcAft>
              <a:buNone/>
            </a:pPr>
            <a:r>
              <a:rPr lang="zh-CN"/>
              <a:t>Groupe 3 : communes à moins de 10 km d’une gare RER</a:t>
            </a:r>
            <a:endParaRPr/>
          </a:p>
          <a:p>
            <a:pPr marL="0" lvl="0" indent="0" algn="l" rtl="0">
              <a:spcBef>
                <a:spcPts val="1200"/>
              </a:spcBef>
              <a:spcAft>
                <a:spcPts val="1200"/>
              </a:spcAft>
              <a:buNone/>
            </a:pPr>
            <a:r>
              <a:rPr lang="zh-CN"/>
              <a:t>Groupe 4 : communes desservies par le RER (mais pas prévues initialement) ou communes non desservies (alors que prévues)</a:t>
            </a:r>
            <a:endParaRPr/>
          </a:p>
        </p:txBody>
      </p:sp>
      <p:sp>
        <p:nvSpPr>
          <p:cNvPr id="218" name="Google Shape;218;p29"/>
          <p:cNvSpPr txBox="1">
            <a:spLocks noGrp="1"/>
          </p:cNvSpPr>
          <p:nvPr>
            <p:ph type="title"/>
          </p:nvPr>
        </p:nvSpPr>
        <p:spPr>
          <a:xfrm>
            <a:off x="91225" y="273850"/>
            <a:ext cx="9003000" cy="652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None/>
            </a:pPr>
            <a:r>
              <a:rPr lang="zh-CN" sz="2400"/>
              <a:t>Impact de l’arrivée du RER : approche par l’implantation des entreprises</a:t>
            </a:r>
            <a:endParaRPr sz="2400"/>
          </a:p>
          <a:p>
            <a:pPr marL="0" lvl="0" indent="0" algn="l" rtl="0">
              <a:lnSpc>
                <a:spcPct val="90000"/>
              </a:lnSpc>
              <a:spcBef>
                <a:spcPts val="0"/>
              </a:spcBef>
              <a:spcAft>
                <a:spcPts val="0"/>
              </a:spcAft>
              <a:buNone/>
            </a:pPr>
            <a:r>
              <a:rPr lang="zh-CN" sz="2400"/>
              <a:t>Les groupes de contrôle</a:t>
            </a:r>
            <a:endParaRPr sz="2400"/>
          </a:p>
        </p:txBody>
      </p:sp>
      <p:sp>
        <p:nvSpPr>
          <p:cNvPr id="219" name="Google Shape;21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91225" y="273850"/>
            <a:ext cx="9003000" cy="652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None/>
            </a:pPr>
            <a:r>
              <a:rPr lang="zh-CN" sz="2400"/>
              <a:t>Impact de l’arrivée du RER : approche par l’implantation des entreprises</a:t>
            </a:r>
            <a:endParaRPr sz="2400"/>
          </a:p>
          <a:p>
            <a:pPr marL="0" lvl="0" indent="0" algn="l" rtl="0">
              <a:lnSpc>
                <a:spcPct val="90000"/>
              </a:lnSpc>
              <a:spcBef>
                <a:spcPts val="0"/>
              </a:spcBef>
              <a:spcAft>
                <a:spcPts val="0"/>
              </a:spcAft>
              <a:buNone/>
            </a:pPr>
            <a:r>
              <a:rPr lang="zh-CN" sz="2400"/>
              <a:t>Résultats</a:t>
            </a:r>
            <a:endParaRPr sz="2400"/>
          </a:p>
        </p:txBody>
      </p:sp>
      <p:graphicFrame>
        <p:nvGraphicFramePr>
          <p:cNvPr id="225" name="Google Shape;225;p30"/>
          <p:cNvGraphicFramePr/>
          <p:nvPr/>
        </p:nvGraphicFramePr>
        <p:xfrm>
          <a:off x="166575" y="1213300"/>
          <a:ext cx="3000000" cy="3000000"/>
        </p:xfrm>
        <a:graphic>
          <a:graphicData uri="http://schemas.openxmlformats.org/drawingml/2006/table">
            <a:tbl>
              <a:tblPr>
                <a:noFill/>
                <a:tableStyleId>{CAD7DDB2-C457-427D-AB9A-10A8438D56E8}</a:tableStyleId>
              </a:tblPr>
              <a:tblGrid>
                <a:gridCol w="3123450">
                  <a:extLst>
                    <a:ext uri="{9D8B030D-6E8A-4147-A177-3AD203B41FA5}">
                      <a16:colId xmlns:a16="http://schemas.microsoft.com/office/drawing/2014/main" val="20000"/>
                    </a:ext>
                  </a:extLst>
                </a:gridCol>
                <a:gridCol w="1421850">
                  <a:extLst>
                    <a:ext uri="{9D8B030D-6E8A-4147-A177-3AD203B41FA5}">
                      <a16:colId xmlns:a16="http://schemas.microsoft.com/office/drawing/2014/main" val="20001"/>
                    </a:ext>
                  </a:extLst>
                </a:gridCol>
                <a:gridCol w="1421850">
                  <a:extLst>
                    <a:ext uri="{9D8B030D-6E8A-4147-A177-3AD203B41FA5}">
                      <a16:colId xmlns:a16="http://schemas.microsoft.com/office/drawing/2014/main" val="20002"/>
                    </a:ext>
                  </a:extLst>
                </a:gridCol>
                <a:gridCol w="1421850">
                  <a:extLst>
                    <a:ext uri="{9D8B030D-6E8A-4147-A177-3AD203B41FA5}">
                      <a16:colId xmlns:a16="http://schemas.microsoft.com/office/drawing/2014/main" val="20003"/>
                    </a:ext>
                  </a:extLst>
                </a:gridCol>
                <a:gridCol w="1421850">
                  <a:extLst>
                    <a:ext uri="{9D8B030D-6E8A-4147-A177-3AD203B41FA5}">
                      <a16:colId xmlns:a16="http://schemas.microsoft.com/office/drawing/2014/main" val="20004"/>
                    </a:ext>
                  </a:extLst>
                </a:gridCol>
              </a:tblGrid>
              <a:tr h="625350">
                <a:tc>
                  <a:txBody>
                    <a:bodyPr/>
                    <a:lstStyle/>
                    <a:p>
                      <a:pPr marL="0" lvl="0" indent="0" algn="l" rtl="0">
                        <a:spcBef>
                          <a:spcPts val="0"/>
                        </a:spcBef>
                        <a:spcAft>
                          <a:spcPts val="0"/>
                        </a:spcAft>
                        <a:buNone/>
                      </a:pPr>
                      <a:r>
                        <a:rPr lang="zh-CN">
                          <a:solidFill>
                            <a:srgbClr val="FF0000"/>
                          </a:solidFill>
                        </a:rPr>
                        <a:t>Ensemble des entreprises</a:t>
                      </a:r>
                      <a:endParaRPr>
                        <a:solidFill>
                          <a:srgbClr val="FF0000"/>
                        </a:solidFill>
                      </a:endParaRPr>
                    </a:p>
                    <a:p>
                      <a:pPr marL="0" lvl="0" indent="0" algn="r" rtl="0">
                        <a:spcBef>
                          <a:spcPts val="0"/>
                        </a:spcBef>
                        <a:spcAft>
                          <a:spcPts val="0"/>
                        </a:spcAft>
                        <a:buNone/>
                      </a:pPr>
                      <a:r>
                        <a:rPr lang="zh-CN">
                          <a:solidFill>
                            <a:srgbClr val="0000FF"/>
                          </a:solidFill>
                        </a:rPr>
                        <a:t>Entreprises à capitaux étrangers</a:t>
                      </a:r>
                      <a:endParaRPr>
                        <a:solidFill>
                          <a:srgbClr val="0000FF"/>
                        </a:solidFill>
                      </a:endParaRPr>
                    </a:p>
                  </a:txBody>
                  <a:tcPr marL="91425" marR="91425" marT="91425" marB="91425"/>
                </a:tc>
                <a:tc>
                  <a:txBody>
                    <a:bodyPr/>
                    <a:lstStyle/>
                    <a:p>
                      <a:pPr marL="0" lvl="0" indent="0" algn="l" rtl="0">
                        <a:spcBef>
                          <a:spcPts val="0"/>
                        </a:spcBef>
                        <a:spcAft>
                          <a:spcPts val="0"/>
                        </a:spcAft>
                        <a:buNone/>
                      </a:pPr>
                      <a:r>
                        <a:rPr lang="zh-CN"/>
                        <a:t>Groupe 1</a:t>
                      </a:r>
                      <a:endParaRPr/>
                    </a:p>
                  </a:txBody>
                  <a:tcPr marL="91425" marR="91425" marT="91425" marB="91425"/>
                </a:tc>
                <a:tc>
                  <a:txBody>
                    <a:bodyPr/>
                    <a:lstStyle/>
                    <a:p>
                      <a:pPr marL="0" lvl="0" indent="0" algn="l" rtl="0">
                        <a:spcBef>
                          <a:spcPts val="0"/>
                        </a:spcBef>
                        <a:spcAft>
                          <a:spcPts val="0"/>
                        </a:spcAft>
                        <a:buNone/>
                      </a:pPr>
                      <a:r>
                        <a:rPr lang="zh-CN"/>
                        <a:t>Groupe 2</a:t>
                      </a:r>
                      <a:endParaRPr/>
                    </a:p>
                  </a:txBody>
                  <a:tcPr marL="91425" marR="91425" marT="91425" marB="91425"/>
                </a:tc>
                <a:tc>
                  <a:txBody>
                    <a:bodyPr/>
                    <a:lstStyle/>
                    <a:p>
                      <a:pPr marL="0" lvl="0" indent="0" algn="l" rtl="0">
                        <a:spcBef>
                          <a:spcPts val="0"/>
                        </a:spcBef>
                        <a:spcAft>
                          <a:spcPts val="0"/>
                        </a:spcAft>
                        <a:buNone/>
                      </a:pPr>
                      <a:r>
                        <a:rPr lang="zh-CN"/>
                        <a:t>Groupe 3</a:t>
                      </a:r>
                      <a:endParaRPr/>
                    </a:p>
                  </a:txBody>
                  <a:tcPr marL="91425" marR="91425" marT="91425" marB="91425"/>
                </a:tc>
                <a:tc>
                  <a:txBody>
                    <a:bodyPr/>
                    <a:lstStyle/>
                    <a:p>
                      <a:pPr marL="0" lvl="0" indent="0" algn="l" rtl="0">
                        <a:spcBef>
                          <a:spcPts val="0"/>
                        </a:spcBef>
                        <a:spcAft>
                          <a:spcPts val="0"/>
                        </a:spcAft>
                        <a:buNone/>
                      </a:pPr>
                      <a:r>
                        <a:rPr lang="zh-CN"/>
                        <a:t>Groupe 4</a:t>
                      </a:r>
                      <a:endParaRPr/>
                    </a:p>
                  </a:txBody>
                  <a:tcPr marL="91425" marR="91425" marT="91425" marB="91425"/>
                </a:tc>
                <a:extLst>
                  <a:ext uri="{0D108BD9-81ED-4DB2-BD59-A6C34878D82A}">
                    <a16:rowId xmlns:a16="http://schemas.microsoft.com/office/drawing/2014/main" val="10000"/>
                  </a:ext>
                </a:extLst>
              </a:tr>
              <a:tr h="625350">
                <a:tc>
                  <a:txBody>
                    <a:bodyPr/>
                    <a:lstStyle/>
                    <a:p>
                      <a:pPr marL="0" lvl="0" indent="0" algn="l" rtl="0">
                        <a:spcBef>
                          <a:spcPts val="0"/>
                        </a:spcBef>
                        <a:spcAft>
                          <a:spcPts val="0"/>
                        </a:spcAft>
                        <a:buNone/>
                      </a:pPr>
                      <a:r>
                        <a:rPr lang="zh-CN"/>
                        <a:t>Ensemble IDF</a:t>
                      </a:r>
                      <a:endParaRPr/>
                    </a:p>
                  </a:txBody>
                  <a:tcPr marL="91425" marR="91425" marT="91425" marB="91425"/>
                </a:tc>
                <a:tc>
                  <a:txBody>
                    <a:bodyPr/>
                    <a:lstStyle/>
                    <a:p>
                      <a:pPr marL="0" lvl="0" indent="0" algn="l" rtl="0">
                        <a:spcBef>
                          <a:spcPts val="0"/>
                        </a:spcBef>
                        <a:spcAft>
                          <a:spcPts val="0"/>
                        </a:spcAft>
                        <a:buNone/>
                      </a:pPr>
                      <a:r>
                        <a:rPr lang="zh-CN">
                          <a:solidFill>
                            <a:srgbClr val="FF0000"/>
                          </a:solidFill>
                        </a:rPr>
                        <a:t>+9%</a:t>
                      </a:r>
                      <a:endParaRPr>
                        <a:solidFill>
                          <a:srgbClr val="FF0000"/>
                        </a:solidFill>
                      </a:endParaRPr>
                    </a:p>
                    <a:p>
                      <a:pPr marL="0" lvl="0" indent="0" algn="r" rtl="0">
                        <a:spcBef>
                          <a:spcPts val="0"/>
                        </a:spcBef>
                        <a:spcAft>
                          <a:spcPts val="0"/>
                        </a:spcAft>
                        <a:buNone/>
                      </a:pPr>
                      <a:r>
                        <a:rPr lang="zh-CN">
                          <a:solidFill>
                            <a:srgbClr val="0000FF"/>
                          </a:solidFill>
                        </a:rPr>
                        <a:t>+5%</a:t>
                      </a:r>
                      <a:endParaRPr>
                        <a:solidFill>
                          <a:srgbClr val="0000FF"/>
                        </a:solidFill>
                      </a:endParaRPr>
                    </a:p>
                  </a:txBody>
                  <a:tcPr marL="91425" marR="91425" marT="91425" marB="91425"/>
                </a:tc>
                <a:tc>
                  <a:txBody>
                    <a:bodyPr/>
                    <a:lstStyle/>
                    <a:p>
                      <a:pPr marL="0" lvl="0" indent="0" algn="l" rtl="0">
                        <a:spcBef>
                          <a:spcPts val="0"/>
                        </a:spcBef>
                        <a:spcAft>
                          <a:spcPts val="0"/>
                        </a:spcAft>
                        <a:buNone/>
                      </a:pPr>
                      <a:r>
                        <a:rPr lang="zh-CN">
                          <a:solidFill>
                            <a:srgbClr val="FF0000"/>
                          </a:solidFill>
                        </a:rPr>
                        <a:t>+4%</a:t>
                      </a:r>
                      <a:endParaRPr>
                        <a:solidFill>
                          <a:srgbClr val="FF0000"/>
                        </a:solidFill>
                      </a:endParaRPr>
                    </a:p>
                    <a:p>
                      <a:pPr marL="0" lvl="0" indent="0" algn="r" rtl="0">
                        <a:spcBef>
                          <a:spcPts val="0"/>
                        </a:spcBef>
                        <a:spcAft>
                          <a:spcPts val="0"/>
                        </a:spcAft>
                        <a:buNone/>
                      </a:pPr>
                      <a:r>
                        <a:rPr lang="zh-CN">
                          <a:solidFill>
                            <a:srgbClr val="0000FF"/>
                          </a:solidFill>
                        </a:rPr>
                        <a:t>+4%</a:t>
                      </a:r>
                      <a:endParaRPr>
                        <a:solidFill>
                          <a:srgbClr val="0000FF"/>
                        </a:solidFill>
                      </a:endParaRPr>
                    </a:p>
                  </a:txBody>
                  <a:tcPr marL="91425" marR="91425" marT="91425" marB="91425"/>
                </a:tc>
                <a:tc>
                  <a:txBody>
                    <a:bodyPr/>
                    <a:lstStyle/>
                    <a:p>
                      <a:pPr marL="0" lvl="0" indent="0" algn="l" rtl="0">
                        <a:spcBef>
                          <a:spcPts val="0"/>
                        </a:spcBef>
                        <a:spcAft>
                          <a:spcPts val="0"/>
                        </a:spcAft>
                        <a:buNone/>
                      </a:pPr>
                      <a:r>
                        <a:rPr lang="zh-CN">
                          <a:solidFill>
                            <a:srgbClr val="FF0000"/>
                          </a:solidFill>
                        </a:rPr>
                        <a:t>+6%</a:t>
                      </a:r>
                      <a:endParaRPr>
                        <a:solidFill>
                          <a:srgbClr val="FF0000"/>
                        </a:solidFill>
                      </a:endParaRPr>
                    </a:p>
                    <a:p>
                      <a:pPr marL="0" lvl="0" indent="0" algn="r" rtl="0">
                        <a:spcBef>
                          <a:spcPts val="0"/>
                        </a:spcBef>
                        <a:spcAft>
                          <a:spcPts val="0"/>
                        </a:spcAft>
                        <a:buClr>
                          <a:schemeClr val="dk1"/>
                        </a:buClr>
                        <a:buSzPts val="1100"/>
                        <a:buFont typeface="Arial"/>
                        <a:buNone/>
                      </a:pPr>
                      <a:r>
                        <a:rPr lang="zh-CN">
                          <a:solidFill>
                            <a:srgbClr val="0000FF"/>
                          </a:solidFill>
                        </a:rPr>
                        <a:t>+5%</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solidFill>
                          <a:srgbClr val="FF0000"/>
                        </a:solidFill>
                      </a:endParaRPr>
                    </a:p>
                    <a:p>
                      <a:pPr marL="0" lvl="0" indent="0" algn="r" rtl="0">
                        <a:spcBef>
                          <a:spcPts val="0"/>
                        </a:spcBef>
                        <a:spcAft>
                          <a:spcPts val="0"/>
                        </a:spcAft>
                        <a:buNone/>
                      </a:pPr>
                      <a:r>
                        <a:rPr lang="zh-CN">
                          <a:solidFill>
                            <a:srgbClr val="0000FF"/>
                          </a:solidFill>
                        </a:rPr>
                        <a:t>+9%</a:t>
                      </a:r>
                      <a:endParaRPr>
                        <a:solidFill>
                          <a:srgbClr val="0000FF"/>
                        </a:solidFill>
                      </a:endParaRPr>
                    </a:p>
                  </a:txBody>
                  <a:tcPr marL="91425" marR="91425" marT="91425" marB="91425"/>
                </a:tc>
                <a:extLst>
                  <a:ext uri="{0D108BD9-81ED-4DB2-BD59-A6C34878D82A}">
                    <a16:rowId xmlns:a16="http://schemas.microsoft.com/office/drawing/2014/main" val="10001"/>
                  </a:ext>
                </a:extLst>
              </a:tr>
              <a:tr h="625350">
                <a:tc>
                  <a:txBody>
                    <a:bodyPr/>
                    <a:lstStyle/>
                    <a:p>
                      <a:pPr marL="0" lvl="0" indent="0" algn="l" rtl="0">
                        <a:spcBef>
                          <a:spcPts val="0"/>
                        </a:spcBef>
                        <a:spcAft>
                          <a:spcPts val="0"/>
                        </a:spcAft>
                        <a:buNone/>
                      </a:pPr>
                      <a:r>
                        <a:rPr lang="zh-CN"/>
                        <a:t>Petite couronne</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p>
                      <a:pPr marL="0" lvl="0" indent="0" algn="r" rtl="0">
                        <a:spcBef>
                          <a:spcPts val="0"/>
                        </a:spcBef>
                        <a:spcAft>
                          <a:spcPts val="0"/>
                        </a:spcAft>
                        <a:buNone/>
                      </a:pPr>
                      <a:r>
                        <a:rPr lang="zh-CN">
                          <a:solidFill>
                            <a:srgbClr val="0000FF"/>
                          </a:solidFill>
                        </a:rPr>
                        <a:t>+7%</a:t>
                      </a:r>
                      <a:endParaRPr>
                        <a:solidFill>
                          <a:srgbClr val="0000FF"/>
                        </a:solidFill>
                      </a:endParaRPr>
                    </a:p>
                  </a:txBody>
                  <a:tcPr marL="91425" marR="91425" marT="91425" marB="91425"/>
                </a:tc>
                <a:tc>
                  <a:txBody>
                    <a:bodyPr/>
                    <a:lstStyle/>
                    <a:p>
                      <a:pPr marL="0" lvl="0" indent="0" algn="l" rtl="0">
                        <a:spcBef>
                          <a:spcPts val="0"/>
                        </a:spcBef>
                        <a:spcAft>
                          <a:spcPts val="0"/>
                        </a:spcAft>
                        <a:buNone/>
                      </a:pPr>
                      <a:endParaRPr>
                        <a:solidFill>
                          <a:srgbClr val="0000FF"/>
                        </a:solidFill>
                      </a:endParaRPr>
                    </a:p>
                  </a:txBody>
                  <a:tcPr marL="91425" marR="91425" marT="91425" marB="91425"/>
                </a:tc>
                <a:tc>
                  <a:txBody>
                    <a:bodyPr/>
                    <a:lstStyle/>
                    <a:p>
                      <a:pPr marL="0" lvl="0" indent="0" algn="l" rtl="0">
                        <a:spcBef>
                          <a:spcPts val="0"/>
                        </a:spcBef>
                        <a:spcAft>
                          <a:spcPts val="0"/>
                        </a:spcAft>
                        <a:buNone/>
                      </a:pPr>
                      <a:endParaRPr>
                        <a:solidFill>
                          <a:schemeClr val="dk1"/>
                        </a:solidFill>
                      </a:endParaRPr>
                    </a:p>
                    <a:p>
                      <a:pPr marL="0" lvl="0" indent="0" algn="r" rtl="0">
                        <a:spcBef>
                          <a:spcPts val="0"/>
                        </a:spcBef>
                        <a:spcAft>
                          <a:spcPts val="0"/>
                        </a:spcAft>
                        <a:buClr>
                          <a:schemeClr val="dk1"/>
                        </a:buClr>
                        <a:buSzPts val="1100"/>
                        <a:buFont typeface="Arial"/>
                        <a:buNone/>
                      </a:pPr>
                      <a:r>
                        <a:rPr lang="zh-CN">
                          <a:solidFill>
                            <a:srgbClr val="0000FF"/>
                          </a:solidFill>
                        </a:rPr>
                        <a:t>+7%</a:t>
                      </a:r>
                      <a:endParaRPr>
                        <a:solidFill>
                          <a:schemeClr val="dk1"/>
                        </a:solidFill>
                      </a:endParaRPr>
                    </a:p>
                  </a:txBody>
                  <a:tcPr marL="90000" marR="91425" marT="91425" marB="91425"/>
                </a:tc>
                <a:tc>
                  <a:txBody>
                    <a:bodyPr/>
                    <a:lstStyle/>
                    <a:p>
                      <a:pPr marL="0" lvl="0" indent="0" algn="r" rtl="0">
                        <a:spcBef>
                          <a:spcPts val="0"/>
                        </a:spcBef>
                        <a:spcAft>
                          <a:spcPts val="0"/>
                        </a:spcAft>
                        <a:buClr>
                          <a:schemeClr val="dk1"/>
                        </a:buClr>
                        <a:buSzPts val="1100"/>
                        <a:buFont typeface="Arial"/>
                        <a:buNone/>
                      </a:pPr>
                      <a:endParaRPr>
                        <a:solidFill>
                          <a:schemeClr val="dk1"/>
                        </a:solidFill>
                      </a:endParaRPr>
                    </a:p>
                  </a:txBody>
                  <a:tcPr marL="91425" marR="91425" marT="91425" marB="91425"/>
                </a:tc>
                <a:extLst>
                  <a:ext uri="{0D108BD9-81ED-4DB2-BD59-A6C34878D82A}">
                    <a16:rowId xmlns:a16="http://schemas.microsoft.com/office/drawing/2014/main" val="10002"/>
                  </a:ext>
                </a:extLst>
              </a:tr>
              <a:tr h="625350">
                <a:tc>
                  <a:txBody>
                    <a:bodyPr/>
                    <a:lstStyle/>
                    <a:p>
                      <a:pPr marL="0" lvl="0" indent="0" algn="l" rtl="0">
                        <a:spcBef>
                          <a:spcPts val="0"/>
                        </a:spcBef>
                        <a:spcAft>
                          <a:spcPts val="0"/>
                        </a:spcAft>
                        <a:buNone/>
                      </a:pPr>
                      <a:r>
                        <a:rPr lang="zh-CN"/>
                        <a:t>Grande couronne</a:t>
                      </a:r>
                      <a:endParaRPr/>
                    </a:p>
                  </a:txBody>
                  <a:tcPr marL="91425" marR="91425" marT="91425" marB="91425"/>
                </a:tc>
                <a:tc>
                  <a:txBody>
                    <a:bodyPr/>
                    <a:lstStyle/>
                    <a:p>
                      <a:pPr marL="0" lvl="0" indent="0" algn="l" rtl="0">
                        <a:spcBef>
                          <a:spcPts val="0"/>
                        </a:spcBef>
                        <a:spcAft>
                          <a:spcPts val="0"/>
                        </a:spcAft>
                        <a:buNone/>
                      </a:pPr>
                      <a:r>
                        <a:rPr lang="zh-CN">
                          <a:solidFill>
                            <a:srgbClr val="FF0000"/>
                          </a:solidFill>
                        </a:rPr>
                        <a:t>+11%</a:t>
                      </a:r>
                      <a:endParaRPr>
                        <a:solidFill>
                          <a:srgbClr val="FF0000"/>
                        </a:solidFill>
                      </a:endParaRPr>
                    </a:p>
                    <a:p>
                      <a:pPr marL="0" lvl="0" indent="0" algn="r" rtl="0">
                        <a:spcBef>
                          <a:spcPts val="0"/>
                        </a:spcBef>
                        <a:spcAft>
                          <a:spcPts val="0"/>
                        </a:spcAft>
                        <a:buClr>
                          <a:schemeClr val="dk1"/>
                        </a:buClr>
                        <a:buSzPts val="1100"/>
                        <a:buFont typeface="Arial"/>
                        <a:buNone/>
                      </a:pPr>
                      <a:r>
                        <a:rPr lang="zh-CN">
                          <a:solidFill>
                            <a:srgbClr val="0000FF"/>
                          </a:solidFill>
                        </a:rPr>
                        <a:t>+4%</a:t>
                      </a:r>
                      <a:endParaRPr/>
                    </a:p>
                  </a:txBody>
                  <a:tcPr marL="91425" marR="91425" marT="91425" marB="91425"/>
                </a:tc>
                <a:tc>
                  <a:txBody>
                    <a:bodyPr/>
                    <a:lstStyle/>
                    <a:p>
                      <a:pPr marL="0" lvl="0" indent="0" algn="l" rtl="0">
                        <a:spcBef>
                          <a:spcPts val="0"/>
                        </a:spcBef>
                        <a:spcAft>
                          <a:spcPts val="0"/>
                        </a:spcAft>
                        <a:buNone/>
                      </a:pPr>
                      <a:r>
                        <a:rPr lang="zh-CN">
                          <a:solidFill>
                            <a:srgbClr val="FF0000"/>
                          </a:solidFill>
                        </a:rPr>
                        <a:t>+7%</a:t>
                      </a:r>
                      <a:endParaRPr>
                        <a:solidFill>
                          <a:srgbClr val="FF0000"/>
                        </a:solidFill>
                      </a:endParaRPr>
                    </a:p>
                    <a:p>
                      <a:pPr marL="0" lvl="0" indent="0" algn="r"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r>
                        <a:rPr lang="zh-CN">
                          <a:solidFill>
                            <a:srgbClr val="FF0000"/>
                          </a:solidFill>
                        </a:rPr>
                        <a:t>+8%</a:t>
                      </a:r>
                      <a:endParaRPr>
                        <a:solidFill>
                          <a:srgbClr val="FF0000"/>
                        </a:solidFill>
                      </a:endParaRPr>
                    </a:p>
                    <a:p>
                      <a:pPr marL="0" lvl="0" indent="0" algn="r" rtl="0">
                        <a:spcBef>
                          <a:spcPts val="0"/>
                        </a:spcBef>
                        <a:spcAft>
                          <a:spcPts val="0"/>
                        </a:spcAft>
                        <a:buClr>
                          <a:schemeClr val="dk1"/>
                        </a:buClr>
                        <a:buSzPts val="1100"/>
                        <a:buFont typeface="Arial"/>
                        <a:buNone/>
                      </a:pPr>
                      <a:r>
                        <a:rPr lang="zh-CN">
                          <a:solidFill>
                            <a:srgbClr val="0000FF"/>
                          </a:solidFill>
                        </a:rPr>
                        <a:t>+4%</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zh-CN">
                          <a:solidFill>
                            <a:srgbClr val="FF0000"/>
                          </a:solidFill>
                        </a:rPr>
                        <a:t>+4%</a:t>
                      </a:r>
                      <a:endParaRPr/>
                    </a:p>
                    <a:p>
                      <a:pPr marL="0" lvl="0" indent="0" algn="r" rtl="0">
                        <a:spcBef>
                          <a:spcPts val="0"/>
                        </a:spcBef>
                        <a:spcAft>
                          <a:spcPts val="0"/>
                        </a:spcAft>
                        <a:buClr>
                          <a:schemeClr val="dk1"/>
                        </a:buClr>
                        <a:buSzPts val="1100"/>
                        <a:buFont typeface="Arial"/>
                        <a:buNone/>
                      </a:pPr>
                      <a:endParaRPr/>
                    </a:p>
                  </a:txBody>
                  <a:tcPr marL="91425" marR="91425" marT="91425" marB="91425"/>
                </a:tc>
                <a:extLst>
                  <a:ext uri="{0D108BD9-81ED-4DB2-BD59-A6C34878D82A}">
                    <a16:rowId xmlns:a16="http://schemas.microsoft.com/office/drawing/2014/main" val="10003"/>
                  </a:ext>
                </a:extLst>
              </a:tr>
            </a:tbl>
          </a:graphicData>
        </a:graphic>
      </p:graphicFrame>
      <p:sp>
        <p:nvSpPr>
          <p:cNvPr id="226" name="Google Shape;22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aphicFrame>
        <p:nvGraphicFramePr>
          <p:cNvPr id="231" name="Google Shape;231;p31"/>
          <p:cNvGraphicFramePr/>
          <p:nvPr/>
        </p:nvGraphicFramePr>
        <p:xfrm>
          <a:off x="166575" y="104625"/>
          <a:ext cx="3000000" cy="3000000"/>
        </p:xfrm>
        <a:graphic>
          <a:graphicData uri="http://schemas.openxmlformats.org/drawingml/2006/table">
            <a:tbl>
              <a:tblPr>
                <a:noFill/>
                <a:tableStyleId>{CAD7DDB2-C457-427D-AB9A-10A8438D56E8}</a:tableStyleId>
              </a:tblPr>
              <a:tblGrid>
                <a:gridCol w="2093800">
                  <a:extLst>
                    <a:ext uri="{9D8B030D-6E8A-4147-A177-3AD203B41FA5}">
                      <a16:colId xmlns:a16="http://schemas.microsoft.com/office/drawing/2014/main" val="20000"/>
                    </a:ext>
                  </a:extLst>
                </a:gridCol>
                <a:gridCol w="631925">
                  <a:extLst>
                    <a:ext uri="{9D8B030D-6E8A-4147-A177-3AD203B41FA5}">
                      <a16:colId xmlns:a16="http://schemas.microsoft.com/office/drawing/2014/main" val="20001"/>
                    </a:ext>
                  </a:extLst>
                </a:gridCol>
                <a:gridCol w="631925">
                  <a:extLst>
                    <a:ext uri="{9D8B030D-6E8A-4147-A177-3AD203B41FA5}">
                      <a16:colId xmlns:a16="http://schemas.microsoft.com/office/drawing/2014/main" val="20002"/>
                    </a:ext>
                  </a:extLst>
                </a:gridCol>
                <a:gridCol w="631925">
                  <a:extLst>
                    <a:ext uri="{9D8B030D-6E8A-4147-A177-3AD203B41FA5}">
                      <a16:colId xmlns:a16="http://schemas.microsoft.com/office/drawing/2014/main" val="20003"/>
                    </a:ext>
                  </a:extLst>
                </a:gridCol>
                <a:gridCol w="631925">
                  <a:extLst>
                    <a:ext uri="{9D8B030D-6E8A-4147-A177-3AD203B41FA5}">
                      <a16:colId xmlns:a16="http://schemas.microsoft.com/office/drawing/2014/main" val="20004"/>
                    </a:ext>
                  </a:extLst>
                </a:gridCol>
              </a:tblGrid>
              <a:tr h="500800">
                <a:tc>
                  <a:txBody>
                    <a:bodyPr/>
                    <a:lstStyle/>
                    <a:p>
                      <a:pPr marL="0" lvl="0" indent="0" algn="l" rtl="0">
                        <a:spcBef>
                          <a:spcPts val="0"/>
                        </a:spcBef>
                        <a:spcAft>
                          <a:spcPts val="0"/>
                        </a:spcAft>
                        <a:buNone/>
                      </a:pPr>
                      <a:r>
                        <a:rPr lang="zh-CN" sz="1000">
                          <a:solidFill>
                            <a:srgbClr val="FF0000"/>
                          </a:solidFill>
                        </a:rPr>
                        <a:t>Ensemble des entreprises</a:t>
                      </a:r>
                      <a:endParaRPr sz="1000">
                        <a:solidFill>
                          <a:srgbClr val="FF0000"/>
                        </a:solidFill>
                      </a:endParaRPr>
                    </a:p>
                    <a:p>
                      <a:pPr marL="0" lvl="0" indent="0" algn="r" rtl="0">
                        <a:spcBef>
                          <a:spcPts val="0"/>
                        </a:spcBef>
                        <a:spcAft>
                          <a:spcPts val="0"/>
                        </a:spcAft>
                        <a:buNone/>
                      </a:pPr>
                      <a:r>
                        <a:rPr lang="zh-CN" sz="1000">
                          <a:solidFill>
                            <a:srgbClr val="0000FF"/>
                          </a:solidFill>
                        </a:rPr>
                        <a:t>Entreprises à capitaux étrangers</a:t>
                      </a:r>
                      <a:endParaRPr sz="1000">
                        <a:solidFill>
                          <a:srgbClr val="0000FF"/>
                        </a:solidFill>
                      </a:endParaRPr>
                    </a:p>
                  </a:txBody>
                  <a:tcPr marL="91425" marR="91425" marT="91425" marB="91425"/>
                </a:tc>
                <a:tc>
                  <a:txBody>
                    <a:bodyPr/>
                    <a:lstStyle/>
                    <a:p>
                      <a:pPr marL="0" lvl="0" indent="0" algn="ctr" rtl="0">
                        <a:spcBef>
                          <a:spcPts val="0"/>
                        </a:spcBef>
                        <a:spcAft>
                          <a:spcPts val="0"/>
                        </a:spcAft>
                        <a:buNone/>
                      </a:pPr>
                      <a:r>
                        <a:rPr lang="zh-CN" sz="1000"/>
                        <a:t>Groupe 1</a:t>
                      </a:r>
                      <a:endParaRPr sz="1000"/>
                    </a:p>
                  </a:txBody>
                  <a:tcPr marL="91425" marR="91425" marT="91425" marB="91425"/>
                </a:tc>
                <a:tc>
                  <a:txBody>
                    <a:bodyPr/>
                    <a:lstStyle/>
                    <a:p>
                      <a:pPr marL="0" lvl="0" indent="0" algn="ctr" rtl="0">
                        <a:spcBef>
                          <a:spcPts val="0"/>
                        </a:spcBef>
                        <a:spcAft>
                          <a:spcPts val="0"/>
                        </a:spcAft>
                        <a:buNone/>
                      </a:pPr>
                      <a:r>
                        <a:rPr lang="zh-CN" sz="1000"/>
                        <a:t>Groupe 2</a:t>
                      </a:r>
                      <a:endParaRPr sz="1000"/>
                    </a:p>
                  </a:txBody>
                  <a:tcPr marL="91425" marR="91425" marT="91425" marB="91425"/>
                </a:tc>
                <a:tc>
                  <a:txBody>
                    <a:bodyPr/>
                    <a:lstStyle/>
                    <a:p>
                      <a:pPr marL="0" lvl="0" indent="0" algn="ctr" rtl="0">
                        <a:spcBef>
                          <a:spcPts val="0"/>
                        </a:spcBef>
                        <a:spcAft>
                          <a:spcPts val="0"/>
                        </a:spcAft>
                        <a:buNone/>
                      </a:pPr>
                      <a:r>
                        <a:rPr lang="zh-CN" sz="1000"/>
                        <a:t>Groupe 3</a:t>
                      </a:r>
                      <a:endParaRPr sz="1000"/>
                    </a:p>
                  </a:txBody>
                  <a:tcPr marL="91425" marR="91425" marT="91425" marB="91425"/>
                </a:tc>
                <a:tc>
                  <a:txBody>
                    <a:bodyPr/>
                    <a:lstStyle/>
                    <a:p>
                      <a:pPr marL="0" lvl="0" indent="0" algn="ctr" rtl="0">
                        <a:spcBef>
                          <a:spcPts val="0"/>
                        </a:spcBef>
                        <a:spcAft>
                          <a:spcPts val="0"/>
                        </a:spcAft>
                        <a:buNone/>
                      </a:pPr>
                      <a:r>
                        <a:rPr lang="zh-CN" sz="1000"/>
                        <a:t>Groupe 4</a:t>
                      </a:r>
                      <a:endParaRPr sz="1000"/>
                    </a:p>
                  </a:txBody>
                  <a:tcPr marL="91425" marR="91425" marT="91425" marB="91425"/>
                </a:tc>
                <a:extLst>
                  <a:ext uri="{0D108BD9-81ED-4DB2-BD59-A6C34878D82A}">
                    <a16:rowId xmlns:a16="http://schemas.microsoft.com/office/drawing/2014/main" val="10000"/>
                  </a:ext>
                </a:extLst>
              </a:tr>
              <a:tr h="500800">
                <a:tc>
                  <a:txBody>
                    <a:bodyPr/>
                    <a:lstStyle/>
                    <a:p>
                      <a:pPr marL="0" lvl="0" indent="0" algn="l" rtl="0">
                        <a:spcBef>
                          <a:spcPts val="0"/>
                        </a:spcBef>
                        <a:spcAft>
                          <a:spcPts val="0"/>
                        </a:spcAft>
                        <a:buNone/>
                      </a:pPr>
                      <a:r>
                        <a:rPr lang="zh-CN" sz="1000"/>
                        <a:t>Plus de 10 ans avant RER</a:t>
                      </a:r>
                      <a:endParaRPr sz="1000"/>
                    </a:p>
                  </a:txBody>
                  <a:tcPr marL="91425" marR="91425" marT="91425" marB="91425"/>
                </a:tc>
                <a:tc>
                  <a:txBody>
                    <a:bodyPr/>
                    <a:lstStyle/>
                    <a:p>
                      <a:pPr marL="0" lvl="0" indent="0" algn="l" rtl="0">
                        <a:spcBef>
                          <a:spcPts val="0"/>
                        </a:spcBef>
                        <a:spcAft>
                          <a:spcPts val="0"/>
                        </a:spcAft>
                        <a:buNone/>
                      </a:pPr>
                      <a:r>
                        <a:rPr lang="zh-CN" sz="1000">
                          <a:solidFill>
                            <a:srgbClr val="FF0000"/>
                          </a:solidFill>
                        </a:rPr>
                        <a:t>-8%</a:t>
                      </a:r>
                      <a:endParaRPr sz="1000">
                        <a:solidFill>
                          <a:srgbClr val="FF0000"/>
                        </a:solidFill>
                      </a:endParaRPr>
                    </a:p>
                    <a:p>
                      <a:pPr marL="0" lvl="0" indent="0" algn="r" rtl="0">
                        <a:spcBef>
                          <a:spcPts val="0"/>
                        </a:spcBef>
                        <a:spcAft>
                          <a:spcPts val="0"/>
                        </a:spcAft>
                        <a:buNone/>
                      </a:pPr>
                      <a:r>
                        <a:rPr lang="zh-CN" sz="1000">
                          <a:solidFill>
                            <a:srgbClr val="0000FF"/>
                          </a:solidFill>
                        </a:rPr>
                        <a:t>-4%</a:t>
                      </a:r>
                      <a:endParaRPr sz="1000">
                        <a:solidFill>
                          <a:srgbClr val="0000FF"/>
                        </a:solidFill>
                      </a:endParaRPr>
                    </a:p>
                  </a:txBody>
                  <a:tcPr marL="91425" marR="91425" marT="91425" marB="91425"/>
                </a:tc>
                <a:tc>
                  <a:txBody>
                    <a:bodyPr/>
                    <a:lstStyle/>
                    <a:p>
                      <a:pPr marL="0" lvl="0" indent="0" algn="r" rtl="0">
                        <a:spcBef>
                          <a:spcPts val="0"/>
                        </a:spcBef>
                        <a:spcAft>
                          <a:spcPts val="0"/>
                        </a:spcAft>
                        <a:buClr>
                          <a:schemeClr val="dk1"/>
                        </a:buClr>
                        <a:buSzPts val="1100"/>
                        <a:buFont typeface="Arial"/>
                        <a:buNone/>
                      </a:pPr>
                      <a:endParaRPr sz="1000">
                        <a:solidFill>
                          <a:srgbClr val="0000FF"/>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sz="1000">
                        <a:solidFill>
                          <a:srgbClr val="FF0000"/>
                        </a:solidFill>
                      </a:endParaRPr>
                    </a:p>
                    <a:p>
                      <a:pPr marL="0" lvl="0" indent="0" algn="r" rtl="0">
                        <a:spcBef>
                          <a:spcPts val="0"/>
                        </a:spcBef>
                        <a:spcAft>
                          <a:spcPts val="0"/>
                        </a:spcAft>
                        <a:buNone/>
                      </a:pPr>
                      <a:r>
                        <a:rPr lang="zh-CN" sz="1000">
                          <a:solidFill>
                            <a:srgbClr val="0000FF"/>
                          </a:solidFill>
                        </a:rPr>
                        <a:t>-4%</a:t>
                      </a:r>
                      <a:endParaRPr sz="1000"/>
                    </a:p>
                  </a:txBody>
                  <a:tcPr marL="91425" marR="91425" marT="91425" marB="91425"/>
                </a:tc>
                <a:tc>
                  <a:txBody>
                    <a:bodyPr/>
                    <a:lstStyle/>
                    <a:p>
                      <a:pPr marL="0" lvl="0" indent="0" algn="r" rtl="0">
                        <a:spcBef>
                          <a:spcPts val="0"/>
                        </a:spcBef>
                        <a:spcAft>
                          <a:spcPts val="0"/>
                        </a:spcAft>
                        <a:buClr>
                          <a:schemeClr val="dk1"/>
                        </a:buClr>
                        <a:buSzPts val="1100"/>
                        <a:buFont typeface="Arial"/>
                        <a:buNone/>
                      </a:pPr>
                      <a:endParaRPr sz="1000">
                        <a:solidFill>
                          <a:srgbClr val="0000FF"/>
                        </a:solidFill>
                      </a:endParaRPr>
                    </a:p>
                  </a:txBody>
                  <a:tcPr marL="91425" marR="91425" marT="91425" marB="91425"/>
                </a:tc>
                <a:extLst>
                  <a:ext uri="{0D108BD9-81ED-4DB2-BD59-A6C34878D82A}">
                    <a16:rowId xmlns:a16="http://schemas.microsoft.com/office/drawing/2014/main" val="10001"/>
                  </a:ext>
                </a:extLst>
              </a:tr>
              <a:tr h="500800">
                <a:tc>
                  <a:txBody>
                    <a:bodyPr/>
                    <a:lstStyle/>
                    <a:p>
                      <a:pPr marL="0" lvl="0" indent="0" algn="l" rtl="0">
                        <a:spcBef>
                          <a:spcPts val="0"/>
                        </a:spcBef>
                        <a:spcAft>
                          <a:spcPts val="0"/>
                        </a:spcAft>
                        <a:buNone/>
                      </a:pPr>
                      <a:r>
                        <a:rPr lang="zh-CN" sz="1000"/>
                        <a:t>8 à 10 ans avant RER</a:t>
                      </a:r>
                      <a:endParaRPr sz="10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00800">
                <a:tc>
                  <a:txBody>
                    <a:bodyPr/>
                    <a:lstStyle/>
                    <a:p>
                      <a:pPr marL="0" lvl="0" indent="0" algn="l" rtl="0">
                        <a:spcBef>
                          <a:spcPts val="0"/>
                        </a:spcBef>
                        <a:spcAft>
                          <a:spcPts val="0"/>
                        </a:spcAft>
                        <a:buNone/>
                      </a:pPr>
                      <a:r>
                        <a:rPr lang="zh-CN" sz="1000"/>
                        <a:t>5 à 7 ans avant RER</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-9%</a:t>
                      </a:r>
                      <a:endParaRPr sz="1000">
                        <a:solidFill>
                          <a:srgbClr val="FF0000"/>
                        </a:solidFill>
                      </a:endParaRPr>
                    </a:p>
                    <a:p>
                      <a:pPr marL="0" lvl="0" indent="0" algn="r" rtl="0">
                        <a:spcBef>
                          <a:spcPts val="0"/>
                        </a:spcBef>
                        <a:spcAft>
                          <a:spcPts val="0"/>
                        </a:spcAft>
                        <a:buNone/>
                      </a:pPr>
                      <a:r>
                        <a:rPr lang="zh-CN" sz="1000">
                          <a:solidFill>
                            <a:srgbClr val="0000FF"/>
                          </a:solidFill>
                        </a:rPr>
                        <a:t>+3%</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000">
                        <a:solidFill>
                          <a:srgbClr val="FF0000"/>
                        </a:solidFill>
                      </a:endParaRPr>
                    </a:p>
                    <a:p>
                      <a:pPr marL="0" lvl="0" indent="0" algn="r" rtl="0">
                        <a:spcBef>
                          <a:spcPts val="0"/>
                        </a:spcBef>
                        <a:spcAft>
                          <a:spcPts val="0"/>
                        </a:spcAft>
                        <a:buNone/>
                      </a:pPr>
                      <a:r>
                        <a:rPr lang="zh-CN" sz="1000">
                          <a:solidFill>
                            <a:srgbClr val="0000FF"/>
                          </a:solidFill>
                        </a:rPr>
                        <a:t>+6%</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-5%</a:t>
                      </a:r>
                      <a:endParaRPr sz="1000">
                        <a:solidFill>
                          <a:srgbClr val="FF0000"/>
                        </a:solidFill>
                      </a:endParaRPr>
                    </a:p>
                    <a:p>
                      <a:pPr marL="0" lvl="0" indent="0" algn="r" rtl="0">
                        <a:spcBef>
                          <a:spcPts val="0"/>
                        </a:spcBef>
                        <a:spcAft>
                          <a:spcPts val="0"/>
                        </a:spcAft>
                        <a:buNone/>
                      </a:pP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p>
                    <a:p>
                      <a:pPr marL="0" lvl="0" indent="0" algn="r" rtl="0">
                        <a:spcBef>
                          <a:spcPts val="0"/>
                        </a:spcBef>
                        <a:spcAft>
                          <a:spcPts val="0"/>
                        </a:spcAft>
                        <a:buNone/>
                      </a:pPr>
                      <a:endParaRPr sz="1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00800">
                <a:tc>
                  <a:txBody>
                    <a:bodyPr/>
                    <a:lstStyle/>
                    <a:p>
                      <a:pPr marL="0" lvl="0" indent="0" algn="l" rtl="0">
                        <a:spcBef>
                          <a:spcPts val="0"/>
                        </a:spcBef>
                        <a:spcAft>
                          <a:spcPts val="0"/>
                        </a:spcAft>
                        <a:buNone/>
                      </a:pPr>
                      <a:r>
                        <a:rPr lang="zh-CN" sz="1000"/>
                        <a:t>2 à 4 ans avant RER</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t>ref.</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t>ref.</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t>ref.</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t>ref.</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00800">
                <a:tc>
                  <a:txBody>
                    <a:bodyPr/>
                    <a:lstStyle/>
                    <a:p>
                      <a:pPr marL="0" lvl="0" indent="0" algn="l" rtl="0">
                        <a:spcBef>
                          <a:spcPts val="0"/>
                        </a:spcBef>
                        <a:spcAft>
                          <a:spcPts val="0"/>
                        </a:spcAft>
                        <a:buNone/>
                      </a:pPr>
                      <a:r>
                        <a:rPr lang="zh-CN" sz="1000"/>
                        <a:t>1 an avant à 1 an après RER</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00800">
                <a:tc>
                  <a:txBody>
                    <a:bodyPr/>
                    <a:lstStyle/>
                    <a:p>
                      <a:pPr marL="0" lvl="0" indent="0" algn="l" rtl="0">
                        <a:spcBef>
                          <a:spcPts val="0"/>
                        </a:spcBef>
                        <a:spcAft>
                          <a:spcPts val="0"/>
                        </a:spcAft>
                        <a:buNone/>
                      </a:pPr>
                      <a:r>
                        <a:rPr lang="zh-CN" sz="1000"/>
                        <a:t>2 à 4 ans après RER</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p>
                    <a:p>
                      <a:pPr marL="0" lvl="0" indent="0" algn="r" rtl="0">
                        <a:spcBef>
                          <a:spcPts val="0"/>
                        </a:spcBef>
                        <a:spcAft>
                          <a:spcPts val="0"/>
                        </a:spcAft>
                        <a:buNone/>
                      </a:pPr>
                      <a:r>
                        <a:rPr lang="zh-CN" sz="1000">
                          <a:solidFill>
                            <a:srgbClr val="0000FF"/>
                          </a:solidFill>
                        </a:rPr>
                        <a:t>+5%</a:t>
                      </a:r>
                      <a:endParaRPr sz="1000">
                        <a:solidFill>
                          <a:srgbClr val="0000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00800">
                <a:tc>
                  <a:txBody>
                    <a:bodyPr/>
                    <a:lstStyle/>
                    <a:p>
                      <a:pPr marL="0" lvl="0" indent="0" algn="l" rtl="0">
                        <a:spcBef>
                          <a:spcPts val="0"/>
                        </a:spcBef>
                        <a:spcAft>
                          <a:spcPts val="0"/>
                        </a:spcAft>
                        <a:buClr>
                          <a:schemeClr val="dk1"/>
                        </a:buClr>
                        <a:buSzPts val="1100"/>
                        <a:buFont typeface="Arial"/>
                        <a:buNone/>
                      </a:pPr>
                      <a:r>
                        <a:rPr lang="zh-CN" sz="1000">
                          <a:solidFill>
                            <a:schemeClr val="dk1"/>
                          </a:solidFill>
                        </a:rPr>
                        <a:t>5 à 7 ans après RER</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000">
                        <a:solidFill>
                          <a:srgbClr val="FF0000"/>
                        </a:solidFill>
                      </a:endParaRPr>
                    </a:p>
                    <a:p>
                      <a:pPr marL="0" lvl="0" indent="0" algn="r" rtl="0">
                        <a:spcBef>
                          <a:spcPts val="0"/>
                        </a:spcBef>
                        <a:spcAft>
                          <a:spcPts val="0"/>
                        </a:spcAft>
                        <a:buNone/>
                      </a:pPr>
                      <a:r>
                        <a:rPr lang="zh-CN" sz="1000">
                          <a:solidFill>
                            <a:srgbClr val="0000FF"/>
                          </a:solidFill>
                        </a:rPr>
                        <a:t>+8%</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000">
                        <a:solidFill>
                          <a:srgbClr val="FF0000"/>
                        </a:solidFill>
                      </a:endParaRPr>
                    </a:p>
                    <a:p>
                      <a:pPr marL="0" lvl="0" indent="0" algn="r" rtl="0">
                        <a:spcBef>
                          <a:spcPts val="0"/>
                        </a:spcBef>
                        <a:spcAft>
                          <a:spcPts val="0"/>
                        </a:spcAft>
                        <a:buNone/>
                      </a:pPr>
                      <a:r>
                        <a:rPr lang="zh-CN" sz="1000">
                          <a:solidFill>
                            <a:srgbClr val="0000FF"/>
                          </a:solidFill>
                        </a:rPr>
                        <a:t>+8%</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000">
                        <a:solidFill>
                          <a:srgbClr val="FF0000"/>
                        </a:solidFill>
                      </a:endParaRPr>
                    </a:p>
                    <a:p>
                      <a:pPr marL="0" lvl="0" indent="0" algn="r" rtl="0">
                        <a:spcBef>
                          <a:spcPts val="0"/>
                        </a:spcBef>
                        <a:spcAft>
                          <a:spcPts val="0"/>
                        </a:spcAft>
                        <a:buNone/>
                      </a:pPr>
                      <a:r>
                        <a:rPr lang="zh-CN" sz="1000">
                          <a:solidFill>
                            <a:srgbClr val="0000FF"/>
                          </a:solidFill>
                        </a:rPr>
                        <a:t>+9%</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p>
                    <a:p>
                      <a:pPr marL="0" lvl="0" indent="0" algn="r" rtl="0">
                        <a:spcBef>
                          <a:spcPts val="0"/>
                        </a:spcBef>
                        <a:spcAft>
                          <a:spcPts val="0"/>
                        </a:spcAft>
                        <a:buNone/>
                      </a:pPr>
                      <a:r>
                        <a:rPr lang="zh-CN" sz="1000">
                          <a:solidFill>
                            <a:srgbClr val="0000FF"/>
                          </a:solidFill>
                        </a:rPr>
                        <a:t>+18%</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500800">
                <a:tc>
                  <a:txBody>
                    <a:bodyPr/>
                    <a:lstStyle/>
                    <a:p>
                      <a:pPr marL="0" lvl="0" indent="0" algn="l" rtl="0">
                        <a:spcBef>
                          <a:spcPts val="0"/>
                        </a:spcBef>
                        <a:spcAft>
                          <a:spcPts val="0"/>
                        </a:spcAft>
                        <a:buNone/>
                      </a:pPr>
                      <a:r>
                        <a:rPr lang="zh-CN" sz="1000">
                          <a:solidFill>
                            <a:schemeClr val="dk1"/>
                          </a:solidFill>
                        </a:rPr>
                        <a:t>8 à 10 ans après RER</a:t>
                      </a:r>
                      <a:endParaRPr sz="10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+12%</a:t>
                      </a: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+6%</a:t>
                      </a: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+8%</a:t>
                      </a: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p>
                    <a:p>
                      <a:pPr marL="0" lvl="0" indent="0" algn="r" rtl="0">
                        <a:spcBef>
                          <a:spcPts val="0"/>
                        </a:spcBef>
                        <a:spcAft>
                          <a:spcPts val="0"/>
                        </a:spcAft>
                        <a:buNone/>
                      </a:pPr>
                      <a:r>
                        <a:rPr lang="zh-CN" sz="1000">
                          <a:solidFill>
                            <a:srgbClr val="0000FF"/>
                          </a:solidFill>
                        </a:rPr>
                        <a:t>+14%</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500800">
                <a:tc>
                  <a:txBody>
                    <a:bodyPr/>
                    <a:lstStyle/>
                    <a:p>
                      <a:pPr marL="0" lvl="0" indent="0" algn="l" rtl="0">
                        <a:spcBef>
                          <a:spcPts val="0"/>
                        </a:spcBef>
                        <a:spcAft>
                          <a:spcPts val="0"/>
                        </a:spcAft>
                        <a:buNone/>
                      </a:pPr>
                      <a:r>
                        <a:rPr lang="zh-CN" sz="1000">
                          <a:solidFill>
                            <a:schemeClr val="dk1"/>
                          </a:solidFill>
                        </a:rPr>
                        <a:t>Plus de 10 ans après RER</a:t>
                      </a:r>
                      <a:endParaRPr sz="10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+14%</a:t>
                      </a:r>
                      <a:endParaRPr sz="1000">
                        <a:solidFill>
                          <a:srgbClr val="FF0000"/>
                        </a:solidFill>
                      </a:endParaRPr>
                    </a:p>
                    <a:p>
                      <a:pPr marL="0" lvl="0" indent="0" algn="r" rtl="0">
                        <a:spcBef>
                          <a:spcPts val="0"/>
                        </a:spcBef>
                        <a:spcAft>
                          <a:spcPts val="0"/>
                        </a:spcAft>
                        <a:buNone/>
                      </a:pPr>
                      <a:r>
                        <a:rPr lang="zh-CN" sz="1000">
                          <a:solidFill>
                            <a:srgbClr val="0000FF"/>
                          </a:solidFill>
                        </a:rPr>
                        <a:t>+8%</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+7%</a:t>
                      </a: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+9%</a:t>
                      </a:r>
                      <a:endParaRPr sz="1000">
                        <a:solidFill>
                          <a:srgbClr val="FF0000"/>
                        </a:solidFill>
                      </a:endParaRPr>
                    </a:p>
                    <a:p>
                      <a:pPr marL="0" lvl="0" indent="0" algn="r" rtl="0">
                        <a:spcBef>
                          <a:spcPts val="0"/>
                        </a:spcBef>
                        <a:spcAft>
                          <a:spcPts val="0"/>
                        </a:spcAft>
                        <a:buNone/>
                      </a:pPr>
                      <a:r>
                        <a:rPr lang="zh-CN" sz="1000">
                          <a:solidFill>
                            <a:srgbClr val="0000FF"/>
                          </a:solidFill>
                        </a:rPr>
                        <a:t>+9%</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p>
                    <a:p>
                      <a:pPr marL="0" lvl="0" indent="0" algn="r" rtl="0">
                        <a:spcBef>
                          <a:spcPts val="0"/>
                        </a:spcBef>
                        <a:spcAft>
                          <a:spcPts val="0"/>
                        </a:spcAft>
                        <a:buNone/>
                      </a:pPr>
                      <a:r>
                        <a:rPr lang="zh-CN" sz="1000">
                          <a:solidFill>
                            <a:srgbClr val="0000FF"/>
                          </a:solidFill>
                        </a:rPr>
                        <a:t>+9%</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232" name="Google Shape;232;p31"/>
          <p:cNvGraphicFramePr/>
          <p:nvPr/>
        </p:nvGraphicFramePr>
        <p:xfrm>
          <a:off x="5055500" y="104625"/>
          <a:ext cx="3000000" cy="3000000"/>
        </p:xfrm>
        <a:graphic>
          <a:graphicData uri="http://schemas.openxmlformats.org/drawingml/2006/table">
            <a:tbl>
              <a:tblPr>
                <a:noFill/>
                <a:tableStyleId>{CAD7DDB2-C457-427D-AB9A-10A8438D56E8}</a:tableStyleId>
              </a:tblPr>
              <a:tblGrid>
                <a:gridCol w="1267475">
                  <a:extLst>
                    <a:ext uri="{9D8B030D-6E8A-4147-A177-3AD203B41FA5}">
                      <a16:colId xmlns:a16="http://schemas.microsoft.com/office/drawing/2014/main" val="20000"/>
                    </a:ext>
                  </a:extLst>
                </a:gridCol>
                <a:gridCol w="678000">
                  <a:extLst>
                    <a:ext uri="{9D8B030D-6E8A-4147-A177-3AD203B41FA5}">
                      <a16:colId xmlns:a16="http://schemas.microsoft.com/office/drawing/2014/main" val="20001"/>
                    </a:ext>
                  </a:extLst>
                </a:gridCol>
                <a:gridCol w="678000">
                  <a:extLst>
                    <a:ext uri="{9D8B030D-6E8A-4147-A177-3AD203B41FA5}">
                      <a16:colId xmlns:a16="http://schemas.microsoft.com/office/drawing/2014/main" val="20002"/>
                    </a:ext>
                  </a:extLst>
                </a:gridCol>
                <a:gridCol w="678000">
                  <a:extLst>
                    <a:ext uri="{9D8B030D-6E8A-4147-A177-3AD203B41FA5}">
                      <a16:colId xmlns:a16="http://schemas.microsoft.com/office/drawing/2014/main" val="20003"/>
                    </a:ext>
                  </a:extLst>
                </a:gridCol>
                <a:gridCol w="678000">
                  <a:extLst>
                    <a:ext uri="{9D8B030D-6E8A-4147-A177-3AD203B41FA5}">
                      <a16:colId xmlns:a16="http://schemas.microsoft.com/office/drawing/2014/main" val="20004"/>
                    </a:ext>
                  </a:extLst>
                </a:gridCol>
              </a:tblGrid>
              <a:tr h="500800">
                <a:tc>
                  <a:txBody>
                    <a:bodyPr/>
                    <a:lstStyle/>
                    <a:p>
                      <a:pPr marL="0" lvl="0" indent="0" algn="l" rtl="0">
                        <a:spcBef>
                          <a:spcPts val="0"/>
                        </a:spcBef>
                        <a:spcAft>
                          <a:spcPts val="0"/>
                        </a:spcAft>
                        <a:buNone/>
                      </a:pPr>
                      <a:r>
                        <a:rPr lang="zh-CN" sz="1000">
                          <a:solidFill>
                            <a:srgbClr val="FF0000"/>
                          </a:solidFill>
                        </a:rPr>
                        <a:t>Ensemble des entreprises</a:t>
                      </a:r>
                      <a:endParaRPr sz="1000">
                        <a:solidFill>
                          <a:srgbClr val="0000FF"/>
                        </a:solidFill>
                      </a:endParaRPr>
                    </a:p>
                  </a:txBody>
                  <a:tcPr marL="91425" marR="91425" marT="91425" marB="91425"/>
                </a:tc>
                <a:tc>
                  <a:txBody>
                    <a:bodyPr/>
                    <a:lstStyle/>
                    <a:p>
                      <a:pPr marL="0" lvl="0" indent="0" algn="ctr" rtl="0">
                        <a:spcBef>
                          <a:spcPts val="0"/>
                        </a:spcBef>
                        <a:spcAft>
                          <a:spcPts val="0"/>
                        </a:spcAft>
                        <a:buNone/>
                      </a:pPr>
                      <a:r>
                        <a:rPr lang="zh-CN" sz="1000"/>
                        <a:t>Groupe 1</a:t>
                      </a:r>
                      <a:endParaRPr sz="1000"/>
                    </a:p>
                  </a:txBody>
                  <a:tcPr marL="91425" marR="91425" marT="91425" marB="91425"/>
                </a:tc>
                <a:tc>
                  <a:txBody>
                    <a:bodyPr/>
                    <a:lstStyle/>
                    <a:p>
                      <a:pPr marL="0" lvl="0" indent="0" algn="ctr" rtl="0">
                        <a:spcBef>
                          <a:spcPts val="0"/>
                        </a:spcBef>
                        <a:spcAft>
                          <a:spcPts val="0"/>
                        </a:spcAft>
                        <a:buNone/>
                      </a:pPr>
                      <a:r>
                        <a:rPr lang="zh-CN" sz="1000"/>
                        <a:t>Groupe 2</a:t>
                      </a:r>
                      <a:endParaRPr sz="1000"/>
                    </a:p>
                  </a:txBody>
                  <a:tcPr marL="91425" marR="91425" marT="91425" marB="91425"/>
                </a:tc>
                <a:tc>
                  <a:txBody>
                    <a:bodyPr/>
                    <a:lstStyle/>
                    <a:p>
                      <a:pPr marL="0" lvl="0" indent="0" algn="ctr" rtl="0">
                        <a:spcBef>
                          <a:spcPts val="0"/>
                        </a:spcBef>
                        <a:spcAft>
                          <a:spcPts val="0"/>
                        </a:spcAft>
                        <a:buNone/>
                      </a:pPr>
                      <a:r>
                        <a:rPr lang="zh-CN" sz="1000"/>
                        <a:t>Groupe 3</a:t>
                      </a:r>
                      <a:endParaRPr sz="1000"/>
                    </a:p>
                  </a:txBody>
                  <a:tcPr marL="91425" marR="91425" marT="91425" marB="91425"/>
                </a:tc>
                <a:tc>
                  <a:txBody>
                    <a:bodyPr/>
                    <a:lstStyle/>
                    <a:p>
                      <a:pPr marL="0" lvl="0" indent="0" algn="ctr" rtl="0">
                        <a:spcBef>
                          <a:spcPts val="0"/>
                        </a:spcBef>
                        <a:spcAft>
                          <a:spcPts val="0"/>
                        </a:spcAft>
                        <a:buNone/>
                      </a:pPr>
                      <a:r>
                        <a:rPr lang="zh-CN" sz="1000"/>
                        <a:t>Groupe 4</a:t>
                      </a:r>
                      <a:endParaRPr sz="1000"/>
                    </a:p>
                  </a:txBody>
                  <a:tcPr marL="91425" marR="91425" marT="91425" marB="91425"/>
                </a:tc>
                <a:extLst>
                  <a:ext uri="{0D108BD9-81ED-4DB2-BD59-A6C34878D82A}">
                    <a16:rowId xmlns:a16="http://schemas.microsoft.com/office/drawing/2014/main" val="10000"/>
                  </a:ext>
                </a:extLst>
              </a:tr>
              <a:tr h="500800">
                <a:tc>
                  <a:txBody>
                    <a:bodyPr/>
                    <a:lstStyle/>
                    <a:p>
                      <a:pPr marL="0" lvl="0" indent="0" algn="l" rtl="0">
                        <a:spcBef>
                          <a:spcPts val="0"/>
                        </a:spcBef>
                        <a:spcAft>
                          <a:spcPts val="0"/>
                        </a:spcAft>
                        <a:buNone/>
                      </a:pPr>
                      <a:r>
                        <a:rPr lang="zh-CN" sz="1000"/>
                        <a:t>Industrie</a:t>
                      </a:r>
                      <a:endParaRPr sz="1000"/>
                    </a:p>
                  </a:txBody>
                  <a:tcPr marL="91425" marR="91425" marT="91425" marB="91425"/>
                </a:tc>
                <a:tc>
                  <a:txBody>
                    <a:bodyPr/>
                    <a:lstStyle/>
                    <a:p>
                      <a:pPr marL="0" lvl="0" indent="0" algn="l" rtl="0">
                        <a:spcBef>
                          <a:spcPts val="0"/>
                        </a:spcBef>
                        <a:spcAft>
                          <a:spcPts val="0"/>
                        </a:spcAft>
                        <a:buNone/>
                      </a:pPr>
                      <a:endParaRPr sz="1000">
                        <a:solidFill>
                          <a:srgbClr val="0000FF"/>
                        </a:solidFill>
                      </a:endParaRPr>
                    </a:p>
                  </a:txBody>
                  <a:tcPr marL="91425" marR="91425" marT="91425" marB="91425"/>
                </a:tc>
                <a:tc>
                  <a:txBody>
                    <a:bodyPr/>
                    <a:lstStyle/>
                    <a:p>
                      <a:pPr marL="0" lvl="0" indent="0" algn="l" rtl="0">
                        <a:spcBef>
                          <a:spcPts val="0"/>
                        </a:spcBef>
                        <a:spcAft>
                          <a:spcPts val="0"/>
                        </a:spcAft>
                        <a:buNone/>
                      </a:pPr>
                      <a:endParaRPr sz="1000">
                        <a:solidFill>
                          <a:srgbClr val="0000FF"/>
                        </a:solidFill>
                      </a:endParaRPr>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r>
                        <a:rPr lang="zh-CN" sz="1000">
                          <a:solidFill>
                            <a:srgbClr val="FF0000"/>
                          </a:solidFill>
                        </a:rPr>
                        <a:t>+4%</a:t>
                      </a:r>
                      <a:endParaRPr sz="1000">
                        <a:solidFill>
                          <a:srgbClr val="0000FF"/>
                        </a:solidFill>
                      </a:endParaRPr>
                    </a:p>
                  </a:txBody>
                  <a:tcPr marL="91425" marR="91425" marT="91425" marB="91425"/>
                </a:tc>
                <a:extLst>
                  <a:ext uri="{0D108BD9-81ED-4DB2-BD59-A6C34878D82A}">
                    <a16:rowId xmlns:a16="http://schemas.microsoft.com/office/drawing/2014/main" val="10001"/>
                  </a:ext>
                </a:extLst>
              </a:tr>
              <a:tr h="500800">
                <a:tc>
                  <a:txBody>
                    <a:bodyPr/>
                    <a:lstStyle/>
                    <a:p>
                      <a:pPr marL="0" lvl="0" indent="0" algn="l" rtl="0">
                        <a:spcBef>
                          <a:spcPts val="0"/>
                        </a:spcBef>
                        <a:spcAft>
                          <a:spcPts val="0"/>
                        </a:spcAft>
                        <a:buNone/>
                      </a:pPr>
                      <a:r>
                        <a:rPr lang="zh-CN" sz="1000"/>
                        <a:t>Construction</a:t>
                      </a:r>
                      <a:endParaRPr sz="10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+9%</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+7%</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+8%</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00800">
                <a:tc>
                  <a:txBody>
                    <a:bodyPr/>
                    <a:lstStyle/>
                    <a:p>
                      <a:pPr marL="0" lvl="0" indent="0" algn="l" rtl="0">
                        <a:spcBef>
                          <a:spcPts val="0"/>
                        </a:spcBef>
                        <a:spcAft>
                          <a:spcPts val="0"/>
                        </a:spcAft>
                        <a:buNone/>
                      </a:pPr>
                      <a:r>
                        <a:rPr lang="zh-CN" sz="1000"/>
                        <a:t>Commerce</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+3%</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p>
                    <a:p>
                      <a:pPr marL="0" lvl="0" indent="0" algn="r" rtl="0">
                        <a:spcBef>
                          <a:spcPts val="0"/>
                        </a:spcBef>
                        <a:spcAft>
                          <a:spcPts val="0"/>
                        </a:spcAft>
                        <a:buNone/>
                      </a:pPr>
                      <a:endParaRPr sz="1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00800">
                <a:tc>
                  <a:txBody>
                    <a:bodyPr/>
                    <a:lstStyle/>
                    <a:p>
                      <a:pPr marL="0" lvl="0" indent="0" algn="l" rtl="0">
                        <a:spcBef>
                          <a:spcPts val="0"/>
                        </a:spcBef>
                        <a:spcAft>
                          <a:spcPts val="0"/>
                        </a:spcAft>
                        <a:buNone/>
                      </a:pPr>
                      <a:r>
                        <a:rPr lang="zh-CN" sz="1000"/>
                        <a:t>Trasports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+14%</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+12%</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+13%</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+11%</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00800">
                <a:tc>
                  <a:txBody>
                    <a:bodyPr/>
                    <a:lstStyle/>
                    <a:p>
                      <a:pPr marL="0" lvl="0" indent="0" algn="l" rtl="0">
                        <a:spcBef>
                          <a:spcPts val="0"/>
                        </a:spcBef>
                        <a:spcAft>
                          <a:spcPts val="0"/>
                        </a:spcAft>
                        <a:buNone/>
                      </a:pPr>
                      <a:r>
                        <a:rPr lang="zh-CN" sz="1000"/>
                        <a:t>Activités financières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00800">
                <a:tc>
                  <a:txBody>
                    <a:bodyPr/>
                    <a:lstStyle/>
                    <a:p>
                      <a:pPr marL="0" lvl="0" indent="0" algn="l" rtl="0">
                        <a:spcBef>
                          <a:spcPts val="0"/>
                        </a:spcBef>
                        <a:spcAft>
                          <a:spcPts val="0"/>
                        </a:spcAft>
                        <a:buNone/>
                      </a:pPr>
                      <a:r>
                        <a:rPr lang="zh-CN" sz="1000"/>
                        <a:t>Activités immobilières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-9%</a:t>
                      </a:r>
                      <a:endParaRPr sz="1000">
                        <a:solidFill>
                          <a:srgbClr val="0000F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-5%</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-6%</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00800">
                <a:tc>
                  <a:txBody>
                    <a:bodyPr/>
                    <a:lstStyle/>
                    <a:p>
                      <a:pPr marL="0" lvl="0" indent="0" algn="l" rtl="0">
                        <a:spcBef>
                          <a:spcPts val="0"/>
                        </a:spcBef>
                        <a:spcAft>
                          <a:spcPts val="0"/>
                        </a:spcAft>
                        <a:buNone/>
                      </a:pPr>
                      <a:r>
                        <a:rPr lang="zh-CN" sz="1000">
                          <a:solidFill>
                            <a:schemeClr val="dk1"/>
                          </a:solidFill>
                        </a:rPr>
                        <a:t>Services aux entreprises</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+30%</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+14%</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+20%</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+6%</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500800">
                <a:tc>
                  <a:txBody>
                    <a:bodyPr/>
                    <a:lstStyle/>
                    <a:p>
                      <a:pPr marL="0" lvl="0" indent="0" algn="l" rtl="0">
                        <a:spcBef>
                          <a:spcPts val="0"/>
                        </a:spcBef>
                        <a:spcAft>
                          <a:spcPts val="0"/>
                        </a:spcAft>
                        <a:buNone/>
                      </a:pPr>
                      <a:r>
                        <a:rPr lang="zh-CN" sz="1000">
                          <a:solidFill>
                            <a:schemeClr val="dk1"/>
                          </a:solidFill>
                        </a:rPr>
                        <a:t>Services aux particuliers</a:t>
                      </a:r>
                      <a:endParaRPr sz="10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+13%</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+7%</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+10%</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+6%</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500800">
                <a:tc>
                  <a:txBody>
                    <a:bodyPr/>
                    <a:lstStyle/>
                    <a:p>
                      <a:pPr marL="0" lvl="0" indent="0" algn="l" rtl="0">
                        <a:spcBef>
                          <a:spcPts val="0"/>
                        </a:spcBef>
                        <a:spcAft>
                          <a:spcPts val="0"/>
                        </a:spcAft>
                        <a:buNone/>
                      </a:pPr>
                      <a:r>
                        <a:rPr lang="zh-CN" sz="1000">
                          <a:solidFill>
                            <a:schemeClr val="dk1"/>
                          </a:solidFill>
                        </a:rPr>
                        <a:t>Éducation, santé, action sociale</a:t>
                      </a:r>
                      <a:endParaRPr sz="10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+4%</a:t>
                      </a:r>
                      <a:endParaRPr sz="1000">
                        <a:solidFill>
                          <a:srgbClr val="FF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33" name="Google Shape;23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234725" y="1907600"/>
            <a:ext cx="8520600" cy="1109700"/>
          </a:xfrm>
          <a:prstGeom prst="rect">
            <a:avLst/>
          </a:prstGeom>
        </p:spPr>
        <p:txBody>
          <a:bodyPr spcFirstLastPara="1" wrap="square" lIns="91425" tIns="91425" rIns="91425" bIns="91425" anchor="t" anchorCtr="0">
            <a:normAutofit fontScale="90000"/>
          </a:bodyPr>
          <a:lstStyle/>
          <a:p>
            <a:pPr marL="457200" lvl="0" indent="-388620" algn="ctr" rtl="0">
              <a:spcBef>
                <a:spcPts val="0"/>
              </a:spcBef>
              <a:spcAft>
                <a:spcPts val="0"/>
              </a:spcAft>
              <a:buSzPct val="100000"/>
              <a:buAutoNum type="arabicPeriod" startAt="4"/>
            </a:pPr>
            <a:r>
              <a:rPr lang="zh-CN"/>
              <a:t>Impact de l’arrivée du RER : évolution de la population et des emplois (Garcia Lopez et al, 2017)</a:t>
            </a:r>
            <a:endParaRPr/>
          </a:p>
          <a:p>
            <a:pPr marL="0" lvl="0" indent="0" algn="l" rtl="0">
              <a:spcBef>
                <a:spcPts val="0"/>
              </a:spcBef>
              <a:spcAft>
                <a:spcPts val="0"/>
              </a:spcAft>
              <a:buNone/>
            </a:pPr>
            <a:endParaRPr/>
          </a:p>
        </p:txBody>
      </p:sp>
      <p:sp>
        <p:nvSpPr>
          <p:cNvPr id="239" name="Google Shape;23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Sommaire</a:t>
            </a:r>
            <a:endParaRPr/>
          </a:p>
          <a:p>
            <a:pPr marL="0" lvl="0" indent="0" algn="l" rtl="0">
              <a:spcBef>
                <a:spcPts val="0"/>
              </a:spcBef>
              <a:spcAft>
                <a:spcPts val="0"/>
              </a:spcAft>
              <a:buNone/>
            </a:pP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zh-CN"/>
              <a:t>Introduction</a:t>
            </a:r>
            <a:endParaRPr/>
          </a:p>
          <a:p>
            <a:pPr marL="457200" lvl="0" indent="-342900" algn="l" rtl="0">
              <a:spcBef>
                <a:spcPts val="0"/>
              </a:spcBef>
              <a:spcAft>
                <a:spcPts val="0"/>
              </a:spcAft>
              <a:buSzPts val="1800"/>
              <a:buAutoNum type="arabicPeriod"/>
            </a:pPr>
            <a:r>
              <a:rPr lang="zh-CN"/>
              <a:t>Impact de l’arrivée du RER sur les dynamiques de l’emploi</a:t>
            </a:r>
            <a:endParaRPr/>
          </a:p>
          <a:p>
            <a:pPr marL="457200" lvl="0" indent="-342900" algn="l" rtl="0">
              <a:spcBef>
                <a:spcPts val="0"/>
              </a:spcBef>
              <a:spcAft>
                <a:spcPts val="0"/>
              </a:spcAft>
              <a:buSzPts val="1800"/>
              <a:buAutoNum type="arabicPeriod"/>
            </a:pPr>
            <a:r>
              <a:rPr lang="zh-CN"/>
              <a:t>Impact de l’arrivée du RER : approche par l’implantation des entreprises</a:t>
            </a:r>
            <a:endParaRPr/>
          </a:p>
          <a:p>
            <a:pPr marL="457200" lvl="0" indent="-342900" algn="l" rtl="0">
              <a:spcBef>
                <a:spcPts val="0"/>
              </a:spcBef>
              <a:spcAft>
                <a:spcPts val="0"/>
              </a:spcAft>
              <a:buSzPts val="1800"/>
              <a:buAutoNum type="arabicPeriod"/>
            </a:pPr>
            <a:r>
              <a:rPr lang="zh-CN"/>
              <a:t>Impact de l’arrivée du RER : évolution de la population et des emplois</a:t>
            </a:r>
            <a:endParaRPr/>
          </a:p>
          <a:p>
            <a:pPr marL="457200" lvl="0" indent="-342900" algn="l" rtl="0">
              <a:spcBef>
                <a:spcPts val="0"/>
              </a:spcBef>
              <a:spcAft>
                <a:spcPts val="0"/>
              </a:spcAft>
              <a:buSzPts val="1800"/>
              <a:buAutoNum type="arabicPeriod"/>
            </a:pPr>
            <a:r>
              <a:rPr lang="zh-CN"/>
              <a:t>Limites</a:t>
            </a:r>
            <a:endParaRPr/>
          </a:p>
        </p:txBody>
      </p:sp>
      <p:sp>
        <p:nvSpPr>
          <p:cNvPr id="69" name="Google Shape;6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p:nvPr/>
        </p:nvSpPr>
        <p:spPr>
          <a:xfrm>
            <a:off x="1336375" y="2966075"/>
            <a:ext cx="1921800" cy="1345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txBox="1">
            <a:spLocks noGrp="1"/>
          </p:cNvSpPr>
          <p:nvPr>
            <p:ph type="title"/>
          </p:nvPr>
        </p:nvSpPr>
        <p:spPr>
          <a:xfrm>
            <a:off x="55765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Distance &amp; RER ou non RER (1968-2010)</a:t>
            </a:r>
            <a:endParaRPr/>
          </a:p>
        </p:txBody>
      </p:sp>
      <p:pic>
        <p:nvPicPr>
          <p:cNvPr id="246" name="Google Shape;246;p33"/>
          <p:cNvPicPr preferRelativeResize="0"/>
          <p:nvPr/>
        </p:nvPicPr>
        <p:blipFill>
          <a:blip r:embed="rId3">
            <a:alphaModFix/>
          </a:blip>
          <a:stretch>
            <a:fillRect/>
          </a:stretch>
        </p:blipFill>
        <p:spPr>
          <a:xfrm>
            <a:off x="2275669" y="1583481"/>
            <a:ext cx="1090025" cy="1090050"/>
          </a:xfrm>
          <a:prstGeom prst="rect">
            <a:avLst/>
          </a:prstGeom>
          <a:noFill/>
          <a:ln>
            <a:noFill/>
          </a:ln>
        </p:spPr>
      </p:pic>
      <p:grpSp>
        <p:nvGrpSpPr>
          <p:cNvPr id="247" name="Google Shape;247;p33"/>
          <p:cNvGrpSpPr/>
          <p:nvPr/>
        </p:nvGrpSpPr>
        <p:grpSpPr>
          <a:xfrm>
            <a:off x="5447772" y="1583473"/>
            <a:ext cx="1036611" cy="1090045"/>
            <a:chOff x="5447772" y="1583473"/>
            <a:chExt cx="1036611" cy="1090045"/>
          </a:xfrm>
        </p:grpSpPr>
        <p:pic>
          <p:nvPicPr>
            <p:cNvPr id="248" name="Google Shape;248;p33"/>
            <p:cNvPicPr preferRelativeResize="0"/>
            <p:nvPr/>
          </p:nvPicPr>
          <p:blipFill>
            <a:blip r:embed="rId3">
              <a:alphaModFix/>
            </a:blip>
            <a:stretch>
              <a:fillRect/>
            </a:stretch>
          </p:blipFill>
          <p:spPr>
            <a:xfrm>
              <a:off x="5460711" y="1583473"/>
              <a:ext cx="1021842" cy="1089136"/>
            </a:xfrm>
            <a:prstGeom prst="rect">
              <a:avLst/>
            </a:prstGeom>
            <a:noFill/>
            <a:ln>
              <a:noFill/>
            </a:ln>
          </p:spPr>
        </p:pic>
        <p:cxnSp>
          <p:nvCxnSpPr>
            <p:cNvPr id="249" name="Google Shape;249;p33"/>
            <p:cNvCxnSpPr/>
            <p:nvPr/>
          </p:nvCxnSpPr>
          <p:spPr>
            <a:xfrm>
              <a:off x="5476523" y="1604468"/>
              <a:ext cx="1007860" cy="1048620"/>
            </a:xfrm>
            <a:prstGeom prst="straightConnector1">
              <a:avLst/>
            </a:prstGeom>
            <a:noFill/>
            <a:ln w="114300" cap="flat" cmpd="sng">
              <a:solidFill>
                <a:schemeClr val="dk2"/>
              </a:solidFill>
              <a:prstDash val="solid"/>
              <a:round/>
              <a:headEnd type="none" w="med" len="med"/>
              <a:tailEnd type="none" w="med" len="med"/>
            </a:ln>
          </p:spPr>
        </p:cxnSp>
        <p:cxnSp>
          <p:nvCxnSpPr>
            <p:cNvPr id="250" name="Google Shape;250;p33"/>
            <p:cNvCxnSpPr/>
            <p:nvPr/>
          </p:nvCxnSpPr>
          <p:spPr>
            <a:xfrm flipH="1">
              <a:off x="5447772" y="1604468"/>
              <a:ext cx="1002996" cy="1069050"/>
            </a:xfrm>
            <a:prstGeom prst="straightConnector1">
              <a:avLst/>
            </a:prstGeom>
            <a:noFill/>
            <a:ln w="114300" cap="flat" cmpd="sng">
              <a:solidFill>
                <a:schemeClr val="dk2"/>
              </a:solidFill>
              <a:prstDash val="solid"/>
              <a:round/>
              <a:headEnd type="none" w="med" len="med"/>
              <a:tailEnd type="none" w="med" len="med"/>
            </a:ln>
          </p:spPr>
        </p:cxnSp>
      </p:grpSp>
      <p:sp>
        <p:nvSpPr>
          <p:cNvPr id="251" name="Google Shape;251;p33"/>
          <p:cNvSpPr txBox="1"/>
          <p:nvPr/>
        </p:nvSpPr>
        <p:spPr>
          <a:xfrm>
            <a:off x="4036075" y="3350225"/>
            <a:ext cx="10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Population</a:t>
            </a:r>
            <a:endParaRPr/>
          </a:p>
        </p:txBody>
      </p:sp>
      <p:sp>
        <p:nvSpPr>
          <p:cNvPr id="252" name="Google Shape;252;p33"/>
          <p:cNvSpPr txBox="1"/>
          <p:nvPr/>
        </p:nvSpPr>
        <p:spPr>
          <a:xfrm>
            <a:off x="4189650" y="4211700"/>
            <a:ext cx="76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Emploi</a:t>
            </a:r>
            <a:endParaRPr/>
          </a:p>
        </p:txBody>
      </p:sp>
      <p:sp>
        <p:nvSpPr>
          <p:cNvPr id="253" name="Google Shape;253;p33"/>
          <p:cNvSpPr txBox="1"/>
          <p:nvPr/>
        </p:nvSpPr>
        <p:spPr>
          <a:xfrm>
            <a:off x="5850475" y="3138575"/>
            <a:ext cx="164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+6% d’habitants</a:t>
            </a:r>
            <a:endParaRPr/>
          </a:p>
        </p:txBody>
      </p:sp>
      <p:sp>
        <p:nvSpPr>
          <p:cNvPr id="254" name="Google Shape;254;p33"/>
          <p:cNvSpPr txBox="1"/>
          <p:nvPr/>
        </p:nvSpPr>
        <p:spPr>
          <a:xfrm>
            <a:off x="5850475" y="3750425"/>
            <a:ext cx="164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+9% d’emplois</a:t>
            </a:r>
            <a:endParaRPr/>
          </a:p>
        </p:txBody>
      </p:sp>
      <p:pic>
        <p:nvPicPr>
          <p:cNvPr id="255" name="Google Shape;255;p33"/>
          <p:cNvPicPr preferRelativeResize="0"/>
          <p:nvPr/>
        </p:nvPicPr>
        <p:blipFill>
          <a:blip r:embed="rId4">
            <a:alphaModFix/>
          </a:blip>
          <a:stretch>
            <a:fillRect/>
          </a:stretch>
        </p:blipFill>
        <p:spPr>
          <a:xfrm flipH="1">
            <a:off x="3303122" y="3394813"/>
            <a:ext cx="572700" cy="572700"/>
          </a:xfrm>
          <a:prstGeom prst="rect">
            <a:avLst/>
          </a:prstGeom>
          <a:noFill/>
          <a:ln>
            <a:noFill/>
          </a:ln>
        </p:spPr>
      </p:pic>
      <p:pic>
        <p:nvPicPr>
          <p:cNvPr id="256" name="Google Shape;256;p33"/>
          <p:cNvPicPr preferRelativeResize="0"/>
          <p:nvPr/>
        </p:nvPicPr>
        <p:blipFill>
          <a:blip r:embed="rId4">
            <a:alphaModFix/>
          </a:blip>
          <a:stretch>
            <a:fillRect/>
          </a:stretch>
        </p:blipFill>
        <p:spPr>
          <a:xfrm>
            <a:off x="5072584" y="3394813"/>
            <a:ext cx="572700" cy="572700"/>
          </a:xfrm>
          <a:prstGeom prst="rect">
            <a:avLst/>
          </a:prstGeom>
          <a:noFill/>
          <a:ln>
            <a:noFill/>
          </a:ln>
        </p:spPr>
      </p:pic>
      <p:sp>
        <p:nvSpPr>
          <p:cNvPr id="257" name="Google Shape;257;p33"/>
          <p:cNvSpPr txBox="1"/>
          <p:nvPr/>
        </p:nvSpPr>
        <p:spPr>
          <a:xfrm>
            <a:off x="1494625" y="3138575"/>
            <a:ext cx="173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+1% d’habitants</a:t>
            </a:r>
            <a:endParaRPr/>
          </a:p>
        </p:txBody>
      </p:sp>
      <p:sp>
        <p:nvSpPr>
          <p:cNvPr id="258" name="Google Shape;258;p33"/>
          <p:cNvSpPr txBox="1"/>
          <p:nvPr/>
        </p:nvSpPr>
        <p:spPr>
          <a:xfrm>
            <a:off x="1533725" y="3725050"/>
            <a:ext cx="164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+2% d’emplois</a:t>
            </a:r>
            <a:endParaRPr/>
          </a:p>
        </p:txBody>
      </p:sp>
      <p:pic>
        <p:nvPicPr>
          <p:cNvPr id="259" name="Google Shape;259;p33"/>
          <p:cNvPicPr preferRelativeResize="0"/>
          <p:nvPr/>
        </p:nvPicPr>
        <p:blipFill>
          <a:blip r:embed="rId5">
            <a:alphaModFix/>
          </a:blip>
          <a:stretch>
            <a:fillRect/>
          </a:stretch>
        </p:blipFill>
        <p:spPr>
          <a:xfrm>
            <a:off x="4287663" y="3806325"/>
            <a:ext cx="449250" cy="449250"/>
          </a:xfrm>
          <a:prstGeom prst="rect">
            <a:avLst/>
          </a:prstGeom>
          <a:noFill/>
          <a:ln>
            <a:noFill/>
          </a:ln>
        </p:spPr>
      </p:pic>
      <p:pic>
        <p:nvPicPr>
          <p:cNvPr id="260" name="Google Shape;260;p33"/>
          <p:cNvPicPr preferRelativeResize="0"/>
          <p:nvPr/>
        </p:nvPicPr>
        <p:blipFill rotWithShape="1">
          <a:blip r:embed="rId6">
            <a:alphaModFix/>
          </a:blip>
          <a:srcRect l="-12580" t="-22630" r="12580" b="22630"/>
          <a:stretch/>
        </p:blipFill>
        <p:spPr>
          <a:xfrm>
            <a:off x="4274100" y="3052325"/>
            <a:ext cx="400200" cy="400200"/>
          </a:xfrm>
          <a:prstGeom prst="rect">
            <a:avLst/>
          </a:prstGeom>
          <a:noFill/>
          <a:ln>
            <a:noFill/>
          </a:ln>
        </p:spPr>
      </p:pic>
      <p:sp>
        <p:nvSpPr>
          <p:cNvPr id="261" name="Google Shape;261;p33"/>
          <p:cNvSpPr txBox="1"/>
          <p:nvPr/>
        </p:nvSpPr>
        <p:spPr>
          <a:xfrm>
            <a:off x="797275" y="43920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Impact limité → Hétérogénéité ?</a:t>
            </a:r>
            <a:endParaRPr/>
          </a:p>
        </p:txBody>
      </p:sp>
      <p:sp>
        <p:nvSpPr>
          <p:cNvPr id="262" name="Google Shape;262;p33"/>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sp>
        <p:nvSpPr>
          <p:cNvPr id="263" name="Google Shape;26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311700" y="183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Proximité &amp; Hétérogénéité</a:t>
            </a:r>
            <a:endParaRPr/>
          </a:p>
        </p:txBody>
      </p:sp>
      <p:grpSp>
        <p:nvGrpSpPr>
          <p:cNvPr id="269" name="Google Shape;269;p34"/>
          <p:cNvGrpSpPr/>
          <p:nvPr/>
        </p:nvGrpSpPr>
        <p:grpSpPr>
          <a:xfrm>
            <a:off x="261375" y="1103400"/>
            <a:ext cx="4491300" cy="4040100"/>
            <a:chOff x="4652700" y="1164625"/>
            <a:chExt cx="4491300" cy="4040100"/>
          </a:xfrm>
        </p:grpSpPr>
        <p:sp>
          <p:nvSpPr>
            <p:cNvPr id="270" name="Google Shape;270;p34"/>
            <p:cNvSpPr/>
            <p:nvPr/>
          </p:nvSpPr>
          <p:spPr>
            <a:xfrm>
              <a:off x="4969200" y="1164625"/>
              <a:ext cx="3783300" cy="3686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p:cNvSpPr txBox="1"/>
            <p:nvPr/>
          </p:nvSpPr>
          <p:spPr>
            <a:xfrm>
              <a:off x="4894650" y="2807575"/>
              <a:ext cx="408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rPr>
                <a:t>+3%</a:t>
              </a:r>
              <a:r>
                <a:rPr lang="zh-CN"/>
                <a:t>                                                              </a:t>
              </a:r>
              <a:r>
                <a:rPr lang="zh-CN">
                  <a:solidFill>
                    <a:schemeClr val="accent1"/>
                  </a:solidFill>
                </a:rPr>
                <a:t>+2%</a:t>
              </a:r>
              <a:endParaRPr>
                <a:solidFill>
                  <a:schemeClr val="accent1"/>
                </a:solidFill>
              </a:endParaRPr>
            </a:p>
          </p:txBody>
        </p:sp>
        <p:sp>
          <p:nvSpPr>
            <p:cNvPr id="272" name="Google Shape;272;p34"/>
            <p:cNvSpPr/>
            <p:nvPr/>
          </p:nvSpPr>
          <p:spPr>
            <a:xfrm>
              <a:off x="5327098" y="1513352"/>
              <a:ext cx="3067500" cy="2988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5729095" y="1905018"/>
              <a:ext cx="2263500" cy="2205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p:nvPr/>
          </p:nvSpPr>
          <p:spPr>
            <a:xfrm>
              <a:off x="6106234" y="2280033"/>
              <a:ext cx="1509300" cy="1455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4"/>
            <p:cNvSpPr/>
            <p:nvPr/>
          </p:nvSpPr>
          <p:spPr>
            <a:xfrm>
              <a:off x="6503549" y="2659648"/>
              <a:ext cx="714600" cy="696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txBox="1"/>
            <p:nvPr/>
          </p:nvSpPr>
          <p:spPr>
            <a:xfrm>
              <a:off x="6569750" y="2700000"/>
              <a:ext cx="582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rPr>
                <a:t>+8%</a:t>
              </a:r>
              <a:endParaRPr>
                <a:solidFill>
                  <a:srgbClr val="FF0000"/>
                </a:solidFill>
              </a:endParaRPr>
            </a:p>
            <a:p>
              <a:pPr marL="0" lvl="0" indent="0" algn="l" rtl="0">
                <a:spcBef>
                  <a:spcPts val="0"/>
                </a:spcBef>
                <a:spcAft>
                  <a:spcPts val="0"/>
                </a:spcAft>
                <a:buNone/>
              </a:pPr>
              <a:r>
                <a:rPr lang="zh-CN">
                  <a:solidFill>
                    <a:schemeClr val="accent1"/>
                  </a:solidFill>
                </a:rPr>
                <a:t>+6%</a:t>
              </a:r>
              <a:endParaRPr>
                <a:solidFill>
                  <a:schemeClr val="accent1"/>
                </a:solidFill>
              </a:endParaRPr>
            </a:p>
          </p:txBody>
        </p:sp>
        <p:cxnSp>
          <p:nvCxnSpPr>
            <p:cNvPr id="277" name="Google Shape;277;p34"/>
            <p:cNvCxnSpPr/>
            <p:nvPr/>
          </p:nvCxnSpPr>
          <p:spPr>
            <a:xfrm>
              <a:off x="6569741" y="2776232"/>
              <a:ext cx="275100" cy="275400"/>
            </a:xfrm>
            <a:prstGeom prst="straightConnector1">
              <a:avLst/>
            </a:prstGeom>
            <a:noFill/>
            <a:ln w="9525" cap="flat" cmpd="sng">
              <a:solidFill>
                <a:schemeClr val="dk2"/>
              </a:solidFill>
              <a:prstDash val="solid"/>
              <a:round/>
              <a:headEnd type="none" w="med" len="med"/>
              <a:tailEnd type="none" w="med" len="med"/>
            </a:ln>
          </p:spPr>
        </p:cxnSp>
        <p:sp>
          <p:nvSpPr>
            <p:cNvPr id="278" name="Google Shape;278;p34"/>
            <p:cNvSpPr txBox="1"/>
            <p:nvPr/>
          </p:nvSpPr>
          <p:spPr>
            <a:xfrm>
              <a:off x="6503550" y="2422225"/>
              <a:ext cx="714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100"/>
                <a:t>1km</a:t>
              </a:r>
              <a:endParaRPr sz="1100"/>
            </a:p>
          </p:txBody>
        </p:sp>
        <p:cxnSp>
          <p:nvCxnSpPr>
            <p:cNvPr id="279" name="Google Shape;279;p34"/>
            <p:cNvCxnSpPr>
              <a:stCxn id="270" idx="3"/>
            </p:cNvCxnSpPr>
            <p:nvPr/>
          </p:nvCxnSpPr>
          <p:spPr>
            <a:xfrm rot="10800000" flipH="1">
              <a:off x="5523251" y="3002908"/>
              <a:ext cx="1334100" cy="1308000"/>
            </a:xfrm>
            <a:prstGeom prst="straightConnector1">
              <a:avLst/>
            </a:prstGeom>
            <a:noFill/>
            <a:ln w="9525" cap="flat" cmpd="sng">
              <a:solidFill>
                <a:schemeClr val="dk2"/>
              </a:solidFill>
              <a:prstDash val="solid"/>
              <a:round/>
              <a:headEnd type="none" w="med" len="med"/>
              <a:tailEnd type="none" w="med" len="med"/>
            </a:ln>
          </p:spPr>
        </p:cxnSp>
        <p:sp>
          <p:nvSpPr>
            <p:cNvPr id="280" name="Google Shape;280;p34"/>
            <p:cNvSpPr txBox="1"/>
            <p:nvPr/>
          </p:nvSpPr>
          <p:spPr>
            <a:xfrm>
              <a:off x="6052175" y="3578525"/>
              <a:ext cx="714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100"/>
                <a:t>5km</a:t>
              </a:r>
              <a:endParaRPr sz="1100"/>
            </a:p>
          </p:txBody>
        </p:sp>
        <p:sp>
          <p:nvSpPr>
            <p:cNvPr id="281" name="Google Shape;281;p34"/>
            <p:cNvSpPr txBox="1"/>
            <p:nvPr/>
          </p:nvSpPr>
          <p:spPr>
            <a:xfrm>
              <a:off x="7992600" y="4235150"/>
              <a:ext cx="1151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rPr>
                <a:t>Emploi</a:t>
              </a:r>
              <a:endParaRPr>
                <a:solidFill>
                  <a:srgbClr val="FF0000"/>
                </a:solidFill>
              </a:endParaRPr>
            </a:p>
            <a:p>
              <a:pPr marL="0" lvl="0" indent="0" algn="l" rtl="0">
                <a:spcBef>
                  <a:spcPts val="0"/>
                </a:spcBef>
                <a:spcAft>
                  <a:spcPts val="0"/>
                </a:spcAft>
                <a:buNone/>
              </a:pPr>
              <a:r>
                <a:rPr lang="zh-CN">
                  <a:solidFill>
                    <a:schemeClr val="accent1"/>
                  </a:solidFill>
                </a:rPr>
                <a:t>Population</a:t>
              </a:r>
              <a:endParaRPr>
                <a:solidFill>
                  <a:schemeClr val="accent1"/>
                </a:solidFill>
              </a:endParaRPr>
            </a:p>
          </p:txBody>
        </p:sp>
        <p:sp>
          <p:nvSpPr>
            <p:cNvPr id="282" name="Google Shape;282;p34"/>
            <p:cNvSpPr txBox="1"/>
            <p:nvPr/>
          </p:nvSpPr>
          <p:spPr>
            <a:xfrm>
              <a:off x="4652700" y="4850725"/>
              <a:ext cx="4416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100">
                  <a:solidFill>
                    <a:schemeClr val="dk2"/>
                  </a:solidFill>
                </a:rPr>
                <a:t>Effet de la croissance en fonction de </a:t>
              </a:r>
              <a:r>
                <a:rPr lang="zh-CN" sz="1100" b="1">
                  <a:solidFill>
                    <a:schemeClr val="dk2"/>
                  </a:solidFill>
                </a:rPr>
                <a:t>la distance à une gare RER</a:t>
              </a:r>
              <a:r>
                <a:rPr lang="zh-CN" sz="1100">
                  <a:solidFill>
                    <a:schemeClr val="dk2"/>
                  </a:solidFill>
                </a:rPr>
                <a:t> </a:t>
              </a:r>
              <a:endParaRPr sz="1100">
                <a:solidFill>
                  <a:schemeClr val="dk2"/>
                </a:solidFill>
              </a:endParaRPr>
            </a:p>
          </p:txBody>
        </p:sp>
      </p:grpSp>
      <p:grpSp>
        <p:nvGrpSpPr>
          <p:cNvPr id="283" name="Google Shape;283;p34"/>
          <p:cNvGrpSpPr/>
          <p:nvPr/>
        </p:nvGrpSpPr>
        <p:grpSpPr>
          <a:xfrm>
            <a:off x="5142361" y="1262301"/>
            <a:ext cx="3689947" cy="3424019"/>
            <a:chOff x="519500" y="1546075"/>
            <a:chExt cx="3418200" cy="3277200"/>
          </a:xfrm>
        </p:grpSpPr>
        <p:sp>
          <p:nvSpPr>
            <p:cNvPr id="284" name="Google Shape;284;p34"/>
            <p:cNvSpPr/>
            <p:nvPr/>
          </p:nvSpPr>
          <p:spPr>
            <a:xfrm>
              <a:off x="519500" y="1546075"/>
              <a:ext cx="3418200" cy="32772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4"/>
            <p:cNvSpPr/>
            <p:nvPr/>
          </p:nvSpPr>
          <p:spPr>
            <a:xfrm>
              <a:off x="1567403" y="2550777"/>
              <a:ext cx="1322400" cy="1267800"/>
            </a:xfrm>
            <a:prstGeom prst="ellipse">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txBox="1"/>
            <p:nvPr/>
          </p:nvSpPr>
          <p:spPr>
            <a:xfrm>
              <a:off x="1381000" y="1698813"/>
              <a:ext cx="2163900" cy="38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b="1">
                  <a:latin typeface="Calibri"/>
                  <a:ea typeface="Calibri"/>
                  <a:cs typeface="Calibri"/>
                  <a:sym typeface="Calibri"/>
                </a:rPr>
                <a:t>Zones périphériques</a:t>
              </a:r>
              <a:endParaRPr b="1">
                <a:latin typeface="Calibri"/>
                <a:ea typeface="Calibri"/>
                <a:cs typeface="Calibri"/>
                <a:sym typeface="Calibri"/>
              </a:endParaRPr>
            </a:p>
          </p:txBody>
        </p:sp>
        <p:sp>
          <p:nvSpPr>
            <p:cNvPr id="287" name="Google Shape;287;p34"/>
            <p:cNvSpPr txBox="1"/>
            <p:nvPr/>
          </p:nvSpPr>
          <p:spPr>
            <a:xfrm>
              <a:off x="1652900" y="2780100"/>
              <a:ext cx="2163900" cy="38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b="1">
                  <a:latin typeface="Calibri"/>
                  <a:ea typeface="Calibri"/>
                  <a:cs typeface="Calibri"/>
                  <a:sym typeface="Calibri"/>
                </a:rPr>
                <a:t>Zones denses</a:t>
              </a:r>
              <a:endParaRPr b="1">
                <a:latin typeface="Calibri"/>
                <a:ea typeface="Calibri"/>
                <a:cs typeface="Calibri"/>
                <a:sym typeface="Calibri"/>
              </a:endParaRPr>
            </a:p>
          </p:txBody>
        </p:sp>
        <p:sp>
          <p:nvSpPr>
            <p:cNvPr id="288" name="Google Shape;288;p34"/>
            <p:cNvSpPr txBox="1"/>
            <p:nvPr/>
          </p:nvSpPr>
          <p:spPr>
            <a:xfrm>
              <a:off x="1682750" y="2085225"/>
              <a:ext cx="1151400" cy="61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600">
                  <a:latin typeface="Times New Roman"/>
                  <a:ea typeface="Times New Roman"/>
                  <a:cs typeface="Times New Roman"/>
                  <a:sym typeface="Times New Roman"/>
                </a:rPr>
                <a:t>+1% ~ 2%</a:t>
              </a:r>
              <a:endParaRPr sz="1600">
                <a:latin typeface="Times New Roman"/>
                <a:ea typeface="Times New Roman"/>
                <a:cs typeface="Times New Roman"/>
                <a:sym typeface="Times New Roman"/>
              </a:endParaRPr>
            </a:p>
            <a:p>
              <a:pPr marL="0" lvl="0" indent="0" algn="l" rtl="0">
                <a:spcBef>
                  <a:spcPts val="0"/>
                </a:spcBef>
                <a:spcAft>
                  <a:spcPts val="0"/>
                </a:spcAft>
                <a:buNone/>
              </a:pPr>
              <a:endParaRPr>
                <a:solidFill>
                  <a:schemeClr val="accent1"/>
                </a:solidFill>
              </a:endParaRPr>
            </a:p>
          </p:txBody>
        </p:sp>
        <p:sp>
          <p:nvSpPr>
            <p:cNvPr id="289" name="Google Shape;289;p34"/>
            <p:cNvSpPr txBox="1"/>
            <p:nvPr/>
          </p:nvSpPr>
          <p:spPr>
            <a:xfrm>
              <a:off x="1682750" y="3079850"/>
              <a:ext cx="1211100" cy="41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600">
                  <a:latin typeface="Times New Roman"/>
                  <a:ea typeface="Times New Roman"/>
                  <a:cs typeface="Times New Roman"/>
                  <a:sym typeface="Times New Roman"/>
                </a:rPr>
                <a:t>+6% ~ 7%</a:t>
              </a:r>
              <a:endParaRPr sz="1600">
                <a:solidFill>
                  <a:srgbClr val="B6D7A8"/>
                </a:solidFill>
              </a:endParaRPr>
            </a:p>
          </p:txBody>
        </p:sp>
      </p:grpSp>
      <p:sp>
        <p:nvSpPr>
          <p:cNvPr id="290" name="Google Shape;290;p34"/>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sp>
        <p:nvSpPr>
          <p:cNvPr id="291" name="Google Shape;29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21</a:t>
            </a:fld>
            <a:endParaRPr/>
          </a:p>
        </p:txBody>
      </p:sp>
      <p:sp>
        <p:nvSpPr>
          <p:cNvPr id="292" name="Google Shape;292;p34"/>
          <p:cNvSpPr txBox="1"/>
          <p:nvPr/>
        </p:nvSpPr>
        <p:spPr>
          <a:xfrm>
            <a:off x="6340200" y="4683025"/>
            <a:ext cx="2492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100">
                <a:solidFill>
                  <a:schemeClr val="dk2"/>
                </a:solidFill>
              </a:rPr>
              <a:t>L’effet de proximité</a:t>
            </a:r>
            <a:endParaRPr sz="11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p:nvPr/>
        </p:nvSpPr>
        <p:spPr>
          <a:xfrm>
            <a:off x="5326675" y="2344713"/>
            <a:ext cx="3361800" cy="9912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Population &amp; Emploi</a:t>
            </a:r>
            <a:endParaRPr/>
          </a:p>
        </p:txBody>
      </p:sp>
      <p:pic>
        <p:nvPicPr>
          <p:cNvPr id="299" name="Google Shape;299;p35"/>
          <p:cNvPicPr preferRelativeResize="0"/>
          <p:nvPr/>
        </p:nvPicPr>
        <p:blipFill rotWithShape="1">
          <a:blip r:embed="rId3">
            <a:alphaModFix/>
          </a:blip>
          <a:srcRect l="9395"/>
          <a:stretch/>
        </p:blipFill>
        <p:spPr>
          <a:xfrm rot="5400000">
            <a:off x="931350" y="808176"/>
            <a:ext cx="3049900" cy="4445150"/>
          </a:xfrm>
          <a:prstGeom prst="rect">
            <a:avLst/>
          </a:prstGeom>
          <a:noFill/>
          <a:ln>
            <a:noFill/>
          </a:ln>
        </p:spPr>
      </p:pic>
      <p:sp>
        <p:nvSpPr>
          <p:cNvPr id="300" name="Google Shape;300;p35"/>
          <p:cNvSpPr txBox="1"/>
          <p:nvPr/>
        </p:nvSpPr>
        <p:spPr>
          <a:xfrm>
            <a:off x="233725" y="4505325"/>
            <a:ext cx="4915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100">
                <a:solidFill>
                  <a:schemeClr val="dk2"/>
                </a:solidFill>
              </a:rPr>
              <a:t>Coefficient de l'emploi par rapport aux autres valeurs</a:t>
            </a:r>
            <a:endParaRPr sz="1100">
              <a:solidFill>
                <a:schemeClr val="dk2"/>
              </a:solidFill>
            </a:endParaRPr>
          </a:p>
        </p:txBody>
      </p:sp>
      <p:sp>
        <p:nvSpPr>
          <p:cNvPr id="301" name="Google Shape;301;p35"/>
          <p:cNvSpPr txBox="1"/>
          <p:nvPr/>
        </p:nvSpPr>
        <p:spPr>
          <a:xfrm>
            <a:off x="5205900" y="3501000"/>
            <a:ext cx="3965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Coefficient </a:t>
            </a:r>
            <a:r>
              <a:rPr lang="zh-CN">
                <a:solidFill>
                  <a:srgbClr val="FF0000"/>
                </a:solidFill>
              </a:rPr>
              <a:t>positif </a:t>
            </a:r>
            <a:r>
              <a:rPr lang="zh-CN"/>
              <a:t>et significatif : </a:t>
            </a:r>
            <a:endParaRPr/>
          </a:p>
          <a:p>
            <a:pPr marL="0" lvl="0" indent="0" algn="l" rtl="0">
              <a:spcBef>
                <a:spcPts val="0"/>
              </a:spcBef>
              <a:spcAft>
                <a:spcPts val="0"/>
              </a:spcAft>
              <a:buNone/>
            </a:pPr>
            <a:r>
              <a:rPr lang="zh-CN" b="1"/>
              <a:t>La croissance de l'emploi </a:t>
            </a:r>
            <a:r>
              <a:rPr lang="zh-CN"/>
              <a:t>est plus </a:t>
            </a:r>
            <a:r>
              <a:rPr lang="zh-CN" b="1"/>
              <a:t>forte </a:t>
            </a:r>
            <a:endParaRPr b="1"/>
          </a:p>
          <a:p>
            <a:pPr marL="0" lvl="0" indent="0" algn="l" rtl="0">
              <a:spcBef>
                <a:spcPts val="0"/>
              </a:spcBef>
              <a:spcAft>
                <a:spcPts val="0"/>
              </a:spcAft>
              <a:buNone/>
            </a:pPr>
            <a:r>
              <a:rPr lang="zh-CN"/>
              <a:t>dans les municipalités qui avaient</a:t>
            </a:r>
            <a:endParaRPr/>
          </a:p>
          <a:p>
            <a:pPr marL="0" lvl="0" indent="0" algn="l" rtl="0">
              <a:spcBef>
                <a:spcPts val="0"/>
              </a:spcBef>
              <a:spcAft>
                <a:spcPts val="0"/>
              </a:spcAft>
              <a:buNone/>
            </a:pPr>
            <a:r>
              <a:rPr lang="zh-CN"/>
              <a:t>initialement une plus forte densité de population</a:t>
            </a:r>
            <a:endParaRPr/>
          </a:p>
        </p:txBody>
      </p:sp>
      <p:sp>
        <p:nvSpPr>
          <p:cNvPr id="302" name="Google Shape;302;p35"/>
          <p:cNvSpPr txBox="1"/>
          <p:nvPr/>
        </p:nvSpPr>
        <p:spPr>
          <a:xfrm>
            <a:off x="5205900" y="1152863"/>
            <a:ext cx="3706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Coefficient </a:t>
            </a:r>
            <a:r>
              <a:rPr lang="zh-CN">
                <a:solidFill>
                  <a:schemeClr val="accent1"/>
                </a:solidFill>
              </a:rPr>
              <a:t>négatif </a:t>
            </a:r>
            <a:r>
              <a:rPr lang="zh-CN"/>
              <a:t>et significatif : </a:t>
            </a:r>
            <a:endParaRPr/>
          </a:p>
          <a:p>
            <a:pPr marL="0" lvl="0" indent="0" algn="l" rtl="0">
              <a:spcBef>
                <a:spcPts val="0"/>
              </a:spcBef>
              <a:spcAft>
                <a:spcPts val="0"/>
              </a:spcAft>
              <a:buNone/>
            </a:pPr>
            <a:r>
              <a:rPr lang="zh-CN" b="1"/>
              <a:t>La croissance de l'emploi</a:t>
            </a:r>
            <a:r>
              <a:rPr lang="zh-CN"/>
              <a:t> est plus </a:t>
            </a:r>
            <a:r>
              <a:rPr lang="zh-CN" b="1"/>
              <a:t>faible </a:t>
            </a:r>
            <a:r>
              <a:rPr lang="zh-CN"/>
              <a:t>dans les municipalités qui avaient initialement une plus forte densité d'emploi</a:t>
            </a:r>
            <a:endParaRPr/>
          </a:p>
        </p:txBody>
      </p:sp>
      <p:pic>
        <p:nvPicPr>
          <p:cNvPr id="303" name="Google Shape;303;p35"/>
          <p:cNvPicPr preferRelativeResize="0"/>
          <p:nvPr/>
        </p:nvPicPr>
        <p:blipFill>
          <a:blip r:embed="rId4">
            <a:alphaModFix/>
          </a:blip>
          <a:stretch>
            <a:fillRect/>
          </a:stretch>
        </p:blipFill>
        <p:spPr>
          <a:xfrm>
            <a:off x="5392425" y="2364738"/>
            <a:ext cx="991125" cy="991125"/>
          </a:xfrm>
          <a:prstGeom prst="rect">
            <a:avLst/>
          </a:prstGeom>
          <a:noFill/>
          <a:ln>
            <a:noFill/>
          </a:ln>
        </p:spPr>
      </p:pic>
      <p:sp>
        <p:nvSpPr>
          <p:cNvPr id="304" name="Google Shape;304;p35"/>
          <p:cNvSpPr txBox="1"/>
          <p:nvPr/>
        </p:nvSpPr>
        <p:spPr>
          <a:xfrm>
            <a:off x="7070575" y="2422238"/>
            <a:ext cx="2194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zh-CN">
                <a:solidFill>
                  <a:schemeClr val="dk1"/>
                </a:solidFill>
              </a:rPr>
              <a:t>Emploi initial</a:t>
            </a:r>
            <a:endParaRPr/>
          </a:p>
          <a:p>
            <a:pPr marL="0" lvl="0" indent="0" algn="l" rtl="0">
              <a:spcBef>
                <a:spcPts val="0"/>
              </a:spcBef>
              <a:spcAft>
                <a:spcPts val="0"/>
              </a:spcAft>
              <a:buNone/>
            </a:pPr>
            <a:endParaRPr/>
          </a:p>
          <a:p>
            <a:pPr marL="0" lvl="0" indent="0" algn="l" rtl="0">
              <a:spcBef>
                <a:spcPts val="0"/>
              </a:spcBef>
              <a:spcAft>
                <a:spcPts val="0"/>
              </a:spcAft>
              <a:buNone/>
            </a:pPr>
            <a:r>
              <a:rPr lang="zh-CN"/>
              <a:t>Population initiale</a:t>
            </a:r>
            <a:endParaRPr/>
          </a:p>
        </p:txBody>
      </p:sp>
      <p:pic>
        <p:nvPicPr>
          <p:cNvPr id="305" name="Google Shape;305;p35"/>
          <p:cNvPicPr preferRelativeResize="0"/>
          <p:nvPr/>
        </p:nvPicPr>
        <p:blipFill>
          <a:blip r:embed="rId5">
            <a:alphaModFix/>
          </a:blip>
          <a:stretch>
            <a:fillRect/>
          </a:stretch>
        </p:blipFill>
        <p:spPr>
          <a:xfrm>
            <a:off x="6657875" y="2848438"/>
            <a:ext cx="384650" cy="384650"/>
          </a:xfrm>
          <a:prstGeom prst="rect">
            <a:avLst/>
          </a:prstGeom>
          <a:noFill/>
          <a:ln>
            <a:noFill/>
          </a:ln>
        </p:spPr>
      </p:pic>
      <p:pic>
        <p:nvPicPr>
          <p:cNvPr id="306" name="Google Shape;306;p35"/>
          <p:cNvPicPr preferRelativeResize="0"/>
          <p:nvPr/>
        </p:nvPicPr>
        <p:blipFill>
          <a:blip r:embed="rId6">
            <a:alphaModFix/>
          </a:blip>
          <a:stretch>
            <a:fillRect/>
          </a:stretch>
        </p:blipFill>
        <p:spPr>
          <a:xfrm>
            <a:off x="6745838" y="2527725"/>
            <a:ext cx="208725" cy="208725"/>
          </a:xfrm>
          <a:prstGeom prst="rect">
            <a:avLst/>
          </a:prstGeom>
          <a:noFill/>
          <a:ln>
            <a:noFill/>
          </a:ln>
        </p:spPr>
      </p:pic>
      <p:sp>
        <p:nvSpPr>
          <p:cNvPr id="307" name="Google Shape;307;p35"/>
          <p:cNvSpPr/>
          <p:nvPr/>
        </p:nvSpPr>
        <p:spPr>
          <a:xfrm>
            <a:off x="253650" y="3166625"/>
            <a:ext cx="4408800" cy="291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253650" y="2817925"/>
            <a:ext cx="4408800" cy="2919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9" name="Google Shape;309;p35"/>
          <p:cNvCxnSpPr>
            <a:stCxn id="308" idx="3"/>
            <a:endCxn id="302" idx="1"/>
          </p:cNvCxnSpPr>
          <p:nvPr/>
        </p:nvCxnSpPr>
        <p:spPr>
          <a:xfrm rot="10800000" flipH="1">
            <a:off x="4662450" y="1676275"/>
            <a:ext cx="543600" cy="1287600"/>
          </a:xfrm>
          <a:prstGeom prst="straightConnector1">
            <a:avLst/>
          </a:prstGeom>
          <a:noFill/>
          <a:ln w="9525" cap="flat" cmpd="sng">
            <a:solidFill>
              <a:schemeClr val="accent1"/>
            </a:solidFill>
            <a:prstDash val="solid"/>
            <a:round/>
            <a:headEnd type="none" w="med" len="med"/>
            <a:tailEnd type="triangle" w="med" len="med"/>
          </a:ln>
        </p:spPr>
      </p:cxnSp>
      <p:cxnSp>
        <p:nvCxnSpPr>
          <p:cNvPr id="310" name="Google Shape;310;p35"/>
          <p:cNvCxnSpPr>
            <a:stCxn id="307" idx="3"/>
            <a:endCxn id="301" idx="1"/>
          </p:cNvCxnSpPr>
          <p:nvPr/>
        </p:nvCxnSpPr>
        <p:spPr>
          <a:xfrm>
            <a:off x="4662450" y="3312575"/>
            <a:ext cx="543600" cy="711900"/>
          </a:xfrm>
          <a:prstGeom prst="straightConnector1">
            <a:avLst/>
          </a:prstGeom>
          <a:noFill/>
          <a:ln w="9525" cap="flat" cmpd="sng">
            <a:solidFill>
              <a:srgbClr val="FF0000"/>
            </a:solidFill>
            <a:prstDash val="solid"/>
            <a:round/>
            <a:headEnd type="none" w="med" len="med"/>
            <a:tailEnd type="triangle" w="med" len="med"/>
          </a:ln>
        </p:spPr>
      </p:cxnSp>
      <p:sp>
        <p:nvSpPr>
          <p:cNvPr id="311" name="Google Shape;311;p35"/>
          <p:cNvSpPr txBox="1"/>
          <p:nvPr/>
        </p:nvSpPr>
        <p:spPr>
          <a:xfrm>
            <a:off x="5638725" y="4692825"/>
            <a:ext cx="3049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b="1">
                <a:solidFill>
                  <a:srgbClr val="FF0000"/>
                </a:solidFill>
                <a:latin typeface="Times New Roman"/>
                <a:ea typeface="Times New Roman"/>
                <a:cs typeface="Times New Roman"/>
                <a:sym typeface="Times New Roman"/>
              </a:rPr>
              <a:t>→  L'emploi suit la population</a:t>
            </a:r>
            <a:endParaRPr sz="1700" b="1">
              <a:solidFill>
                <a:srgbClr val="FF0000"/>
              </a:solidFill>
              <a:latin typeface="Times New Roman"/>
              <a:ea typeface="Times New Roman"/>
              <a:cs typeface="Times New Roman"/>
              <a:sym typeface="Times New Roman"/>
            </a:endParaRPr>
          </a:p>
        </p:txBody>
      </p:sp>
      <p:sp>
        <p:nvSpPr>
          <p:cNvPr id="312" name="Google Shape;312;p35"/>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sp>
        <p:nvSpPr>
          <p:cNvPr id="313" name="Google Shape;31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Secteurs &amp; Occupations</a:t>
            </a:r>
            <a:endParaRPr/>
          </a:p>
        </p:txBody>
      </p:sp>
      <p:sp>
        <p:nvSpPr>
          <p:cNvPr id="319" name="Google Shape;319;p36"/>
          <p:cNvSpPr/>
          <p:nvPr/>
        </p:nvSpPr>
        <p:spPr>
          <a:xfrm>
            <a:off x="4071163" y="2341275"/>
            <a:ext cx="2018100" cy="90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2300" b="1"/>
              <a:t>Activité</a:t>
            </a:r>
            <a:endParaRPr sz="2300" b="1"/>
          </a:p>
        </p:txBody>
      </p:sp>
      <p:sp>
        <p:nvSpPr>
          <p:cNvPr id="320" name="Google Shape;320;p36"/>
          <p:cNvSpPr/>
          <p:nvPr/>
        </p:nvSpPr>
        <p:spPr>
          <a:xfrm>
            <a:off x="2440850" y="2010088"/>
            <a:ext cx="1227900" cy="51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t>Agriculture</a:t>
            </a:r>
            <a:endParaRPr/>
          </a:p>
        </p:txBody>
      </p:sp>
      <p:sp>
        <p:nvSpPr>
          <p:cNvPr id="321" name="Google Shape;321;p36"/>
          <p:cNvSpPr/>
          <p:nvPr/>
        </p:nvSpPr>
        <p:spPr>
          <a:xfrm>
            <a:off x="2448113" y="2573800"/>
            <a:ext cx="1298400" cy="51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t>Construction</a:t>
            </a:r>
            <a:endParaRPr/>
          </a:p>
        </p:txBody>
      </p:sp>
      <p:sp>
        <p:nvSpPr>
          <p:cNvPr id="322" name="Google Shape;322;p36"/>
          <p:cNvSpPr/>
          <p:nvPr/>
        </p:nvSpPr>
        <p:spPr>
          <a:xfrm>
            <a:off x="2483363" y="3137500"/>
            <a:ext cx="1389000" cy="51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zh-CN"/>
              <a:t>Secteur manufacturier</a:t>
            </a:r>
            <a:endParaRPr/>
          </a:p>
          <a:p>
            <a:pPr marL="0" lvl="0" indent="0" algn="l" rtl="0">
              <a:spcBef>
                <a:spcPts val="0"/>
              </a:spcBef>
              <a:spcAft>
                <a:spcPts val="0"/>
              </a:spcAft>
              <a:buNone/>
            </a:pPr>
            <a:endParaRPr/>
          </a:p>
        </p:txBody>
      </p:sp>
      <p:sp>
        <p:nvSpPr>
          <p:cNvPr id="323" name="Google Shape;323;p36"/>
          <p:cNvSpPr/>
          <p:nvPr/>
        </p:nvSpPr>
        <p:spPr>
          <a:xfrm>
            <a:off x="6413913" y="2537625"/>
            <a:ext cx="845400" cy="51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zh-CN"/>
              <a:t>Service</a:t>
            </a:r>
            <a:endParaRPr/>
          </a:p>
          <a:p>
            <a:pPr marL="0" lvl="0" indent="0" algn="l" rtl="0">
              <a:spcBef>
                <a:spcPts val="0"/>
              </a:spcBef>
              <a:spcAft>
                <a:spcPts val="0"/>
              </a:spcAft>
              <a:buNone/>
            </a:pPr>
            <a:endParaRPr/>
          </a:p>
        </p:txBody>
      </p:sp>
      <p:sp>
        <p:nvSpPr>
          <p:cNvPr id="324" name="Google Shape;324;p36"/>
          <p:cNvSpPr/>
          <p:nvPr/>
        </p:nvSpPr>
        <p:spPr>
          <a:xfrm flipH="1">
            <a:off x="210963" y="2010100"/>
            <a:ext cx="1776600" cy="1640700"/>
          </a:xfrm>
          <a:prstGeom prst="flowChartDelay">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t>Agriculteurs,</a:t>
            </a:r>
            <a:endParaRPr/>
          </a:p>
          <a:p>
            <a:pPr marL="0" lvl="0" indent="0" algn="l" rtl="0">
              <a:spcBef>
                <a:spcPts val="0"/>
              </a:spcBef>
              <a:spcAft>
                <a:spcPts val="0"/>
              </a:spcAft>
              <a:buNone/>
            </a:pPr>
            <a:r>
              <a:rPr lang="zh-CN"/>
              <a:t>Artisans, Ouvriers d'usine</a:t>
            </a:r>
            <a:endParaRPr/>
          </a:p>
        </p:txBody>
      </p:sp>
      <p:sp>
        <p:nvSpPr>
          <p:cNvPr id="325" name="Google Shape;325;p36"/>
          <p:cNvSpPr/>
          <p:nvPr/>
        </p:nvSpPr>
        <p:spPr>
          <a:xfrm>
            <a:off x="7634613" y="1973925"/>
            <a:ext cx="1298400" cy="1640700"/>
          </a:xfrm>
          <a:prstGeom prst="flowChartDelay">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solidFill>
                  <a:schemeClr val="dk1"/>
                </a:solidFill>
              </a:rPr>
              <a:t>Métiers exclusifs et spécialisés &amp; Employés</a:t>
            </a:r>
            <a:endParaRPr/>
          </a:p>
        </p:txBody>
      </p:sp>
      <p:cxnSp>
        <p:nvCxnSpPr>
          <p:cNvPr id="326" name="Google Shape;326;p36"/>
          <p:cNvCxnSpPr>
            <a:stCxn id="324" idx="1"/>
            <a:endCxn id="321" idx="1"/>
          </p:cNvCxnSpPr>
          <p:nvPr/>
        </p:nvCxnSpPr>
        <p:spPr>
          <a:xfrm>
            <a:off x="1987563" y="2830450"/>
            <a:ext cx="460500" cy="0"/>
          </a:xfrm>
          <a:prstGeom prst="straightConnector1">
            <a:avLst/>
          </a:prstGeom>
          <a:noFill/>
          <a:ln w="9525" cap="flat" cmpd="sng">
            <a:solidFill>
              <a:schemeClr val="dk2"/>
            </a:solidFill>
            <a:prstDash val="solid"/>
            <a:round/>
            <a:headEnd type="none" w="med" len="med"/>
            <a:tailEnd type="triangle" w="med" len="med"/>
          </a:ln>
        </p:spPr>
      </p:cxnSp>
      <p:cxnSp>
        <p:nvCxnSpPr>
          <p:cNvPr id="327" name="Google Shape;327;p36"/>
          <p:cNvCxnSpPr>
            <a:stCxn id="320" idx="3"/>
            <a:endCxn id="319" idx="1"/>
          </p:cNvCxnSpPr>
          <p:nvPr/>
        </p:nvCxnSpPr>
        <p:spPr>
          <a:xfrm>
            <a:off x="3668750" y="2266738"/>
            <a:ext cx="698100" cy="207300"/>
          </a:xfrm>
          <a:prstGeom prst="straightConnector1">
            <a:avLst/>
          </a:prstGeom>
          <a:noFill/>
          <a:ln w="9525" cap="flat" cmpd="sng">
            <a:solidFill>
              <a:schemeClr val="dk2"/>
            </a:solidFill>
            <a:prstDash val="solid"/>
            <a:round/>
            <a:headEnd type="none" w="med" len="med"/>
            <a:tailEnd type="triangle" w="med" len="med"/>
          </a:ln>
        </p:spPr>
      </p:cxnSp>
      <p:cxnSp>
        <p:nvCxnSpPr>
          <p:cNvPr id="328" name="Google Shape;328;p36"/>
          <p:cNvCxnSpPr>
            <a:stCxn id="321" idx="3"/>
            <a:endCxn id="319" idx="2"/>
          </p:cNvCxnSpPr>
          <p:nvPr/>
        </p:nvCxnSpPr>
        <p:spPr>
          <a:xfrm rot="10800000" flipH="1">
            <a:off x="3746513" y="2794150"/>
            <a:ext cx="324600" cy="36300"/>
          </a:xfrm>
          <a:prstGeom prst="straightConnector1">
            <a:avLst/>
          </a:prstGeom>
          <a:noFill/>
          <a:ln w="9525" cap="flat" cmpd="sng">
            <a:solidFill>
              <a:schemeClr val="dk2"/>
            </a:solidFill>
            <a:prstDash val="solid"/>
            <a:round/>
            <a:headEnd type="none" w="med" len="med"/>
            <a:tailEnd type="triangle" w="med" len="med"/>
          </a:ln>
        </p:spPr>
      </p:cxnSp>
      <p:cxnSp>
        <p:nvCxnSpPr>
          <p:cNvPr id="329" name="Google Shape;329;p36"/>
          <p:cNvCxnSpPr>
            <a:stCxn id="322" idx="3"/>
            <a:endCxn id="319" idx="3"/>
          </p:cNvCxnSpPr>
          <p:nvPr/>
        </p:nvCxnSpPr>
        <p:spPr>
          <a:xfrm rot="10800000" flipH="1">
            <a:off x="3872363" y="3114550"/>
            <a:ext cx="494400" cy="279600"/>
          </a:xfrm>
          <a:prstGeom prst="straightConnector1">
            <a:avLst/>
          </a:prstGeom>
          <a:noFill/>
          <a:ln w="9525" cap="flat" cmpd="sng">
            <a:solidFill>
              <a:schemeClr val="dk2"/>
            </a:solidFill>
            <a:prstDash val="solid"/>
            <a:round/>
            <a:headEnd type="none" w="med" len="med"/>
            <a:tailEnd type="triangle" w="med" len="med"/>
          </a:ln>
        </p:spPr>
      </p:cxnSp>
      <p:cxnSp>
        <p:nvCxnSpPr>
          <p:cNvPr id="330" name="Google Shape;330;p36"/>
          <p:cNvCxnSpPr>
            <a:stCxn id="319" idx="6"/>
            <a:endCxn id="323" idx="1"/>
          </p:cNvCxnSpPr>
          <p:nvPr/>
        </p:nvCxnSpPr>
        <p:spPr>
          <a:xfrm>
            <a:off x="6089263" y="2794275"/>
            <a:ext cx="324600" cy="0"/>
          </a:xfrm>
          <a:prstGeom prst="straightConnector1">
            <a:avLst/>
          </a:prstGeom>
          <a:noFill/>
          <a:ln w="9525" cap="flat" cmpd="sng">
            <a:solidFill>
              <a:schemeClr val="dk2"/>
            </a:solidFill>
            <a:prstDash val="solid"/>
            <a:round/>
            <a:headEnd type="none" w="med" len="med"/>
            <a:tailEnd type="triangle" w="med" len="med"/>
          </a:ln>
        </p:spPr>
      </p:cxnSp>
      <p:cxnSp>
        <p:nvCxnSpPr>
          <p:cNvPr id="331" name="Google Shape;331;p36"/>
          <p:cNvCxnSpPr>
            <a:stCxn id="323" idx="3"/>
            <a:endCxn id="325" idx="1"/>
          </p:cNvCxnSpPr>
          <p:nvPr/>
        </p:nvCxnSpPr>
        <p:spPr>
          <a:xfrm>
            <a:off x="7259313" y="2794275"/>
            <a:ext cx="375300" cy="0"/>
          </a:xfrm>
          <a:prstGeom prst="straightConnector1">
            <a:avLst/>
          </a:prstGeom>
          <a:noFill/>
          <a:ln w="9525" cap="flat" cmpd="sng">
            <a:solidFill>
              <a:schemeClr val="dk2"/>
            </a:solidFill>
            <a:prstDash val="solid"/>
            <a:round/>
            <a:headEnd type="none" w="med" len="med"/>
            <a:tailEnd type="triangle" w="med" len="med"/>
          </a:ln>
        </p:spPr>
      </p:cxnSp>
      <p:sp>
        <p:nvSpPr>
          <p:cNvPr id="332" name="Google Shape;332;p36"/>
          <p:cNvSpPr txBox="1"/>
          <p:nvPr/>
        </p:nvSpPr>
        <p:spPr>
          <a:xfrm>
            <a:off x="3026800" y="4355500"/>
            <a:ext cx="6170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700">
                <a:latin typeface="Calibri"/>
                <a:ea typeface="Calibri"/>
                <a:cs typeface="Calibri"/>
                <a:sym typeface="Calibri"/>
              </a:rPr>
              <a:t>Le changement </a:t>
            </a:r>
            <a:r>
              <a:rPr lang="zh-CN" sz="1700" b="1">
                <a:latin typeface="Calibri"/>
                <a:ea typeface="Calibri"/>
                <a:cs typeface="Calibri"/>
                <a:sym typeface="Calibri"/>
              </a:rPr>
              <a:t>démographique</a:t>
            </a:r>
            <a:r>
              <a:rPr lang="zh-CN" sz="1700">
                <a:latin typeface="Calibri"/>
                <a:ea typeface="Calibri"/>
                <a:cs typeface="Calibri"/>
                <a:sym typeface="Calibri"/>
              </a:rPr>
              <a:t> et </a:t>
            </a:r>
            <a:r>
              <a:rPr lang="zh-CN" sz="1700" b="1">
                <a:latin typeface="Calibri"/>
                <a:ea typeface="Calibri"/>
                <a:cs typeface="Calibri"/>
                <a:sym typeface="Calibri"/>
              </a:rPr>
              <a:t>socio-économique</a:t>
            </a:r>
            <a:endParaRPr sz="1700" b="1">
              <a:latin typeface="Calibri"/>
              <a:ea typeface="Calibri"/>
              <a:cs typeface="Calibri"/>
              <a:sym typeface="Calibri"/>
            </a:endParaRPr>
          </a:p>
        </p:txBody>
      </p:sp>
      <p:pic>
        <p:nvPicPr>
          <p:cNvPr id="333" name="Google Shape;333;p36"/>
          <p:cNvPicPr preferRelativeResize="0"/>
          <p:nvPr/>
        </p:nvPicPr>
        <p:blipFill>
          <a:blip r:embed="rId3">
            <a:alphaModFix/>
          </a:blip>
          <a:stretch>
            <a:fillRect/>
          </a:stretch>
        </p:blipFill>
        <p:spPr>
          <a:xfrm>
            <a:off x="3817713" y="1973925"/>
            <a:ext cx="400179" cy="400200"/>
          </a:xfrm>
          <a:prstGeom prst="rect">
            <a:avLst/>
          </a:prstGeom>
          <a:noFill/>
          <a:ln>
            <a:noFill/>
          </a:ln>
        </p:spPr>
      </p:pic>
      <p:pic>
        <p:nvPicPr>
          <p:cNvPr id="334" name="Google Shape;334;p36"/>
          <p:cNvPicPr preferRelativeResize="0"/>
          <p:nvPr/>
        </p:nvPicPr>
        <p:blipFill>
          <a:blip r:embed="rId4">
            <a:alphaModFix/>
          </a:blip>
          <a:stretch>
            <a:fillRect/>
          </a:stretch>
        </p:blipFill>
        <p:spPr>
          <a:xfrm>
            <a:off x="3668762" y="2430275"/>
            <a:ext cx="400175" cy="400175"/>
          </a:xfrm>
          <a:prstGeom prst="rect">
            <a:avLst/>
          </a:prstGeom>
          <a:noFill/>
          <a:ln>
            <a:noFill/>
          </a:ln>
        </p:spPr>
      </p:pic>
      <p:pic>
        <p:nvPicPr>
          <p:cNvPr id="335" name="Google Shape;335;p36"/>
          <p:cNvPicPr preferRelativeResize="0"/>
          <p:nvPr/>
        </p:nvPicPr>
        <p:blipFill>
          <a:blip r:embed="rId5">
            <a:alphaModFix/>
          </a:blip>
          <a:stretch>
            <a:fillRect/>
          </a:stretch>
        </p:blipFill>
        <p:spPr>
          <a:xfrm>
            <a:off x="3746513" y="2923513"/>
            <a:ext cx="400175" cy="400175"/>
          </a:xfrm>
          <a:prstGeom prst="rect">
            <a:avLst/>
          </a:prstGeom>
          <a:noFill/>
          <a:ln>
            <a:noFill/>
          </a:ln>
        </p:spPr>
      </p:pic>
      <p:pic>
        <p:nvPicPr>
          <p:cNvPr id="336" name="Google Shape;336;p36"/>
          <p:cNvPicPr preferRelativeResize="0"/>
          <p:nvPr/>
        </p:nvPicPr>
        <p:blipFill>
          <a:blip r:embed="rId6">
            <a:alphaModFix/>
          </a:blip>
          <a:stretch>
            <a:fillRect/>
          </a:stretch>
        </p:blipFill>
        <p:spPr>
          <a:xfrm>
            <a:off x="7268463" y="2437279"/>
            <a:ext cx="357000" cy="357000"/>
          </a:xfrm>
          <a:prstGeom prst="rect">
            <a:avLst/>
          </a:prstGeom>
          <a:noFill/>
          <a:ln>
            <a:noFill/>
          </a:ln>
        </p:spPr>
      </p:pic>
      <p:sp>
        <p:nvSpPr>
          <p:cNvPr id="337" name="Google Shape;337;p36"/>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sp>
        <p:nvSpPr>
          <p:cNvPr id="338" name="Google Shape;338;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Secteurs &amp; Occupations</a:t>
            </a:r>
            <a:endParaRPr/>
          </a:p>
        </p:txBody>
      </p:sp>
      <p:sp>
        <p:nvSpPr>
          <p:cNvPr id="344" name="Google Shape;344;p37"/>
          <p:cNvSpPr txBox="1"/>
          <p:nvPr/>
        </p:nvSpPr>
        <p:spPr>
          <a:xfrm>
            <a:off x="2459263" y="4565275"/>
            <a:ext cx="1406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400" b="1">
                <a:latin typeface="Calibri"/>
                <a:ea typeface="Calibri"/>
                <a:cs typeface="Calibri"/>
                <a:sym typeface="Calibri"/>
              </a:rPr>
              <a:t>Secteurs</a:t>
            </a:r>
            <a:endParaRPr sz="2400" b="1">
              <a:latin typeface="Calibri"/>
              <a:ea typeface="Calibri"/>
              <a:cs typeface="Calibri"/>
              <a:sym typeface="Calibri"/>
            </a:endParaRPr>
          </a:p>
        </p:txBody>
      </p:sp>
      <p:pic>
        <p:nvPicPr>
          <p:cNvPr id="345" name="Google Shape;345;p37"/>
          <p:cNvPicPr preferRelativeResize="0"/>
          <p:nvPr/>
        </p:nvPicPr>
        <p:blipFill>
          <a:blip r:embed="rId3">
            <a:alphaModFix/>
          </a:blip>
          <a:stretch>
            <a:fillRect/>
          </a:stretch>
        </p:blipFill>
        <p:spPr>
          <a:xfrm rot="5400000">
            <a:off x="3623801" y="-882012"/>
            <a:ext cx="1896400" cy="6767474"/>
          </a:xfrm>
          <a:prstGeom prst="rect">
            <a:avLst/>
          </a:prstGeom>
          <a:noFill/>
          <a:ln>
            <a:noFill/>
          </a:ln>
        </p:spPr>
      </p:pic>
      <p:sp>
        <p:nvSpPr>
          <p:cNvPr id="346" name="Google Shape;346;p37"/>
          <p:cNvSpPr/>
          <p:nvPr/>
        </p:nvSpPr>
        <p:spPr>
          <a:xfrm>
            <a:off x="3452013" y="2221269"/>
            <a:ext cx="1124100" cy="16917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a:off x="4669814" y="2211214"/>
            <a:ext cx="550200" cy="991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a:off x="5781563" y="2211225"/>
            <a:ext cx="2156700" cy="16917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txBox="1"/>
          <p:nvPr/>
        </p:nvSpPr>
        <p:spPr>
          <a:xfrm>
            <a:off x="2806850" y="4011175"/>
            <a:ext cx="1690500" cy="5541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CN" sz="1200"/>
              <a:t>Coefficient négatif</a:t>
            </a:r>
            <a:endParaRPr sz="1200"/>
          </a:p>
          <a:p>
            <a:pPr marL="0" lvl="0" indent="0" algn="l" rtl="0">
              <a:spcBef>
                <a:spcPts val="0"/>
              </a:spcBef>
              <a:spcAft>
                <a:spcPts val="0"/>
              </a:spcAft>
              <a:buNone/>
            </a:pPr>
            <a:r>
              <a:rPr lang="zh-CN" sz="1200"/>
              <a:t>Distance ↓ = Emploi ↑</a:t>
            </a:r>
            <a:endParaRPr sz="1200"/>
          </a:p>
        </p:txBody>
      </p:sp>
      <p:pic>
        <p:nvPicPr>
          <p:cNvPr id="350" name="Google Shape;350;p37"/>
          <p:cNvPicPr preferRelativeResize="0"/>
          <p:nvPr/>
        </p:nvPicPr>
        <p:blipFill>
          <a:blip r:embed="rId4">
            <a:alphaModFix/>
          </a:blip>
          <a:stretch>
            <a:fillRect/>
          </a:stretch>
        </p:blipFill>
        <p:spPr>
          <a:xfrm>
            <a:off x="2472463" y="3449925"/>
            <a:ext cx="400179" cy="400200"/>
          </a:xfrm>
          <a:prstGeom prst="rect">
            <a:avLst/>
          </a:prstGeom>
          <a:noFill/>
          <a:ln>
            <a:noFill/>
          </a:ln>
        </p:spPr>
      </p:pic>
      <p:sp>
        <p:nvSpPr>
          <p:cNvPr id="351" name="Google Shape;351;p37"/>
          <p:cNvSpPr txBox="1"/>
          <p:nvPr/>
        </p:nvSpPr>
        <p:spPr>
          <a:xfrm>
            <a:off x="1403263" y="3449925"/>
            <a:ext cx="1069200" cy="5232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CN" sz="1100"/>
              <a:t>Coefficient </a:t>
            </a:r>
            <a:endParaRPr sz="1100"/>
          </a:p>
          <a:p>
            <a:pPr marL="0" lvl="0" indent="0" algn="l" rtl="0">
              <a:spcBef>
                <a:spcPts val="0"/>
              </a:spcBef>
              <a:spcAft>
                <a:spcPts val="0"/>
              </a:spcAft>
              <a:buNone/>
            </a:pPr>
            <a:r>
              <a:rPr lang="zh-CN" sz="1100"/>
              <a:t>peu significatif</a:t>
            </a:r>
            <a:endParaRPr sz="1100"/>
          </a:p>
        </p:txBody>
      </p:sp>
      <p:pic>
        <p:nvPicPr>
          <p:cNvPr id="352" name="Google Shape;352;p37"/>
          <p:cNvPicPr preferRelativeResize="0"/>
          <p:nvPr/>
        </p:nvPicPr>
        <p:blipFill>
          <a:blip r:embed="rId5">
            <a:alphaModFix/>
          </a:blip>
          <a:stretch>
            <a:fillRect/>
          </a:stretch>
        </p:blipFill>
        <p:spPr>
          <a:xfrm>
            <a:off x="2962237" y="3425813"/>
            <a:ext cx="400175" cy="400175"/>
          </a:xfrm>
          <a:prstGeom prst="rect">
            <a:avLst/>
          </a:prstGeom>
          <a:noFill/>
          <a:ln>
            <a:noFill/>
          </a:ln>
        </p:spPr>
      </p:pic>
      <p:pic>
        <p:nvPicPr>
          <p:cNvPr id="353" name="Google Shape;353;p37"/>
          <p:cNvPicPr preferRelativeResize="0"/>
          <p:nvPr/>
        </p:nvPicPr>
        <p:blipFill>
          <a:blip r:embed="rId6">
            <a:alphaModFix/>
          </a:blip>
          <a:stretch>
            <a:fillRect/>
          </a:stretch>
        </p:blipFill>
        <p:spPr>
          <a:xfrm>
            <a:off x="3452013" y="3449913"/>
            <a:ext cx="400175" cy="400175"/>
          </a:xfrm>
          <a:prstGeom prst="rect">
            <a:avLst/>
          </a:prstGeom>
          <a:noFill/>
          <a:ln>
            <a:noFill/>
          </a:ln>
        </p:spPr>
      </p:pic>
      <p:pic>
        <p:nvPicPr>
          <p:cNvPr id="354" name="Google Shape;354;p37"/>
          <p:cNvPicPr preferRelativeResize="0"/>
          <p:nvPr/>
        </p:nvPicPr>
        <p:blipFill>
          <a:blip r:embed="rId7">
            <a:alphaModFix/>
          </a:blip>
          <a:stretch>
            <a:fillRect/>
          </a:stretch>
        </p:blipFill>
        <p:spPr>
          <a:xfrm>
            <a:off x="4060813" y="3493129"/>
            <a:ext cx="357000" cy="357000"/>
          </a:xfrm>
          <a:prstGeom prst="rect">
            <a:avLst/>
          </a:prstGeom>
          <a:noFill/>
          <a:ln>
            <a:noFill/>
          </a:ln>
        </p:spPr>
      </p:pic>
      <p:cxnSp>
        <p:nvCxnSpPr>
          <p:cNvPr id="355" name="Google Shape;355;p37"/>
          <p:cNvCxnSpPr/>
          <p:nvPr/>
        </p:nvCxnSpPr>
        <p:spPr>
          <a:xfrm flipH="1">
            <a:off x="4624038" y="1376425"/>
            <a:ext cx="2400" cy="3734400"/>
          </a:xfrm>
          <a:prstGeom prst="straightConnector1">
            <a:avLst/>
          </a:prstGeom>
          <a:noFill/>
          <a:ln w="38100" cap="flat" cmpd="sng">
            <a:solidFill>
              <a:schemeClr val="dk2"/>
            </a:solidFill>
            <a:prstDash val="dash"/>
            <a:round/>
            <a:headEnd type="none" w="med" len="med"/>
            <a:tailEnd type="none" w="med" len="med"/>
          </a:ln>
        </p:spPr>
      </p:cxnSp>
      <p:sp>
        <p:nvSpPr>
          <p:cNvPr id="356" name="Google Shape;356;p37"/>
          <p:cNvSpPr txBox="1"/>
          <p:nvPr/>
        </p:nvSpPr>
        <p:spPr>
          <a:xfrm>
            <a:off x="5220013" y="4565275"/>
            <a:ext cx="2322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2400" b="1">
                <a:latin typeface="Calibri"/>
                <a:ea typeface="Calibri"/>
                <a:cs typeface="Calibri"/>
                <a:sym typeface="Calibri"/>
              </a:rPr>
              <a:t>Occupations</a:t>
            </a:r>
            <a:endParaRPr sz="2400" b="1">
              <a:latin typeface="Calibri"/>
              <a:ea typeface="Calibri"/>
              <a:cs typeface="Calibri"/>
              <a:sym typeface="Calibri"/>
            </a:endParaRPr>
          </a:p>
        </p:txBody>
      </p:sp>
      <p:pic>
        <p:nvPicPr>
          <p:cNvPr id="357" name="Google Shape;357;p37"/>
          <p:cNvPicPr preferRelativeResize="0"/>
          <p:nvPr/>
        </p:nvPicPr>
        <p:blipFill>
          <a:blip r:embed="rId7">
            <a:alphaModFix/>
          </a:blip>
          <a:stretch>
            <a:fillRect/>
          </a:stretch>
        </p:blipFill>
        <p:spPr>
          <a:xfrm>
            <a:off x="6451538" y="3447404"/>
            <a:ext cx="357000" cy="357000"/>
          </a:xfrm>
          <a:prstGeom prst="rect">
            <a:avLst/>
          </a:prstGeom>
          <a:noFill/>
          <a:ln>
            <a:noFill/>
          </a:ln>
        </p:spPr>
      </p:pic>
      <p:pic>
        <p:nvPicPr>
          <p:cNvPr id="358" name="Google Shape;358;p37"/>
          <p:cNvPicPr preferRelativeResize="0"/>
          <p:nvPr/>
        </p:nvPicPr>
        <p:blipFill>
          <a:blip r:embed="rId4">
            <a:alphaModFix/>
          </a:blip>
          <a:stretch>
            <a:fillRect/>
          </a:stretch>
        </p:blipFill>
        <p:spPr>
          <a:xfrm>
            <a:off x="4744825" y="3433875"/>
            <a:ext cx="400179" cy="400200"/>
          </a:xfrm>
          <a:prstGeom prst="rect">
            <a:avLst/>
          </a:prstGeom>
          <a:noFill/>
          <a:ln>
            <a:noFill/>
          </a:ln>
        </p:spPr>
      </p:pic>
      <p:sp>
        <p:nvSpPr>
          <p:cNvPr id="359" name="Google Shape;359;p37"/>
          <p:cNvSpPr/>
          <p:nvPr/>
        </p:nvSpPr>
        <p:spPr>
          <a:xfrm>
            <a:off x="2468225" y="2221275"/>
            <a:ext cx="890100" cy="16917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 name="Google Shape;360;p37"/>
          <p:cNvPicPr preferRelativeResize="0"/>
          <p:nvPr/>
        </p:nvPicPr>
        <p:blipFill>
          <a:blip r:embed="rId8">
            <a:alphaModFix/>
          </a:blip>
          <a:stretch>
            <a:fillRect/>
          </a:stretch>
        </p:blipFill>
        <p:spPr>
          <a:xfrm>
            <a:off x="6881062" y="3425813"/>
            <a:ext cx="400175" cy="400175"/>
          </a:xfrm>
          <a:prstGeom prst="rect">
            <a:avLst/>
          </a:prstGeom>
          <a:noFill/>
          <a:ln>
            <a:noFill/>
          </a:ln>
        </p:spPr>
      </p:pic>
      <p:sp>
        <p:nvSpPr>
          <p:cNvPr id="361" name="Google Shape;361;p37"/>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sp>
        <p:nvSpPr>
          <p:cNvPr id="362" name="Google Shape;36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Education</a:t>
            </a:r>
            <a:endParaRPr/>
          </a:p>
        </p:txBody>
      </p:sp>
      <p:pic>
        <p:nvPicPr>
          <p:cNvPr id="368" name="Google Shape;368;p38"/>
          <p:cNvPicPr preferRelativeResize="0"/>
          <p:nvPr/>
        </p:nvPicPr>
        <p:blipFill>
          <a:blip r:embed="rId3">
            <a:alphaModFix/>
          </a:blip>
          <a:stretch>
            <a:fillRect/>
          </a:stretch>
        </p:blipFill>
        <p:spPr>
          <a:xfrm rot="5400000">
            <a:off x="1339450" y="1492037"/>
            <a:ext cx="2368125" cy="2969325"/>
          </a:xfrm>
          <a:prstGeom prst="rect">
            <a:avLst/>
          </a:prstGeom>
          <a:noFill/>
          <a:ln>
            <a:noFill/>
          </a:ln>
        </p:spPr>
      </p:pic>
      <p:pic>
        <p:nvPicPr>
          <p:cNvPr id="369" name="Google Shape;369;p38"/>
          <p:cNvPicPr preferRelativeResize="0"/>
          <p:nvPr/>
        </p:nvPicPr>
        <p:blipFill>
          <a:blip r:embed="rId4">
            <a:alphaModFix/>
          </a:blip>
          <a:stretch>
            <a:fillRect/>
          </a:stretch>
        </p:blipFill>
        <p:spPr>
          <a:xfrm>
            <a:off x="5469000" y="1106463"/>
            <a:ext cx="753500" cy="753500"/>
          </a:xfrm>
          <a:prstGeom prst="rect">
            <a:avLst/>
          </a:prstGeom>
          <a:noFill/>
          <a:ln>
            <a:noFill/>
          </a:ln>
        </p:spPr>
      </p:pic>
      <p:pic>
        <p:nvPicPr>
          <p:cNvPr id="370" name="Google Shape;370;p38"/>
          <p:cNvPicPr preferRelativeResize="0"/>
          <p:nvPr/>
        </p:nvPicPr>
        <p:blipFill>
          <a:blip r:embed="rId5">
            <a:alphaModFix/>
          </a:blip>
          <a:stretch>
            <a:fillRect/>
          </a:stretch>
        </p:blipFill>
        <p:spPr>
          <a:xfrm>
            <a:off x="5388950" y="4213000"/>
            <a:ext cx="722850" cy="722850"/>
          </a:xfrm>
          <a:prstGeom prst="rect">
            <a:avLst/>
          </a:prstGeom>
          <a:noFill/>
          <a:ln>
            <a:noFill/>
          </a:ln>
        </p:spPr>
      </p:pic>
      <p:pic>
        <p:nvPicPr>
          <p:cNvPr id="371" name="Google Shape;371;p38"/>
          <p:cNvPicPr preferRelativeResize="0"/>
          <p:nvPr/>
        </p:nvPicPr>
        <p:blipFill>
          <a:blip r:embed="rId6">
            <a:alphaModFix/>
          </a:blip>
          <a:stretch>
            <a:fillRect/>
          </a:stretch>
        </p:blipFill>
        <p:spPr>
          <a:xfrm rot="10800000">
            <a:off x="4954625" y="2062913"/>
            <a:ext cx="1782225" cy="1947150"/>
          </a:xfrm>
          <a:prstGeom prst="rect">
            <a:avLst/>
          </a:prstGeom>
          <a:noFill/>
          <a:ln>
            <a:noFill/>
          </a:ln>
        </p:spPr>
      </p:pic>
      <p:sp>
        <p:nvSpPr>
          <p:cNvPr id="372" name="Google Shape;372;p38"/>
          <p:cNvSpPr txBox="1"/>
          <p:nvPr/>
        </p:nvSpPr>
        <p:spPr>
          <a:xfrm>
            <a:off x="5598450" y="2561050"/>
            <a:ext cx="35028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a:t>La croissance de la population</a:t>
            </a:r>
            <a:endParaRPr/>
          </a:p>
          <a:p>
            <a:pPr marL="0" lvl="0" indent="0" algn="ctr" rtl="0">
              <a:spcBef>
                <a:spcPts val="0"/>
              </a:spcBef>
              <a:spcAft>
                <a:spcPts val="0"/>
              </a:spcAft>
              <a:buNone/>
            </a:pPr>
            <a:r>
              <a:rPr lang="zh-CN"/>
              <a:t>&amp;</a:t>
            </a:r>
            <a:endParaRPr/>
          </a:p>
          <a:p>
            <a:pPr marL="0" lvl="0" indent="0" algn="ctr" rtl="0">
              <a:spcBef>
                <a:spcPts val="0"/>
              </a:spcBef>
              <a:spcAft>
                <a:spcPts val="0"/>
              </a:spcAft>
              <a:buNone/>
            </a:pPr>
            <a:r>
              <a:rPr lang="zh-CN"/>
              <a:t>Proximité d’une gare RER</a:t>
            </a:r>
            <a:endParaRPr/>
          </a:p>
        </p:txBody>
      </p:sp>
      <p:sp>
        <p:nvSpPr>
          <p:cNvPr id="373" name="Google Shape;373;p38"/>
          <p:cNvSpPr txBox="1"/>
          <p:nvPr/>
        </p:nvSpPr>
        <p:spPr>
          <a:xfrm>
            <a:off x="6282900" y="1340225"/>
            <a:ext cx="350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Population très instruite</a:t>
            </a:r>
            <a:endParaRPr/>
          </a:p>
        </p:txBody>
      </p:sp>
      <p:sp>
        <p:nvSpPr>
          <p:cNvPr id="374" name="Google Shape;374;p38"/>
          <p:cNvSpPr txBox="1"/>
          <p:nvPr/>
        </p:nvSpPr>
        <p:spPr>
          <a:xfrm>
            <a:off x="6333250" y="4417288"/>
            <a:ext cx="350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Population sans diplôme</a:t>
            </a:r>
            <a:endParaRPr/>
          </a:p>
        </p:txBody>
      </p:sp>
      <p:cxnSp>
        <p:nvCxnSpPr>
          <p:cNvPr id="375" name="Google Shape;375;p38"/>
          <p:cNvCxnSpPr/>
          <p:nvPr/>
        </p:nvCxnSpPr>
        <p:spPr>
          <a:xfrm rot="10800000" flipH="1">
            <a:off x="726725" y="3488700"/>
            <a:ext cx="3422100" cy="20100"/>
          </a:xfrm>
          <a:prstGeom prst="straightConnector1">
            <a:avLst/>
          </a:prstGeom>
          <a:noFill/>
          <a:ln w="28575" cap="flat" cmpd="sng">
            <a:solidFill>
              <a:srgbClr val="CC4125"/>
            </a:solidFill>
            <a:prstDash val="solid"/>
            <a:round/>
            <a:headEnd type="none" w="med" len="med"/>
            <a:tailEnd type="triangle" w="med" len="med"/>
          </a:ln>
        </p:spPr>
      </p:cxnSp>
      <p:sp>
        <p:nvSpPr>
          <p:cNvPr id="376" name="Google Shape;376;p38"/>
          <p:cNvSpPr/>
          <p:nvPr/>
        </p:nvSpPr>
        <p:spPr>
          <a:xfrm>
            <a:off x="726725" y="3176700"/>
            <a:ext cx="3281400" cy="3120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sp>
        <p:nvSpPr>
          <p:cNvPr id="378" name="Google Shape;37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Effet du temps</a:t>
            </a:r>
            <a:endParaRPr/>
          </a:p>
        </p:txBody>
      </p:sp>
      <p:sp>
        <p:nvSpPr>
          <p:cNvPr id="384" name="Google Shape;384;p39"/>
          <p:cNvSpPr txBox="1"/>
          <p:nvPr/>
        </p:nvSpPr>
        <p:spPr>
          <a:xfrm>
            <a:off x="311700" y="1888325"/>
            <a:ext cx="4489200" cy="27243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AutoNum type="arabicPeriod"/>
            </a:pPr>
            <a:r>
              <a:rPr lang="zh-CN" sz="1500">
                <a:latin typeface="Calibri"/>
                <a:ea typeface="Calibri"/>
                <a:cs typeface="Calibri"/>
                <a:sym typeface="Calibri"/>
              </a:rPr>
              <a:t>En se concentrant sur la période </a:t>
            </a:r>
            <a:r>
              <a:rPr lang="zh-CN" sz="1500" b="1">
                <a:latin typeface="Calibri"/>
                <a:ea typeface="Calibri"/>
                <a:cs typeface="Calibri"/>
                <a:sym typeface="Calibri"/>
              </a:rPr>
              <a:t>1975-2010</a:t>
            </a:r>
            <a:r>
              <a:rPr lang="zh-CN" sz="1500">
                <a:latin typeface="Calibri"/>
                <a:ea typeface="Calibri"/>
                <a:cs typeface="Calibri"/>
                <a:sym typeface="Calibri"/>
              </a:rPr>
              <a:t>, qui correspond à l'avènement et à l'expansion du réseau RER</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457200" lvl="0" indent="-323850" algn="l" rtl="0">
              <a:spcBef>
                <a:spcPts val="0"/>
              </a:spcBef>
              <a:spcAft>
                <a:spcPts val="0"/>
              </a:spcAft>
              <a:buSzPts val="1500"/>
              <a:buAutoNum type="arabicPeriod"/>
            </a:pPr>
            <a:r>
              <a:rPr lang="zh-CN" sz="1500">
                <a:latin typeface="Calibri"/>
                <a:ea typeface="Calibri"/>
                <a:cs typeface="Calibri"/>
                <a:sym typeface="Calibri"/>
              </a:rPr>
              <a:t>Les réactions de l'emploi et de la population à l'amélioration des transports </a:t>
            </a:r>
            <a:r>
              <a:rPr lang="zh-CN" sz="1500" b="1">
                <a:latin typeface="Calibri"/>
                <a:ea typeface="Calibri"/>
                <a:cs typeface="Calibri"/>
                <a:sym typeface="Calibri"/>
              </a:rPr>
              <a:t>pourraient prendre des années</a:t>
            </a:r>
            <a:r>
              <a:rPr lang="zh-CN" sz="1500">
                <a:latin typeface="Calibri"/>
                <a:ea typeface="Calibri"/>
                <a:cs typeface="Calibri"/>
                <a:sym typeface="Calibri"/>
              </a:rPr>
              <a:t>, ce qui n'est pas clair</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a:p>
            <a:pPr marL="457200" lvl="0" indent="-323850" algn="l" rtl="0">
              <a:spcBef>
                <a:spcPts val="0"/>
              </a:spcBef>
              <a:spcAft>
                <a:spcPts val="0"/>
              </a:spcAft>
              <a:buSzPts val="1500"/>
              <a:buAutoNum type="arabicPeriod"/>
            </a:pPr>
            <a:r>
              <a:rPr lang="zh-CN" sz="1500">
                <a:latin typeface="Calibri"/>
                <a:ea typeface="Calibri"/>
                <a:cs typeface="Calibri"/>
                <a:sym typeface="Calibri"/>
              </a:rPr>
              <a:t>Les lignes de RER ont été construites en plusieurs périodes séparées : </a:t>
            </a:r>
            <a:r>
              <a:rPr lang="zh-CN" sz="1500" b="1">
                <a:latin typeface="Calibri"/>
                <a:ea typeface="Calibri"/>
                <a:cs typeface="Calibri"/>
                <a:sym typeface="Calibri"/>
              </a:rPr>
              <a:t>1 ligne en 1975</a:t>
            </a:r>
            <a:r>
              <a:rPr lang="zh-CN" sz="1500">
                <a:latin typeface="Calibri"/>
                <a:ea typeface="Calibri"/>
                <a:cs typeface="Calibri"/>
                <a:sym typeface="Calibri"/>
              </a:rPr>
              <a:t> et </a:t>
            </a:r>
            <a:r>
              <a:rPr lang="zh-CN" sz="1500" b="1">
                <a:latin typeface="Calibri"/>
                <a:ea typeface="Calibri"/>
                <a:cs typeface="Calibri"/>
                <a:sym typeface="Calibri"/>
              </a:rPr>
              <a:t>3 lignes supplémentaires en 1990</a:t>
            </a:r>
            <a:endParaRPr sz="1500" b="1">
              <a:latin typeface="Calibri"/>
              <a:ea typeface="Calibri"/>
              <a:cs typeface="Calibri"/>
              <a:sym typeface="Calibri"/>
            </a:endParaRPr>
          </a:p>
        </p:txBody>
      </p:sp>
      <p:sp>
        <p:nvSpPr>
          <p:cNvPr id="385" name="Google Shape;385;p39"/>
          <p:cNvSpPr txBox="1"/>
          <p:nvPr/>
        </p:nvSpPr>
        <p:spPr>
          <a:xfrm>
            <a:off x="6011150" y="2341250"/>
            <a:ext cx="27579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sz="1800">
                <a:latin typeface="Calibri"/>
                <a:ea typeface="Calibri"/>
                <a:cs typeface="Calibri"/>
                <a:sym typeface="Calibri"/>
              </a:rPr>
              <a:t>2 périodes principales:</a:t>
            </a:r>
            <a:endParaRPr sz="1800">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r>
              <a:rPr lang="zh-CN" sz="1800">
                <a:latin typeface="Calibri"/>
                <a:ea typeface="Calibri"/>
                <a:cs typeface="Calibri"/>
                <a:sym typeface="Calibri"/>
              </a:rPr>
              <a:t>1975 - 1990</a:t>
            </a:r>
            <a:endParaRPr sz="1800">
              <a:latin typeface="Calibri"/>
              <a:ea typeface="Calibri"/>
              <a:cs typeface="Calibri"/>
              <a:sym typeface="Calibri"/>
            </a:endParaRPr>
          </a:p>
          <a:p>
            <a:pPr marL="0" lvl="0" indent="0" algn="ctr" rtl="0">
              <a:spcBef>
                <a:spcPts val="0"/>
              </a:spcBef>
              <a:spcAft>
                <a:spcPts val="0"/>
              </a:spcAft>
              <a:buNone/>
            </a:pPr>
            <a:r>
              <a:rPr lang="zh-CN" sz="1800">
                <a:latin typeface="Calibri"/>
                <a:ea typeface="Calibri"/>
                <a:cs typeface="Calibri"/>
                <a:sym typeface="Calibri"/>
              </a:rPr>
              <a:t>&amp;</a:t>
            </a:r>
            <a:endParaRPr sz="1800">
              <a:latin typeface="Calibri"/>
              <a:ea typeface="Calibri"/>
              <a:cs typeface="Calibri"/>
              <a:sym typeface="Calibri"/>
            </a:endParaRPr>
          </a:p>
          <a:p>
            <a:pPr marL="0" lvl="0" indent="0" algn="ctr" rtl="0">
              <a:spcBef>
                <a:spcPts val="0"/>
              </a:spcBef>
              <a:spcAft>
                <a:spcPts val="0"/>
              </a:spcAft>
              <a:buNone/>
            </a:pPr>
            <a:r>
              <a:rPr lang="zh-CN" sz="1800">
                <a:latin typeface="Calibri"/>
                <a:ea typeface="Calibri"/>
                <a:cs typeface="Calibri"/>
                <a:sym typeface="Calibri"/>
              </a:rPr>
              <a:t>1990 - 2010</a:t>
            </a:r>
            <a:endParaRPr sz="1800">
              <a:latin typeface="Calibri"/>
              <a:ea typeface="Calibri"/>
              <a:cs typeface="Calibri"/>
              <a:sym typeface="Calibri"/>
            </a:endParaRPr>
          </a:p>
        </p:txBody>
      </p:sp>
      <p:sp>
        <p:nvSpPr>
          <p:cNvPr id="386" name="Google Shape;386;p39"/>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pic>
        <p:nvPicPr>
          <p:cNvPr id="387" name="Google Shape;387;p39"/>
          <p:cNvPicPr preferRelativeResize="0"/>
          <p:nvPr/>
        </p:nvPicPr>
        <p:blipFill>
          <a:blip r:embed="rId3">
            <a:alphaModFix/>
          </a:blip>
          <a:stretch>
            <a:fillRect/>
          </a:stretch>
        </p:blipFill>
        <p:spPr>
          <a:xfrm>
            <a:off x="5086625" y="2571750"/>
            <a:ext cx="981050" cy="981050"/>
          </a:xfrm>
          <a:prstGeom prst="rect">
            <a:avLst/>
          </a:prstGeom>
          <a:noFill/>
          <a:ln>
            <a:noFill/>
          </a:ln>
        </p:spPr>
      </p:pic>
      <p:sp>
        <p:nvSpPr>
          <p:cNvPr id="388" name="Google Shape;38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40"/>
          <p:cNvPicPr preferRelativeResize="0"/>
          <p:nvPr/>
        </p:nvPicPr>
        <p:blipFill>
          <a:blip r:embed="rId3">
            <a:alphaModFix/>
          </a:blip>
          <a:stretch>
            <a:fillRect/>
          </a:stretch>
        </p:blipFill>
        <p:spPr>
          <a:xfrm rot="5400000">
            <a:off x="4004903" y="-2015290"/>
            <a:ext cx="1389413" cy="8138917"/>
          </a:xfrm>
          <a:prstGeom prst="rect">
            <a:avLst/>
          </a:prstGeom>
          <a:noFill/>
          <a:ln>
            <a:noFill/>
          </a:ln>
        </p:spPr>
      </p:pic>
      <p:cxnSp>
        <p:nvCxnSpPr>
          <p:cNvPr id="394" name="Google Shape;394;p40"/>
          <p:cNvCxnSpPr/>
          <p:nvPr/>
        </p:nvCxnSpPr>
        <p:spPr>
          <a:xfrm>
            <a:off x="949313" y="4324175"/>
            <a:ext cx="3039900" cy="0"/>
          </a:xfrm>
          <a:prstGeom prst="straightConnector1">
            <a:avLst/>
          </a:prstGeom>
          <a:noFill/>
          <a:ln w="9525" cap="flat" cmpd="sng">
            <a:solidFill>
              <a:schemeClr val="dk2"/>
            </a:solidFill>
            <a:prstDash val="solid"/>
            <a:round/>
            <a:headEnd type="none" w="med" len="med"/>
            <a:tailEnd type="triangle" w="med" len="med"/>
          </a:ln>
        </p:spPr>
      </p:cxnSp>
      <p:sp>
        <p:nvSpPr>
          <p:cNvPr id="395" name="Google Shape;395;p40"/>
          <p:cNvSpPr txBox="1"/>
          <p:nvPr/>
        </p:nvSpPr>
        <p:spPr>
          <a:xfrm>
            <a:off x="525388" y="3952975"/>
            <a:ext cx="73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1975</a:t>
            </a:r>
            <a:endParaRPr/>
          </a:p>
        </p:txBody>
      </p:sp>
      <p:sp>
        <p:nvSpPr>
          <p:cNvPr id="396" name="Google Shape;396;p40"/>
          <p:cNvSpPr txBox="1"/>
          <p:nvPr/>
        </p:nvSpPr>
        <p:spPr>
          <a:xfrm>
            <a:off x="4277488" y="3952975"/>
            <a:ext cx="73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1990</a:t>
            </a:r>
            <a:endParaRPr/>
          </a:p>
        </p:txBody>
      </p:sp>
      <p:sp>
        <p:nvSpPr>
          <p:cNvPr id="397" name="Google Shape;397;p40"/>
          <p:cNvSpPr txBox="1"/>
          <p:nvPr/>
        </p:nvSpPr>
        <p:spPr>
          <a:xfrm>
            <a:off x="8097588" y="3952975"/>
            <a:ext cx="73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2010</a:t>
            </a:r>
            <a:endParaRPr/>
          </a:p>
        </p:txBody>
      </p:sp>
      <p:cxnSp>
        <p:nvCxnSpPr>
          <p:cNvPr id="398" name="Google Shape;398;p40"/>
          <p:cNvCxnSpPr/>
          <p:nvPr/>
        </p:nvCxnSpPr>
        <p:spPr>
          <a:xfrm>
            <a:off x="4809713" y="4324175"/>
            <a:ext cx="3039900" cy="0"/>
          </a:xfrm>
          <a:prstGeom prst="straightConnector1">
            <a:avLst/>
          </a:prstGeom>
          <a:noFill/>
          <a:ln w="9525" cap="flat" cmpd="sng">
            <a:solidFill>
              <a:schemeClr val="dk2"/>
            </a:solidFill>
            <a:prstDash val="solid"/>
            <a:round/>
            <a:headEnd type="none" w="med" len="med"/>
            <a:tailEnd type="triangle" w="med" len="med"/>
          </a:ln>
        </p:spPr>
      </p:cxnSp>
      <p:sp>
        <p:nvSpPr>
          <p:cNvPr id="399" name="Google Shape;399;p40"/>
          <p:cNvSpPr txBox="1"/>
          <p:nvPr/>
        </p:nvSpPr>
        <p:spPr>
          <a:xfrm>
            <a:off x="1563325" y="3709725"/>
            <a:ext cx="109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chemeClr val="accent1"/>
                </a:solidFill>
              </a:rPr>
              <a:t>Population</a:t>
            </a:r>
            <a:endParaRPr>
              <a:solidFill>
                <a:schemeClr val="accent1"/>
              </a:solidFill>
            </a:endParaRPr>
          </a:p>
        </p:txBody>
      </p:sp>
      <p:sp>
        <p:nvSpPr>
          <p:cNvPr id="400" name="Google Shape;400;p40"/>
          <p:cNvSpPr txBox="1"/>
          <p:nvPr/>
        </p:nvSpPr>
        <p:spPr>
          <a:xfrm>
            <a:off x="5554925" y="3680325"/>
            <a:ext cx="109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solidFill>
                  <a:srgbClr val="FF0000"/>
                </a:solidFill>
              </a:rPr>
              <a:t>Emploi</a:t>
            </a:r>
            <a:endParaRPr>
              <a:solidFill>
                <a:srgbClr val="FF0000"/>
              </a:solidFill>
            </a:endParaRPr>
          </a:p>
        </p:txBody>
      </p:sp>
      <p:sp>
        <p:nvSpPr>
          <p:cNvPr id="401" name="Google Shape;401;p40"/>
          <p:cNvSpPr/>
          <p:nvPr/>
        </p:nvSpPr>
        <p:spPr>
          <a:xfrm>
            <a:off x="5554921" y="1516065"/>
            <a:ext cx="3214200" cy="1335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2257014" y="1516065"/>
            <a:ext cx="3214200" cy="1335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Effet du temps</a:t>
            </a:r>
            <a:endParaRPr/>
          </a:p>
        </p:txBody>
      </p:sp>
      <p:sp>
        <p:nvSpPr>
          <p:cNvPr id="404" name="Google Shape;404;p40"/>
          <p:cNvSpPr txBox="1"/>
          <p:nvPr/>
        </p:nvSpPr>
        <p:spPr>
          <a:xfrm>
            <a:off x="2215200" y="4412250"/>
            <a:ext cx="4713600" cy="615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zh-CN">
                <a:latin typeface="Calibri"/>
                <a:ea typeface="Calibri"/>
                <a:cs typeface="Calibri"/>
                <a:sym typeface="Calibri"/>
              </a:rPr>
              <a:t>Confirmer la recherche formelle de 1968-2010</a:t>
            </a:r>
            <a:endParaRPr>
              <a:latin typeface="Calibri"/>
              <a:ea typeface="Calibri"/>
              <a:cs typeface="Calibri"/>
              <a:sym typeface="Calibri"/>
            </a:endParaRPr>
          </a:p>
          <a:p>
            <a:pPr marL="0" lvl="0" indent="0" algn="l" rtl="0">
              <a:spcBef>
                <a:spcPts val="0"/>
              </a:spcBef>
              <a:spcAft>
                <a:spcPts val="0"/>
              </a:spcAft>
              <a:buNone/>
            </a:pPr>
            <a:r>
              <a:rPr lang="zh-CN">
                <a:latin typeface="Calibri"/>
                <a:ea typeface="Calibri"/>
                <a:cs typeface="Calibri"/>
                <a:sym typeface="Calibri"/>
              </a:rPr>
              <a:t>Hétérogénéité entre les périodes  &amp;  Emploi suit la population</a:t>
            </a:r>
            <a:endParaRPr>
              <a:latin typeface="Calibri"/>
              <a:ea typeface="Calibri"/>
              <a:cs typeface="Calibri"/>
              <a:sym typeface="Calibri"/>
            </a:endParaRPr>
          </a:p>
        </p:txBody>
      </p:sp>
      <p:pic>
        <p:nvPicPr>
          <p:cNvPr id="405" name="Google Shape;405;p40"/>
          <p:cNvPicPr preferRelativeResize="0"/>
          <p:nvPr/>
        </p:nvPicPr>
        <p:blipFill>
          <a:blip r:embed="rId4">
            <a:alphaModFix/>
          </a:blip>
          <a:stretch>
            <a:fillRect/>
          </a:stretch>
        </p:blipFill>
        <p:spPr>
          <a:xfrm>
            <a:off x="2584526" y="3052451"/>
            <a:ext cx="1227683" cy="1183649"/>
          </a:xfrm>
          <a:prstGeom prst="rect">
            <a:avLst/>
          </a:prstGeom>
          <a:noFill/>
          <a:ln>
            <a:noFill/>
          </a:ln>
        </p:spPr>
      </p:pic>
      <p:pic>
        <p:nvPicPr>
          <p:cNvPr id="406" name="Google Shape;406;p40"/>
          <p:cNvPicPr preferRelativeResize="0"/>
          <p:nvPr/>
        </p:nvPicPr>
        <p:blipFill>
          <a:blip r:embed="rId5">
            <a:alphaModFix/>
          </a:blip>
          <a:stretch>
            <a:fillRect/>
          </a:stretch>
        </p:blipFill>
        <p:spPr>
          <a:xfrm>
            <a:off x="6216050" y="3090600"/>
            <a:ext cx="1161965" cy="1183650"/>
          </a:xfrm>
          <a:prstGeom prst="rect">
            <a:avLst/>
          </a:prstGeom>
          <a:noFill/>
          <a:ln>
            <a:noFill/>
          </a:ln>
        </p:spPr>
      </p:pic>
      <p:sp>
        <p:nvSpPr>
          <p:cNvPr id="407" name="Google Shape;407;p40"/>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sp>
        <p:nvSpPr>
          <p:cNvPr id="408" name="Google Shape;40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1"/>
          <p:cNvSpPr txBox="1">
            <a:spLocks noGrp="1"/>
          </p:cNvSpPr>
          <p:nvPr>
            <p:ph type="body" idx="1"/>
          </p:nvPr>
        </p:nvSpPr>
        <p:spPr>
          <a:xfrm>
            <a:off x="311700" y="1457275"/>
            <a:ext cx="82560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zh-CN" sz="1600"/>
              <a:t>Les investissements dans les chemins de fer ont un impact majeur sur la croissance de la population au cours des premières années, mais pas sur la croissance de l'emploi.</a:t>
            </a:r>
            <a:endParaRPr sz="1600"/>
          </a:p>
          <a:p>
            <a:pPr marL="0" lvl="0" indent="0" algn="l" rtl="0">
              <a:spcBef>
                <a:spcPts val="1200"/>
              </a:spcBef>
              <a:spcAft>
                <a:spcPts val="0"/>
              </a:spcAft>
              <a:buNone/>
            </a:pPr>
            <a:r>
              <a:rPr lang="zh-CN" sz="1600"/>
              <a:t> </a:t>
            </a:r>
            <a:endParaRPr sz="1600"/>
          </a:p>
          <a:p>
            <a:pPr marL="457200" lvl="0" indent="-330200" algn="l" rtl="0">
              <a:spcBef>
                <a:spcPts val="1200"/>
              </a:spcBef>
              <a:spcAft>
                <a:spcPts val="0"/>
              </a:spcAft>
              <a:buSzPts val="1600"/>
              <a:buChar char="●"/>
            </a:pPr>
            <a:r>
              <a:rPr lang="zh-CN" sz="1600"/>
              <a:t>Les effets de ces investissements sont plus importants pour les municipalités situées près d'une gare RER et d'un centre d'emploi, ainsi que pour les travailleurs de l'industrie et les personnes ayant un diplôme élevé.</a:t>
            </a:r>
            <a:endParaRPr sz="2000" b="1"/>
          </a:p>
        </p:txBody>
      </p:sp>
      <p:sp>
        <p:nvSpPr>
          <p:cNvPr id="414" name="Google Shape;414;p41"/>
          <p:cNvSpPr txBox="1"/>
          <p:nvPr/>
        </p:nvSpPr>
        <p:spPr>
          <a:xfrm>
            <a:off x="7047900" y="0"/>
            <a:ext cx="20961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zh-CN" sz="1300">
                <a:solidFill>
                  <a:schemeClr val="dk2"/>
                </a:solidFill>
              </a:rPr>
              <a:t>Garcia Lopez et al (2017)</a:t>
            </a:r>
            <a:endParaRPr sz="900"/>
          </a:p>
        </p:txBody>
      </p:sp>
      <p:sp>
        <p:nvSpPr>
          <p:cNvPr id="415" name="Google Shape;415;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28</a:t>
            </a:fld>
            <a:endParaRPr/>
          </a:p>
        </p:txBody>
      </p:sp>
      <p:sp>
        <p:nvSpPr>
          <p:cNvPr id="416" name="Google Shape;41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Evolution de la population et des emplois </a:t>
            </a:r>
            <a:endParaRPr/>
          </a:p>
          <a:p>
            <a:pPr marL="457200" lvl="0" indent="-388620" algn="l" rtl="0">
              <a:spcBef>
                <a:spcPts val="0"/>
              </a:spcBef>
              <a:spcAft>
                <a:spcPts val="0"/>
              </a:spcAft>
              <a:buSzPct val="100000"/>
              <a:buChar char="-"/>
            </a:pPr>
            <a:r>
              <a:rPr lang="zh-CN"/>
              <a:t>Conclusion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234725" y="1907600"/>
            <a:ext cx="8520600" cy="1109700"/>
          </a:xfrm>
          <a:prstGeom prst="rect">
            <a:avLst/>
          </a:prstGeom>
        </p:spPr>
        <p:txBody>
          <a:bodyPr spcFirstLastPara="1" wrap="square" lIns="91425" tIns="91425" rIns="91425" bIns="91425" anchor="t" anchorCtr="0">
            <a:normAutofit/>
          </a:bodyPr>
          <a:lstStyle/>
          <a:p>
            <a:pPr marL="457200" lvl="0" indent="-406400" algn="ctr" rtl="0">
              <a:spcBef>
                <a:spcPts val="0"/>
              </a:spcBef>
              <a:spcAft>
                <a:spcPts val="0"/>
              </a:spcAft>
              <a:buSzPts val="2800"/>
              <a:buAutoNum type="arabicPeriod" startAt="5"/>
            </a:pPr>
            <a:r>
              <a:rPr lang="zh-CN"/>
              <a:t>Limites</a:t>
            </a:r>
            <a:endParaRPr/>
          </a:p>
          <a:p>
            <a:pPr marL="0" lvl="0" indent="0" algn="l" rtl="0">
              <a:spcBef>
                <a:spcPts val="0"/>
              </a:spcBef>
              <a:spcAft>
                <a:spcPts val="0"/>
              </a:spcAft>
              <a:buNone/>
            </a:pPr>
            <a:endParaRPr/>
          </a:p>
        </p:txBody>
      </p:sp>
      <p:sp>
        <p:nvSpPr>
          <p:cNvPr id="422" name="Google Shape;422;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34725" y="1907600"/>
            <a:ext cx="8520600" cy="572700"/>
          </a:xfrm>
          <a:prstGeom prst="rect">
            <a:avLst/>
          </a:prstGeom>
        </p:spPr>
        <p:txBody>
          <a:bodyPr spcFirstLastPara="1" wrap="square" lIns="91425" tIns="91425" rIns="91425" bIns="91425" anchor="t" anchorCtr="0">
            <a:normAutofit fontScale="90000"/>
          </a:bodyPr>
          <a:lstStyle/>
          <a:p>
            <a:pPr marL="457200" lvl="0" indent="-388620" algn="ctr" rtl="0">
              <a:spcBef>
                <a:spcPts val="0"/>
              </a:spcBef>
              <a:spcAft>
                <a:spcPts val="0"/>
              </a:spcAft>
              <a:buSzPct val="100000"/>
              <a:buAutoNum type="arabicPeriod"/>
            </a:pPr>
            <a:r>
              <a:rPr lang="zh-CN"/>
              <a:t>Introduction</a:t>
            </a:r>
            <a:endParaRPr/>
          </a:p>
          <a:p>
            <a:pPr marL="0" lvl="0" indent="0" algn="l" rtl="0">
              <a:spcBef>
                <a:spcPts val="0"/>
              </a:spcBef>
              <a:spcAft>
                <a:spcPts val="0"/>
              </a:spcAft>
              <a:buNone/>
            </a:pPr>
            <a:endParaRPr/>
          </a:p>
        </p:txBody>
      </p:sp>
      <p:sp>
        <p:nvSpPr>
          <p:cNvPr id="75" name="Google Shape;7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Limites</a:t>
            </a:r>
            <a:endParaRPr/>
          </a:p>
        </p:txBody>
      </p:sp>
      <p:sp>
        <p:nvSpPr>
          <p:cNvPr id="428" name="Google Shape;428;p43"/>
          <p:cNvSpPr txBox="1">
            <a:spLocks noGrp="1"/>
          </p:cNvSpPr>
          <p:nvPr>
            <p:ph type="body" idx="1"/>
          </p:nvPr>
        </p:nvSpPr>
        <p:spPr>
          <a:xfrm>
            <a:off x="311700" y="1152475"/>
            <a:ext cx="8520600" cy="382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a:t>Impact de l’arrivée du RER avéré, mais à nuancer :</a:t>
            </a:r>
            <a:endParaRPr/>
          </a:p>
          <a:p>
            <a:pPr marL="457200" lvl="0" indent="0" algn="l" rtl="0">
              <a:spcBef>
                <a:spcPts val="1200"/>
              </a:spcBef>
              <a:spcAft>
                <a:spcPts val="0"/>
              </a:spcAft>
              <a:buNone/>
            </a:pPr>
            <a:r>
              <a:rPr lang="zh-CN"/>
              <a:t>Tendance globale ou effet direct du RER ?</a:t>
            </a:r>
            <a:endParaRPr/>
          </a:p>
          <a:p>
            <a:pPr marL="457200" lvl="0" indent="0" algn="l" rtl="0">
              <a:spcBef>
                <a:spcPts val="1200"/>
              </a:spcBef>
              <a:spcAft>
                <a:spcPts val="0"/>
              </a:spcAft>
              <a:buNone/>
            </a:pPr>
            <a:r>
              <a:rPr lang="zh-CN"/>
              <a:t>Dépendance à la notion d’accès au RER</a:t>
            </a:r>
            <a:endParaRPr/>
          </a:p>
          <a:p>
            <a:pPr marL="0" lvl="0" indent="0" algn="l" rtl="0">
              <a:spcBef>
                <a:spcPts val="1200"/>
              </a:spcBef>
              <a:spcAft>
                <a:spcPts val="0"/>
              </a:spcAft>
              <a:buNone/>
            </a:pPr>
            <a:endParaRPr/>
          </a:p>
          <a:p>
            <a:pPr marL="0" lvl="0" indent="0" algn="l" rtl="0">
              <a:spcBef>
                <a:spcPts val="1200"/>
              </a:spcBef>
              <a:spcAft>
                <a:spcPts val="0"/>
              </a:spcAft>
              <a:buNone/>
            </a:pPr>
            <a:r>
              <a:rPr lang="zh-CN"/>
              <a:t>Quelle possibilité de prévision pour le Grand Paris Express ?</a:t>
            </a:r>
            <a:endParaRPr/>
          </a:p>
          <a:p>
            <a:pPr marL="457200" lvl="0" indent="0" algn="l" rtl="0">
              <a:spcBef>
                <a:spcPts val="1200"/>
              </a:spcBef>
              <a:spcAft>
                <a:spcPts val="0"/>
              </a:spcAft>
              <a:buNone/>
            </a:pPr>
            <a:r>
              <a:rPr lang="zh-CN"/>
              <a:t>Étude transposable avec un réseau ferré déjà dense ?</a:t>
            </a:r>
            <a:endParaRPr/>
          </a:p>
          <a:p>
            <a:pPr marL="457200" lvl="0" indent="0" algn="l" rtl="0">
              <a:spcBef>
                <a:spcPts val="1200"/>
              </a:spcBef>
              <a:spcAft>
                <a:spcPts val="0"/>
              </a:spcAft>
              <a:buNone/>
            </a:pPr>
            <a:r>
              <a:rPr lang="zh-CN"/>
              <a:t>Étude transposable avec un réseau aux infrastructures neuves ?</a:t>
            </a:r>
            <a:endParaRPr/>
          </a:p>
          <a:p>
            <a:pPr marL="457200" lvl="0" indent="0" algn="l" rtl="0">
              <a:spcBef>
                <a:spcPts val="1200"/>
              </a:spcBef>
              <a:spcAft>
                <a:spcPts val="1200"/>
              </a:spcAft>
              <a:buNone/>
            </a:pPr>
            <a:endParaRPr/>
          </a:p>
        </p:txBody>
      </p:sp>
      <p:sp>
        <p:nvSpPr>
          <p:cNvPr id="429" name="Google Shape;429;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Limites</a:t>
            </a:r>
            <a:endParaRPr/>
          </a:p>
        </p:txBody>
      </p:sp>
      <p:pic>
        <p:nvPicPr>
          <p:cNvPr id="435" name="Google Shape;435;p44"/>
          <p:cNvPicPr preferRelativeResize="0"/>
          <p:nvPr/>
        </p:nvPicPr>
        <p:blipFill rotWithShape="1">
          <a:blip r:embed="rId3">
            <a:alphaModFix/>
          </a:blip>
          <a:srcRect/>
          <a:stretch/>
        </p:blipFill>
        <p:spPr>
          <a:xfrm>
            <a:off x="634300" y="1057164"/>
            <a:ext cx="4097460" cy="3895504"/>
          </a:xfrm>
          <a:prstGeom prst="rect">
            <a:avLst/>
          </a:prstGeom>
          <a:noFill/>
          <a:ln>
            <a:noFill/>
          </a:ln>
        </p:spPr>
      </p:pic>
      <p:pic>
        <p:nvPicPr>
          <p:cNvPr id="436" name="Google Shape;436;p44"/>
          <p:cNvPicPr preferRelativeResize="0"/>
          <p:nvPr/>
        </p:nvPicPr>
        <p:blipFill>
          <a:blip r:embed="rId4">
            <a:alphaModFix amt="50000"/>
          </a:blip>
          <a:stretch>
            <a:fillRect/>
          </a:stretch>
        </p:blipFill>
        <p:spPr>
          <a:xfrm>
            <a:off x="2111025" y="1968525"/>
            <a:ext cx="2684750" cy="2945076"/>
          </a:xfrm>
          <a:prstGeom prst="rect">
            <a:avLst/>
          </a:prstGeom>
          <a:noFill/>
          <a:ln>
            <a:noFill/>
          </a:ln>
        </p:spPr>
      </p:pic>
      <p:pic>
        <p:nvPicPr>
          <p:cNvPr id="437" name="Google Shape;437;p44"/>
          <p:cNvPicPr preferRelativeResize="0"/>
          <p:nvPr/>
        </p:nvPicPr>
        <p:blipFill>
          <a:blip r:embed="rId4">
            <a:alphaModFix/>
          </a:blip>
          <a:stretch>
            <a:fillRect/>
          </a:stretch>
        </p:blipFill>
        <p:spPr>
          <a:xfrm>
            <a:off x="5092700" y="1968525"/>
            <a:ext cx="2684750" cy="2945076"/>
          </a:xfrm>
          <a:prstGeom prst="rect">
            <a:avLst/>
          </a:prstGeom>
          <a:noFill/>
          <a:ln>
            <a:noFill/>
          </a:ln>
        </p:spPr>
      </p:pic>
      <p:sp>
        <p:nvSpPr>
          <p:cNvPr id="438" name="Google Shape;43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aphicFrame>
        <p:nvGraphicFramePr>
          <p:cNvPr id="443" name="Google Shape;443;p45"/>
          <p:cNvGraphicFramePr/>
          <p:nvPr/>
        </p:nvGraphicFramePr>
        <p:xfrm>
          <a:off x="4215375" y="430600"/>
          <a:ext cx="4621500" cy="3505600"/>
        </p:xfrm>
        <a:graphic>
          <a:graphicData uri="http://schemas.openxmlformats.org/drawingml/2006/table">
            <a:tbl>
              <a:tblPr>
                <a:noFill/>
                <a:tableStyleId>{CAD7DDB2-C457-427D-AB9A-10A8438D56E8}</a:tableStyleId>
              </a:tblPr>
              <a:tblGrid>
                <a:gridCol w="2093800">
                  <a:extLst>
                    <a:ext uri="{9D8B030D-6E8A-4147-A177-3AD203B41FA5}">
                      <a16:colId xmlns:a16="http://schemas.microsoft.com/office/drawing/2014/main" val="20000"/>
                    </a:ext>
                  </a:extLst>
                </a:gridCol>
                <a:gridCol w="631925">
                  <a:extLst>
                    <a:ext uri="{9D8B030D-6E8A-4147-A177-3AD203B41FA5}">
                      <a16:colId xmlns:a16="http://schemas.microsoft.com/office/drawing/2014/main" val="20001"/>
                    </a:ext>
                  </a:extLst>
                </a:gridCol>
                <a:gridCol w="631925">
                  <a:extLst>
                    <a:ext uri="{9D8B030D-6E8A-4147-A177-3AD203B41FA5}">
                      <a16:colId xmlns:a16="http://schemas.microsoft.com/office/drawing/2014/main" val="20002"/>
                    </a:ext>
                  </a:extLst>
                </a:gridCol>
                <a:gridCol w="631925">
                  <a:extLst>
                    <a:ext uri="{9D8B030D-6E8A-4147-A177-3AD203B41FA5}">
                      <a16:colId xmlns:a16="http://schemas.microsoft.com/office/drawing/2014/main" val="20003"/>
                    </a:ext>
                  </a:extLst>
                </a:gridCol>
                <a:gridCol w="631925">
                  <a:extLst>
                    <a:ext uri="{9D8B030D-6E8A-4147-A177-3AD203B41FA5}">
                      <a16:colId xmlns:a16="http://schemas.microsoft.com/office/drawing/2014/main" val="20004"/>
                    </a:ext>
                  </a:extLst>
                </a:gridCol>
              </a:tblGrid>
              <a:tr h="500800">
                <a:tc>
                  <a:txBody>
                    <a:bodyPr/>
                    <a:lstStyle/>
                    <a:p>
                      <a:pPr marL="0" lvl="0" indent="0" algn="l" rtl="0">
                        <a:spcBef>
                          <a:spcPts val="0"/>
                        </a:spcBef>
                        <a:spcAft>
                          <a:spcPts val="0"/>
                        </a:spcAft>
                        <a:buNone/>
                      </a:pPr>
                      <a:r>
                        <a:rPr lang="zh-CN" sz="1000">
                          <a:solidFill>
                            <a:srgbClr val="FF0000"/>
                          </a:solidFill>
                        </a:rPr>
                        <a:t>Ensemble des entreprises</a:t>
                      </a:r>
                      <a:endParaRPr sz="1000">
                        <a:solidFill>
                          <a:srgbClr val="FF0000"/>
                        </a:solidFill>
                      </a:endParaRPr>
                    </a:p>
                    <a:p>
                      <a:pPr marL="0" lvl="0" indent="0" algn="r" rtl="0">
                        <a:spcBef>
                          <a:spcPts val="0"/>
                        </a:spcBef>
                        <a:spcAft>
                          <a:spcPts val="0"/>
                        </a:spcAft>
                        <a:buNone/>
                      </a:pPr>
                      <a:r>
                        <a:rPr lang="zh-CN" sz="1000">
                          <a:solidFill>
                            <a:srgbClr val="0000FF"/>
                          </a:solidFill>
                        </a:rPr>
                        <a:t>Entreprises à capitaux étrangers</a:t>
                      </a:r>
                      <a:endParaRPr sz="1000">
                        <a:solidFill>
                          <a:srgbClr val="0000FF"/>
                        </a:solidFill>
                      </a:endParaRPr>
                    </a:p>
                  </a:txBody>
                  <a:tcPr marL="91425" marR="91425" marT="91425" marB="91425"/>
                </a:tc>
                <a:tc>
                  <a:txBody>
                    <a:bodyPr/>
                    <a:lstStyle/>
                    <a:p>
                      <a:pPr marL="0" lvl="0" indent="0" algn="ctr" rtl="0">
                        <a:spcBef>
                          <a:spcPts val="0"/>
                        </a:spcBef>
                        <a:spcAft>
                          <a:spcPts val="0"/>
                        </a:spcAft>
                        <a:buNone/>
                      </a:pPr>
                      <a:r>
                        <a:rPr lang="zh-CN" sz="1000"/>
                        <a:t>Groupe 1</a:t>
                      </a:r>
                      <a:endParaRPr sz="1000"/>
                    </a:p>
                  </a:txBody>
                  <a:tcPr marL="91425" marR="91425" marT="91425" marB="91425"/>
                </a:tc>
                <a:tc>
                  <a:txBody>
                    <a:bodyPr/>
                    <a:lstStyle/>
                    <a:p>
                      <a:pPr marL="0" lvl="0" indent="0" algn="ctr" rtl="0">
                        <a:spcBef>
                          <a:spcPts val="0"/>
                        </a:spcBef>
                        <a:spcAft>
                          <a:spcPts val="0"/>
                        </a:spcAft>
                        <a:buNone/>
                      </a:pPr>
                      <a:r>
                        <a:rPr lang="zh-CN" sz="1000"/>
                        <a:t>Groupe 2</a:t>
                      </a:r>
                      <a:endParaRPr sz="1000"/>
                    </a:p>
                  </a:txBody>
                  <a:tcPr marL="91425" marR="91425" marT="91425" marB="91425"/>
                </a:tc>
                <a:tc>
                  <a:txBody>
                    <a:bodyPr/>
                    <a:lstStyle/>
                    <a:p>
                      <a:pPr marL="0" lvl="0" indent="0" algn="ctr" rtl="0">
                        <a:spcBef>
                          <a:spcPts val="0"/>
                        </a:spcBef>
                        <a:spcAft>
                          <a:spcPts val="0"/>
                        </a:spcAft>
                        <a:buNone/>
                      </a:pPr>
                      <a:r>
                        <a:rPr lang="zh-CN" sz="1000"/>
                        <a:t>Groupe 3</a:t>
                      </a:r>
                      <a:endParaRPr sz="1000"/>
                    </a:p>
                  </a:txBody>
                  <a:tcPr marL="91425" marR="91425" marT="91425" marB="91425"/>
                </a:tc>
                <a:tc>
                  <a:txBody>
                    <a:bodyPr/>
                    <a:lstStyle/>
                    <a:p>
                      <a:pPr marL="0" lvl="0" indent="0" algn="ctr" rtl="0">
                        <a:spcBef>
                          <a:spcPts val="0"/>
                        </a:spcBef>
                        <a:spcAft>
                          <a:spcPts val="0"/>
                        </a:spcAft>
                        <a:buNone/>
                      </a:pPr>
                      <a:r>
                        <a:rPr lang="zh-CN" sz="1000"/>
                        <a:t>Groupe 4</a:t>
                      </a:r>
                      <a:endParaRPr sz="1000"/>
                    </a:p>
                  </a:txBody>
                  <a:tcPr marL="91425" marR="91425" marT="91425" marB="91425"/>
                </a:tc>
                <a:extLst>
                  <a:ext uri="{0D108BD9-81ED-4DB2-BD59-A6C34878D82A}">
                    <a16:rowId xmlns:a16="http://schemas.microsoft.com/office/drawing/2014/main" val="10000"/>
                  </a:ext>
                </a:extLst>
              </a:tr>
              <a:tr h="500800">
                <a:tc>
                  <a:txBody>
                    <a:bodyPr/>
                    <a:lstStyle/>
                    <a:p>
                      <a:pPr marL="0" lvl="0" indent="0" algn="l" rtl="0">
                        <a:spcBef>
                          <a:spcPts val="0"/>
                        </a:spcBef>
                        <a:spcAft>
                          <a:spcPts val="0"/>
                        </a:spcAft>
                        <a:buNone/>
                      </a:pPr>
                      <a:r>
                        <a:rPr lang="zh-CN" sz="1000"/>
                        <a:t>Indicatrice RER à 1 km</a:t>
                      </a:r>
                      <a:endParaRPr sz="1000"/>
                    </a:p>
                  </a:txBody>
                  <a:tcPr marL="91425" marR="91425" marT="91425" marB="91425"/>
                </a:tc>
                <a:tc>
                  <a:txBody>
                    <a:bodyPr/>
                    <a:lstStyle/>
                    <a:p>
                      <a:pPr marL="0" lvl="0" indent="0" algn="l" rtl="0">
                        <a:spcBef>
                          <a:spcPts val="0"/>
                        </a:spcBef>
                        <a:spcAft>
                          <a:spcPts val="0"/>
                        </a:spcAft>
                        <a:buNone/>
                      </a:pPr>
                      <a:r>
                        <a:rPr lang="zh-CN" sz="1000">
                          <a:solidFill>
                            <a:srgbClr val="FF0000"/>
                          </a:solidFill>
                        </a:rPr>
                        <a:t>+9%</a:t>
                      </a:r>
                      <a:endParaRPr sz="1000">
                        <a:solidFill>
                          <a:srgbClr val="FF0000"/>
                        </a:solidFill>
                      </a:endParaRPr>
                    </a:p>
                    <a:p>
                      <a:pPr marL="0" lvl="0" indent="0" algn="r" rtl="0">
                        <a:spcBef>
                          <a:spcPts val="0"/>
                        </a:spcBef>
                        <a:spcAft>
                          <a:spcPts val="0"/>
                        </a:spcAft>
                        <a:buNone/>
                      </a:pPr>
                      <a:r>
                        <a:rPr lang="zh-CN" sz="1000">
                          <a:solidFill>
                            <a:srgbClr val="0000FF"/>
                          </a:solidFill>
                        </a:rPr>
                        <a:t>+5%</a:t>
                      </a:r>
                      <a:endParaRPr sz="1000">
                        <a:solidFill>
                          <a:srgbClr val="0000FF"/>
                        </a:solidFill>
                      </a:endParaRPr>
                    </a:p>
                  </a:txBody>
                  <a:tcPr marL="91425" marR="91425" marT="91425" marB="91425"/>
                </a:tc>
                <a:tc>
                  <a:txBody>
                    <a:bodyPr/>
                    <a:lstStyle/>
                    <a:p>
                      <a:pPr marL="0" lvl="0" indent="0" algn="l" rtl="0">
                        <a:spcBef>
                          <a:spcPts val="0"/>
                        </a:spcBef>
                        <a:spcAft>
                          <a:spcPts val="0"/>
                        </a:spcAft>
                        <a:buNone/>
                      </a:pPr>
                      <a:r>
                        <a:rPr lang="zh-CN" sz="1000">
                          <a:solidFill>
                            <a:srgbClr val="FF0000"/>
                          </a:solidFill>
                        </a:rPr>
                        <a:t>+3%</a:t>
                      </a:r>
                      <a:endParaRPr sz="1000">
                        <a:solidFill>
                          <a:srgbClr val="FF0000"/>
                        </a:solidFill>
                      </a:endParaRPr>
                    </a:p>
                    <a:p>
                      <a:pPr marL="0" lvl="0" indent="0" algn="r" rtl="0">
                        <a:spcBef>
                          <a:spcPts val="0"/>
                        </a:spcBef>
                        <a:spcAft>
                          <a:spcPts val="0"/>
                        </a:spcAft>
                        <a:buNone/>
                      </a:pPr>
                      <a:endParaRPr sz="1000">
                        <a:solidFill>
                          <a:srgbClr val="0000FF"/>
                        </a:solidFill>
                      </a:endParaRPr>
                    </a:p>
                  </a:txBody>
                  <a:tcPr marL="91425" marR="91425" marT="91425" marB="91425"/>
                </a:tc>
                <a:tc>
                  <a:txBody>
                    <a:bodyPr/>
                    <a:lstStyle/>
                    <a:p>
                      <a:pPr marL="0" lvl="0" indent="0" algn="l" rtl="0">
                        <a:spcBef>
                          <a:spcPts val="0"/>
                        </a:spcBef>
                        <a:spcAft>
                          <a:spcPts val="0"/>
                        </a:spcAft>
                        <a:buNone/>
                      </a:pPr>
                      <a:r>
                        <a:rPr lang="zh-CN" sz="1000">
                          <a:solidFill>
                            <a:srgbClr val="FF0000"/>
                          </a:solidFill>
                        </a:rPr>
                        <a:t>+5%</a:t>
                      </a:r>
                      <a:endParaRPr sz="1000">
                        <a:solidFill>
                          <a:srgbClr val="FF0000"/>
                        </a:solidFill>
                      </a:endParaRPr>
                    </a:p>
                    <a:p>
                      <a:pPr marL="0" lvl="0" indent="0" algn="r" rtl="0">
                        <a:spcBef>
                          <a:spcPts val="0"/>
                        </a:spcBef>
                        <a:spcAft>
                          <a:spcPts val="0"/>
                        </a:spcAft>
                        <a:buNone/>
                      </a:pPr>
                      <a:r>
                        <a:rPr lang="zh-CN" sz="1000">
                          <a:solidFill>
                            <a:srgbClr val="0000FF"/>
                          </a:solidFill>
                        </a:rPr>
                        <a:t>+5%</a:t>
                      </a:r>
                      <a:endParaRPr sz="1000">
                        <a:solidFill>
                          <a:srgbClr val="FF0000"/>
                        </a:solidFill>
                      </a:endParaRPr>
                    </a:p>
                  </a:txBody>
                  <a:tcPr marL="91425" marR="91425" marT="91425" marB="91425"/>
                </a:tc>
                <a:tc>
                  <a:txBody>
                    <a:bodyPr/>
                    <a:lstStyle/>
                    <a:p>
                      <a:pPr marL="0" lvl="0" indent="0" algn="l" rtl="0">
                        <a:spcBef>
                          <a:spcPts val="0"/>
                        </a:spcBef>
                        <a:spcAft>
                          <a:spcPts val="0"/>
                        </a:spcAft>
                        <a:buNone/>
                      </a:pP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solidFill>
                          <a:srgbClr val="0000FF"/>
                        </a:solidFill>
                      </a:endParaRPr>
                    </a:p>
                  </a:txBody>
                  <a:tcPr marL="91425" marR="91425" marT="91425" marB="91425"/>
                </a:tc>
                <a:extLst>
                  <a:ext uri="{0D108BD9-81ED-4DB2-BD59-A6C34878D82A}">
                    <a16:rowId xmlns:a16="http://schemas.microsoft.com/office/drawing/2014/main" val="10001"/>
                  </a:ext>
                </a:extLst>
              </a:tr>
              <a:tr h="500800">
                <a:tc>
                  <a:txBody>
                    <a:bodyPr/>
                    <a:lstStyle/>
                    <a:p>
                      <a:pPr marL="0" lvl="0" indent="0" algn="l" rtl="0">
                        <a:spcBef>
                          <a:spcPts val="0"/>
                        </a:spcBef>
                        <a:spcAft>
                          <a:spcPts val="0"/>
                        </a:spcAft>
                        <a:buClr>
                          <a:schemeClr val="dk1"/>
                        </a:buClr>
                        <a:buSzPts val="1100"/>
                        <a:buFont typeface="Arial"/>
                        <a:buNone/>
                      </a:pPr>
                      <a:r>
                        <a:rPr lang="zh-CN" sz="1000">
                          <a:solidFill>
                            <a:schemeClr val="dk1"/>
                          </a:solidFill>
                        </a:rPr>
                        <a:t>Indicatrice RER à 300 m</a:t>
                      </a:r>
                      <a:endParaRPr sz="10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+9%</a:t>
                      </a:r>
                      <a:endParaRPr sz="1000">
                        <a:solidFill>
                          <a:srgbClr val="FF0000"/>
                        </a:solidFill>
                      </a:endParaRPr>
                    </a:p>
                    <a:p>
                      <a:pPr marL="0" lvl="0" indent="0" algn="r" rtl="0">
                        <a:spcBef>
                          <a:spcPts val="0"/>
                        </a:spcBef>
                        <a:spcAft>
                          <a:spcPts val="0"/>
                        </a:spcAft>
                        <a:buClr>
                          <a:schemeClr val="dk1"/>
                        </a:buClr>
                        <a:buSzPts val="1100"/>
                        <a:buFont typeface="Arial"/>
                        <a:buNone/>
                      </a:pPr>
                      <a:r>
                        <a:rPr lang="zh-CN" sz="1000">
                          <a:solidFill>
                            <a:srgbClr val="0000FF"/>
                          </a:solidFill>
                        </a:rPr>
                        <a:t>+2%</a:t>
                      </a:r>
                      <a:endParaRPr sz="10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+3%</a:t>
                      </a:r>
                      <a:endParaRPr sz="1000">
                        <a:solidFill>
                          <a:srgbClr val="FF0000"/>
                        </a:solidFill>
                      </a:endParaRPr>
                    </a:p>
                    <a:p>
                      <a:pPr marL="0" lvl="0" indent="0" algn="r" rtl="0">
                        <a:spcBef>
                          <a:spcPts val="0"/>
                        </a:spcBef>
                        <a:spcAft>
                          <a:spcPts val="0"/>
                        </a:spcAft>
                        <a:buClr>
                          <a:schemeClr val="dk1"/>
                        </a:buClr>
                        <a:buSzPts val="1100"/>
                        <a:buFont typeface="Arial"/>
                        <a:buNone/>
                      </a:pPr>
                      <a:endParaRPr sz="10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+5%</a:t>
                      </a:r>
                      <a:endParaRPr sz="1000">
                        <a:solidFill>
                          <a:srgbClr val="FF0000"/>
                        </a:solidFill>
                      </a:endParaRPr>
                    </a:p>
                    <a:p>
                      <a:pPr marL="0" lvl="0" indent="0" algn="r" rtl="0">
                        <a:spcBef>
                          <a:spcPts val="0"/>
                        </a:spcBef>
                        <a:spcAft>
                          <a:spcPts val="0"/>
                        </a:spcAft>
                        <a:buClr>
                          <a:schemeClr val="dk1"/>
                        </a:buClr>
                        <a:buSzPts val="1100"/>
                        <a:buFont typeface="Arial"/>
                        <a:buNone/>
                      </a:pPr>
                      <a:endParaRPr sz="1000"/>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sz="1000">
                        <a:solidFill>
                          <a:srgbClr val="FF0000"/>
                        </a:solidFill>
                      </a:endParaRPr>
                    </a:p>
                    <a:p>
                      <a:pPr marL="0" lvl="0" indent="0" algn="r"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500800">
                <a:tc>
                  <a:txBody>
                    <a:bodyPr/>
                    <a:lstStyle/>
                    <a:p>
                      <a:pPr marL="0" lvl="0" indent="0" algn="l" rtl="0">
                        <a:spcBef>
                          <a:spcPts val="0"/>
                        </a:spcBef>
                        <a:spcAft>
                          <a:spcPts val="0"/>
                        </a:spcAft>
                        <a:buNone/>
                      </a:pPr>
                      <a:r>
                        <a:rPr lang="zh-CN" sz="1000" u="sng"/>
                        <a:t>Surf. de la com. à moins 1 km</a:t>
                      </a:r>
                      <a:endParaRPr sz="1000" u="sng"/>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+9%</a:t>
                      </a: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+5%</a:t>
                      </a:r>
                      <a:endParaRPr sz="1000">
                        <a:solidFill>
                          <a:srgbClr val="FF0000"/>
                        </a:solidFill>
                      </a:endParaRPr>
                    </a:p>
                    <a:p>
                      <a:pPr marL="0" lvl="0" indent="0" algn="r" rtl="0">
                        <a:spcBef>
                          <a:spcPts val="0"/>
                        </a:spcBef>
                        <a:spcAft>
                          <a:spcPts val="0"/>
                        </a:spcAft>
                        <a:buNone/>
                      </a:pPr>
                      <a:r>
                        <a:rPr lang="zh-CN" sz="1000">
                          <a:solidFill>
                            <a:srgbClr val="0000FF"/>
                          </a:solidFill>
                        </a:rPr>
                        <a:t>+5%</a:t>
                      </a:r>
                      <a:endParaRPr sz="1000">
                        <a:solidFill>
                          <a:srgbClr val="FF0000"/>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+6%</a:t>
                      </a: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FF0000"/>
                        </a:solidFill>
                      </a:endParaRPr>
                    </a:p>
                    <a:p>
                      <a:pPr marL="0" lvl="0" indent="0" algn="r" rtl="0">
                        <a:spcBef>
                          <a:spcPts val="0"/>
                        </a:spcBef>
                        <a:spcAft>
                          <a:spcPts val="0"/>
                        </a:spcAft>
                        <a:buNone/>
                      </a:pPr>
                      <a:r>
                        <a:rPr lang="zh-CN" sz="1000">
                          <a:solidFill>
                            <a:srgbClr val="0000FF"/>
                          </a:solidFill>
                        </a:rPr>
                        <a:t>+10%</a:t>
                      </a:r>
                      <a:endParaRPr sz="1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00800">
                <a:tc>
                  <a:txBody>
                    <a:bodyPr/>
                    <a:lstStyle/>
                    <a:p>
                      <a:pPr marL="0" lvl="0" indent="0" algn="l" rtl="0">
                        <a:spcBef>
                          <a:spcPts val="0"/>
                        </a:spcBef>
                        <a:spcAft>
                          <a:spcPts val="0"/>
                        </a:spcAft>
                        <a:buClr>
                          <a:schemeClr val="dk1"/>
                        </a:buClr>
                        <a:buSzPts val="1100"/>
                        <a:buFont typeface="Arial"/>
                        <a:buNone/>
                      </a:pPr>
                      <a:r>
                        <a:rPr lang="zh-CN" sz="1000">
                          <a:solidFill>
                            <a:schemeClr val="dk1"/>
                          </a:solidFill>
                        </a:rPr>
                        <a:t>Surf. de la com. à moins 300 m</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+8%</a:t>
                      </a: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+4%</a:t>
                      </a:r>
                      <a:endParaRPr sz="1000">
                        <a:solidFill>
                          <a:srgbClr val="FF0000"/>
                        </a:solidFill>
                      </a:endParaRPr>
                    </a:p>
                    <a:p>
                      <a:pPr marL="0" lvl="0" indent="0" algn="r" rtl="0">
                        <a:spcBef>
                          <a:spcPts val="0"/>
                        </a:spcBef>
                        <a:spcAft>
                          <a:spcPts val="0"/>
                        </a:spcAft>
                        <a:buNone/>
                      </a:pPr>
                      <a:r>
                        <a:rPr lang="zh-CN" sz="1000">
                          <a:solidFill>
                            <a:srgbClr val="0000FF"/>
                          </a:solidFill>
                        </a:rPr>
                        <a:t>+5%</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+5%</a:t>
                      </a:r>
                      <a:endParaRPr sz="1000">
                        <a:solidFill>
                          <a:srgbClr val="FF0000"/>
                        </a:solidFill>
                      </a:endParaRPr>
                    </a:p>
                    <a:p>
                      <a:pPr marL="0" lvl="0" indent="0" algn="r" rtl="0">
                        <a:spcBef>
                          <a:spcPts val="0"/>
                        </a:spcBef>
                        <a:spcAft>
                          <a:spcPts val="0"/>
                        </a:spcAft>
                        <a:buNone/>
                      </a:pPr>
                      <a:r>
                        <a:rPr lang="zh-CN" sz="1000">
                          <a:solidFill>
                            <a:srgbClr val="0000FF"/>
                          </a:solidFill>
                        </a:rPr>
                        <a:t>+7%</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000">
                        <a:solidFill>
                          <a:srgbClr val="FF0000"/>
                        </a:solidFill>
                      </a:endParaRPr>
                    </a:p>
                    <a:p>
                      <a:pPr marL="0" lvl="0" indent="0" algn="r" rtl="0">
                        <a:spcBef>
                          <a:spcPts val="0"/>
                        </a:spcBef>
                        <a:spcAft>
                          <a:spcPts val="0"/>
                        </a:spcAft>
                        <a:buClr>
                          <a:schemeClr val="dk1"/>
                        </a:buClr>
                        <a:buSzPts val="1100"/>
                        <a:buFont typeface="Arial"/>
                        <a:buNone/>
                      </a:pPr>
                      <a:r>
                        <a:rPr lang="zh-CN" sz="1000">
                          <a:solidFill>
                            <a:srgbClr val="0000FF"/>
                          </a:solidFill>
                        </a:rPr>
                        <a:t>+9%</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00800">
                <a:tc>
                  <a:txBody>
                    <a:bodyPr/>
                    <a:lstStyle/>
                    <a:p>
                      <a:pPr marL="0" lvl="0" indent="0" algn="l" rtl="0">
                        <a:spcBef>
                          <a:spcPts val="0"/>
                        </a:spcBef>
                        <a:spcAft>
                          <a:spcPts val="0"/>
                        </a:spcAft>
                        <a:buNone/>
                      </a:pPr>
                      <a:r>
                        <a:rPr lang="zh-CN" sz="1000"/>
                        <a:t>Part de la com. </a:t>
                      </a:r>
                      <a:r>
                        <a:rPr lang="zh-CN" sz="1000">
                          <a:solidFill>
                            <a:schemeClr val="dk1"/>
                          </a:solidFill>
                        </a:rPr>
                        <a:t>à moins 1 km</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+16%</a:t>
                      </a:r>
                      <a:endParaRPr sz="1000">
                        <a:solidFill>
                          <a:srgbClr val="FF0000"/>
                        </a:solidFill>
                      </a:endParaRPr>
                    </a:p>
                    <a:p>
                      <a:pPr marL="0" lvl="0" indent="0" algn="r" rtl="0">
                        <a:spcBef>
                          <a:spcPts val="0"/>
                        </a:spcBef>
                        <a:spcAft>
                          <a:spcPts val="0"/>
                        </a:spcAft>
                        <a:buClr>
                          <a:schemeClr val="dk1"/>
                        </a:buClr>
                        <a:buSzPts val="1100"/>
                        <a:buFont typeface="Arial"/>
                        <a:buNone/>
                      </a:pPr>
                      <a:r>
                        <a:rPr lang="zh-CN" sz="1000">
                          <a:solidFill>
                            <a:srgbClr val="0000FF"/>
                          </a:solidFill>
                        </a:rPr>
                        <a:t>+7%</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+6%</a:t>
                      </a:r>
                      <a:endParaRPr sz="1000">
                        <a:solidFill>
                          <a:srgbClr val="FF0000"/>
                        </a:solidFill>
                      </a:endParaRPr>
                    </a:p>
                    <a:p>
                      <a:pPr marL="0" lvl="0" indent="0" algn="r" rtl="0">
                        <a:spcBef>
                          <a:spcPts val="0"/>
                        </a:spcBef>
                        <a:spcAft>
                          <a:spcPts val="0"/>
                        </a:spcAft>
                        <a:buClr>
                          <a:schemeClr val="dk1"/>
                        </a:buClr>
                        <a:buSzPts val="1100"/>
                        <a:buFont typeface="Arial"/>
                        <a:buNone/>
                      </a:pP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+10%</a:t>
                      </a:r>
                      <a:endParaRPr sz="1000">
                        <a:solidFill>
                          <a:srgbClr val="FF0000"/>
                        </a:solidFill>
                      </a:endParaRPr>
                    </a:p>
                    <a:p>
                      <a:pPr marL="0" lvl="0" indent="0" algn="r" rtl="0">
                        <a:spcBef>
                          <a:spcPts val="0"/>
                        </a:spcBef>
                        <a:spcAft>
                          <a:spcPts val="0"/>
                        </a:spcAft>
                        <a:buClr>
                          <a:schemeClr val="dk1"/>
                        </a:buClr>
                        <a:buSzPts val="1100"/>
                        <a:buFont typeface="Arial"/>
                        <a:buNone/>
                      </a:pPr>
                      <a:r>
                        <a:rPr lang="zh-CN" sz="1000">
                          <a:solidFill>
                            <a:srgbClr val="0000FF"/>
                          </a:solidFill>
                        </a:rPr>
                        <a:t>+6%</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+7%</a:t>
                      </a:r>
                      <a:endParaRPr sz="1000">
                        <a:solidFill>
                          <a:srgbClr val="FF0000"/>
                        </a:solidFill>
                      </a:endParaRPr>
                    </a:p>
                    <a:p>
                      <a:pPr marL="0" lvl="0" indent="0" algn="r" rtl="0">
                        <a:spcBef>
                          <a:spcPts val="0"/>
                        </a:spcBef>
                        <a:spcAft>
                          <a:spcPts val="0"/>
                        </a:spcAft>
                        <a:buClr>
                          <a:schemeClr val="dk1"/>
                        </a:buClr>
                        <a:buSzPts val="1100"/>
                        <a:buFont typeface="Arial"/>
                        <a:buNone/>
                      </a:pPr>
                      <a:r>
                        <a:rPr lang="zh-CN" sz="1000">
                          <a:solidFill>
                            <a:srgbClr val="0000FF"/>
                          </a:solidFill>
                        </a:rPr>
                        <a:t>+20%</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00800">
                <a:tc>
                  <a:txBody>
                    <a:bodyPr/>
                    <a:lstStyle/>
                    <a:p>
                      <a:pPr marL="0" lvl="0" indent="0" algn="l" rtl="0">
                        <a:spcBef>
                          <a:spcPts val="0"/>
                        </a:spcBef>
                        <a:spcAft>
                          <a:spcPts val="0"/>
                        </a:spcAft>
                        <a:buNone/>
                      </a:pPr>
                      <a:r>
                        <a:rPr lang="zh-CN" sz="1000"/>
                        <a:t>Part de la com. à moins 300 m</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+120%</a:t>
                      </a:r>
                      <a:endParaRPr sz="1000">
                        <a:solidFill>
                          <a:srgbClr val="FF0000"/>
                        </a:solidFill>
                      </a:endParaRPr>
                    </a:p>
                    <a:p>
                      <a:pPr marL="0" lvl="0" indent="0" algn="r" rtl="0">
                        <a:spcBef>
                          <a:spcPts val="0"/>
                        </a:spcBef>
                        <a:spcAft>
                          <a:spcPts val="0"/>
                        </a:spcAft>
                        <a:buClr>
                          <a:schemeClr val="dk1"/>
                        </a:buClr>
                        <a:buSzPts val="1100"/>
                        <a:buFont typeface="Arial"/>
                        <a:buNone/>
                      </a:pPr>
                      <a:r>
                        <a:rPr lang="zh-CN" sz="1000">
                          <a:solidFill>
                            <a:srgbClr val="0000FF"/>
                          </a:solidFill>
                        </a:rPr>
                        <a:t>+65%</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+40%</a:t>
                      </a:r>
                      <a:endParaRPr sz="1000">
                        <a:solidFill>
                          <a:srgbClr val="FF0000"/>
                        </a:solidFill>
                      </a:endParaRPr>
                    </a:p>
                    <a:p>
                      <a:pPr marL="0" lvl="0" indent="0" algn="r" rtl="0">
                        <a:spcBef>
                          <a:spcPts val="0"/>
                        </a:spcBef>
                        <a:spcAft>
                          <a:spcPts val="0"/>
                        </a:spcAft>
                        <a:buClr>
                          <a:schemeClr val="dk1"/>
                        </a:buClr>
                        <a:buSzPts val="1100"/>
                        <a:buFont typeface="Arial"/>
                        <a:buNone/>
                      </a:pP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zh-CN" sz="1000">
                          <a:solidFill>
                            <a:srgbClr val="FF0000"/>
                          </a:solidFill>
                        </a:rPr>
                        <a:t>+71%</a:t>
                      </a:r>
                      <a:endParaRPr sz="1000">
                        <a:solidFill>
                          <a:srgbClr val="FF0000"/>
                        </a:solidFill>
                      </a:endParaRPr>
                    </a:p>
                    <a:p>
                      <a:pPr marL="0" lvl="0" indent="0" algn="r" rtl="0">
                        <a:spcBef>
                          <a:spcPts val="0"/>
                        </a:spcBef>
                        <a:spcAft>
                          <a:spcPts val="0"/>
                        </a:spcAft>
                        <a:buClr>
                          <a:schemeClr val="dk1"/>
                        </a:buClr>
                        <a:buSzPts val="1100"/>
                        <a:buFont typeface="Arial"/>
                        <a:buNone/>
                      </a:pPr>
                      <a:r>
                        <a:rPr lang="zh-CN" sz="1000">
                          <a:solidFill>
                            <a:srgbClr val="0000FF"/>
                          </a:solidFill>
                        </a:rPr>
                        <a:t>+62%</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endParaRPr sz="1000">
                        <a:solidFill>
                          <a:srgbClr val="FF0000"/>
                        </a:solidFill>
                      </a:endParaRPr>
                    </a:p>
                    <a:p>
                      <a:pPr marL="0" lvl="0" indent="0" algn="r" rtl="0">
                        <a:spcBef>
                          <a:spcPts val="0"/>
                        </a:spcBef>
                        <a:spcAft>
                          <a:spcPts val="0"/>
                        </a:spcAft>
                        <a:buClr>
                          <a:schemeClr val="dk1"/>
                        </a:buClr>
                        <a:buSzPts val="1100"/>
                        <a:buFont typeface="Arial"/>
                        <a:buNone/>
                      </a:pPr>
                      <a:r>
                        <a:rPr lang="zh-CN" sz="1000">
                          <a:solidFill>
                            <a:srgbClr val="0000FF"/>
                          </a:solidFill>
                        </a:rPr>
                        <a:t>+118%</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44" name="Google Shape;444;p45"/>
          <p:cNvSpPr txBox="1">
            <a:spLocks noGrp="1"/>
          </p:cNvSpPr>
          <p:nvPr>
            <p:ph type="title"/>
          </p:nvPr>
        </p:nvSpPr>
        <p:spPr>
          <a:xfrm>
            <a:off x="91225" y="273850"/>
            <a:ext cx="3733200" cy="6525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None/>
            </a:pPr>
            <a:r>
              <a:rPr lang="zh-CN" sz="2400"/>
              <a:t>Limites</a:t>
            </a:r>
            <a:endParaRPr sz="2400"/>
          </a:p>
          <a:p>
            <a:pPr marL="0" lvl="0" indent="0" algn="l" rtl="0">
              <a:lnSpc>
                <a:spcPct val="90000"/>
              </a:lnSpc>
              <a:spcBef>
                <a:spcPts val="0"/>
              </a:spcBef>
              <a:spcAft>
                <a:spcPts val="0"/>
              </a:spcAft>
              <a:buNone/>
            </a:pPr>
            <a:r>
              <a:rPr lang="zh-CN" sz="2400"/>
              <a:t>Étude de Mayer &amp; Trevien</a:t>
            </a:r>
            <a:endParaRPr sz="2400"/>
          </a:p>
        </p:txBody>
      </p:sp>
      <p:graphicFrame>
        <p:nvGraphicFramePr>
          <p:cNvPr id="445" name="Google Shape;445;p45"/>
          <p:cNvGraphicFramePr/>
          <p:nvPr/>
        </p:nvGraphicFramePr>
        <p:xfrm>
          <a:off x="126300" y="1153350"/>
          <a:ext cx="3846125" cy="2643250"/>
        </p:xfrm>
        <a:graphic>
          <a:graphicData uri="http://schemas.openxmlformats.org/drawingml/2006/table">
            <a:tbl>
              <a:tblPr>
                <a:noFill/>
                <a:tableStyleId>{CAD7DDB2-C457-427D-AB9A-10A8438D56E8}</a:tableStyleId>
              </a:tblPr>
              <a:tblGrid>
                <a:gridCol w="1723325">
                  <a:extLst>
                    <a:ext uri="{9D8B030D-6E8A-4147-A177-3AD203B41FA5}">
                      <a16:colId xmlns:a16="http://schemas.microsoft.com/office/drawing/2014/main" val="20000"/>
                    </a:ext>
                  </a:extLst>
                </a:gridCol>
                <a:gridCol w="530700">
                  <a:extLst>
                    <a:ext uri="{9D8B030D-6E8A-4147-A177-3AD203B41FA5}">
                      <a16:colId xmlns:a16="http://schemas.microsoft.com/office/drawing/2014/main" val="20001"/>
                    </a:ext>
                  </a:extLst>
                </a:gridCol>
                <a:gridCol w="530700">
                  <a:extLst>
                    <a:ext uri="{9D8B030D-6E8A-4147-A177-3AD203B41FA5}">
                      <a16:colId xmlns:a16="http://schemas.microsoft.com/office/drawing/2014/main" val="20002"/>
                    </a:ext>
                  </a:extLst>
                </a:gridCol>
                <a:gridCol w="530700">
                  <a:extLst>
                    <a:ext uri="{9D8B030D-6E8A-4147-A177-3AD203B41FA5}">
                      <a16:colId xmlns:a16="http://schemas.microsoft.com/office/drawing/2014/main" val="20003"/>
                    </a:ext>
                  </a:extLst>
                </a:gridCol>
                <a:gridCol w="530700">
                  <a:extLst>
                    <a:ext uri="{9D8B030D-6E8A-4147-A177-3AD203B41FA5}">
                      <a16:colId xmlns:a16="http://schemas.microsoft.com/office/drawing/2014/main" val="20004"/>
                    </a:ext>
                  </a:extLst>
                </a:gridCol>
              </a:tblGrid>
              <a:tr h="500800">
                <a:tc>
                  <a:txBody>
                    <a:bodyPr/>
                    <a:lstStyle/>
                    <a:p>
                      <a:pPr marL="0" lvl="0" indent="0" algn="l" rtl="0">
                        <a:spcBef>
                          <a:spcPts val="0"/>
                        </a:spcBef>
                        <a:spcAft>
                          <a:spcPts val="0"/>
                        </a:spcAft>
                        <a:buNone/>
                      </a:pPr>
                      <a:r>
                        <a:rPr lang="zh-CN" sz="1000">
                          <a:solidFill>
                            <a:srgbClr val="FF0000"/>
                          </a:solidFill>
                        </a:rPr>
                        <a:t>Ensemble des entreprises</a:t>
                      </a:r>
                      <a:endParaRPr sz="1000">
                        <a:solidFill>
                          <a:srgbClr val="FF0000"/>
                        </a:solidFill>
                      </a:endParaRPr>
                    </a:p>
                    <a:p>
                      <a:pPr marL="0" lvl="0" indent="0" algn="r" rtl="0">
                        <a:spcBef>
                          <a:spcPts val="0"/>
                        </a:spcBef>
                        <a:spcAft>
                          <a:spcPts val="0"/>
                        </a:spcAft>
                        <a:buNone/>
                      </a:pPr>
                      <a:r>
                        <a:rPr lang="zh-CN" sz="1000">
                          <a:solidFill>
                            <a:srgbClr val="0000FF"/>
                          </a:solidFill>
                        </a:rPr>
                        <a:t>Entreprises à capitaux étrangers</a:t>
                      </a:r>
                      <a:endParaRPr sz="1000">
                        <a:solidFill>
                          <a:srgbClr val="0000FF"/>
                        </a:solidFill>
                      </a:endParaRPr>
                    </a:p>
                  </a:txBody>
                  <a:tcPr marL="91425" marR="91425" marT="91425" marB="91425"/>
                </a:tc>
                <a:tc>
                  <a:txBody>
                    <a:bodyPr/>
                    <a:lstStyle/>
                    <a:p>
                      <a:pPr marL="0" lvl="0" indent="0" algn="ctr" rtl="0">
                        <a:spcBef>
                          <a:spcPts val="0"/>
                        </a:spcBef>
                        <a:spcAft>
                          <a:spcPts val="0"/>
                        </a:spcAft>
                        <a:buNone/>
                      </a:pPr>
                      <a:r>
                        <a:rPr lang="zh-CN" sz="1000"/>
                        <a:t>Gr. 1</a:t>
                      </a:r>
                      <a:endParaRPr sz="1000"/>
                    </a:p>
                  </a:txBody>
                  <a:tcPr marL="91425" marR="91425" marT="91425" marB="91425"/>
                </a:tc>
                <a:tc>
                  <a:txBody>
                    <a:bodyPr/>
                    <a:lstStyle/>
                    <a:p>
                      <a:pPr marL="0" lvl="0" indent="0" algn="ctr" rtl="0">
                        <a:spcBef>
                          <a:spcPts val="0"/>
                        </a:spcBef>
                        <a:spcAft>
                          <a:spcPts val="0"/>
                        </a:spcAft>
                        <a:buNone/>
                      </a:pPr>
                      <a:r>
                        <a:rPr lang="zh-CN" sz="1000"/>
                        <a:t>Gr. 2</a:t>
                      </a:r>
                      <a:endParaRPr sz="1000"/>
                    </a:p>
                  </a:txBody>
                  <a:tcPr marL="91425" marR="91425" marT="91425" marB="91425"/>
                </a:tc>
                <a:tc>
                  <a:txBody>
                    <a:bodyPr/>
                    <a:lstStyle/>
                    <a:p>
                      <a:pPr marL="0" lvl="0" indent="0" algn="ctr" rtl="0">
                        <a:spcBef>
                          <a:spcPts val="0"/>
                        </a:spcBef>
                        <a:spcAft>
                          <a:spcPts val="0"/>
                        </a:spcAft>
                        <a:buNone/>
                      </a:pPr>
                      <a:r>
                        <a:rPr lang="zh-CN" sz="1000"/>
                        <a:t>Gr. 3</a:t>
                      </a:r>
                      <a:endParaRPr sz="1000"/>
                    </a:p>
                  </a:txBody>
                  <a:tcPr marL="91425" marR="91425" marT="91425" marB="91425"/>
                </a:tc>
                <a:tc>
                  <a:txBody>
                    <a:bodyPr/>
                    <a:lstStyle/>
                    <a:p>
                      <a:pPr marL="0" lvl="0" indent="0" algn="ctr" rtl="0">
                        <a:spcBef>
                          <a:spcPts val="0"/>
                        </a:spcBef>
                        <a:spcAft>
                          <a:spcPts val="0"/>
                        </a:spcAft>
                        <a:buNone/>
                      </a:pPr>
                      <a:r>
                        <a:rPr lang="zh-CN" sz="1000"/>
                        <a:t>Gr.4</a:t>
                      </a:r>
                      <a:endParaRPr sz="1000"/>
                    </a:p>
                  </a:txBody>
                  <a:tcPr marL="91425" marR="91425" marT="91425" marB="91425"/>
                </a:tc>
                <a:extLst>
                  <a:ext uri="{0D108BD9-81ED-4DB2-BD59-A6C34878D82A}">
                    <a16:rowId xmlns:a16="http://schemas.microsoft.com/office/drawing/2014/main" val="10000"/>
                  </a:ext>
                </a:extLst>
              </a:tr>
              <a:tr h="500800">
                <a:tc>
                  <a:txBody>
                    <a:bodyPr/>
                    <a:lstStyle/>
                    <a:p>
                      <a:pPr marL="0" lvl="0" indent="0" algn="l" rtl="0">
                        <a:spcBef>
                          <a:spcPts val="0"/>
                        </a:spcBef>
                        <a:spcAft>
                          <a:spcPts val="0"/>
                        </a:spcAft>
                        <a:buNone/>
                      </a:pPr>
                      <a:r>
                        <a:rPr lang="zh-CN" sz="1000"/>
                        <a:t>Plus de 10 ans avant RER</a:t>
                      </a:r>
                      <a:endParaRPr sz="1000"/>
                    </a:p>
                  </a:txBody>
                  <a:tcPr marL="91425" marR="91425" marT="91425" marB="91425"/>
                </a:tc>
                <a:tc>
                  <a:txBody>
                    <a:bodyPr/>
                    <a:lstStyle/>
                    <a:p>
                      <a:pPr marL="0" lvl="0" indent="0" algn="l" rtl="0">
                        <a:spcBef>
                          <a:spcPts val="0"/>
                        </a:spcBef>
                        <a:spcAft>
                          <a:spcPts val="0"/>
                        </a:spcAft>
                        <a:buNone/>
                      </a:pPr>
                      <a:r>
                        <a:rPr lang="zh-CN" sz="1000">
                          <a:solidFill>
                            <a:srgbClr val="FF0000"/>
                          </a:solidFill>
                        </a:rPr>
                        <a:t>-8%</a:t>
                      </a:r>
                      <a:endParaRPr sz="1000">
                        <a:solidFill>
                          <a:srgbClr val="FF0000"/>
                        </a:solidFill>
                      </a:endParaRPr>
                    </a:p>
                    <a:p>
                      <a:pPr marL="0" lvl="0" indent="0" algn="r" rtl="0">
                        <a:spcBef>
                          <a:spcPts val="0"/>
                        </a:spcBef>
                        <a:spcAft>
                          <a:spcPts val="0"/>
                        </a:spcAft>
                        <a:buNone/>
                      </a:pPr>
                      <a:r>
                        <a:rPr lang="zh-CN" sz="1000">
                          <a:solidFill>
                            <a:srgbClr val="0000FF"/>
                          </a:solidFill>
                        </a:rPr>
                        <a:t>-4%</a:t>
                      </a:r>
                      <a:endParaRPr sz="1000">
                        <a:solidFill>
                          <a:srgbClr val="0000FF"/>
                        </a:solidFill>
                      </a:endParaRPr>
                    </a:p>
                  </a:txBody>
                  <a:tcPr marL="91425" marR="91425" marT="91425" marB="91425"/>
                </a:tc>
                <a:tc>
                  <a:txBody>
                    <a:bodyPr/>
                    <a:lstStyle/>
                    <a:p>
                      <a:pPr marL="0" lvl="0" indent="0" algn="r" rtl="0">
                        <a:spcBef>
                          <a:spcPts val="0"/>
                        </a:spcBef>
                        <a:spcAft>
                          <a:spcPts val="0"/>
                        </a:spcAft>
                        <a:buNone/>
                      </a:pPr>
                      <a:endParaRPr sz="1000">
                        <a:solidFill>
                          <a:srgbClr val="0000FF"/>
                        </a:solidFill>
                      </a:endParaRPr>
                    </a:p>
                  </a:txBody>
                  <a:tcPr marL="91425" marR="91425" marT="91425" marB="91425"/>
                </a:tc>
                <a:tc>
                  <a:txBody>
                    <a:bodyPr/>
                    <a:lstStyle/>
                    <a:p>
                      <a:pPr marL="0" lvl="0" indent="0" algn="l" rtl="0">
                        <a:spcBef>
                          <a:spcPts val="0"/>
                        </a:spcBef>
                        <a:spcAft>
                          <a:spcPts val="0"/>
                        </a:spcAft>
                        <a:buNone/>
                      </a:pPr>
                      <a:endParaRPr sz="1000">
                        <a:solidFill>
                          <a:srgbClr val="FF0000"/>
                        </a:solidFill>
                      </a:endParaRPr>
                    </a:p>
                    <a:p>
                      <a:pPr marL="0" lvl="0" indent="0" algn="r" rtl="0">
                        <a:spcBef>
                          <a:spcPts val="0"/>
                        </a:spcBef>
                        <a:spcAft>
                          <a:spcPts val="0"/>
                        </a:spcAft>
                        <a:buNone/>
                      </a:pPr>
                      <a:r>
                        <a:rPr lang="zh-CN" sz="1000">
                          <a:solidFill>
                            <a:srgbClr val="0000FF"/>
                          </a:solidFill>
                        </a:rPr>
                        <a:t>-4%</a:t>
                      </a:r>
                      <a:endParaRPr sz="1000"/>
                    </a:p>
                  </a:txBody>
                  <a:tcPr marL="91425" marR="91425" marT="91425" marB="91425"/>
                </a:tc>
                <a:tc>
                  <a:txBody>
                    <a:bodyPr/>
                    <a:lstStyle/>
                    <a:p>
                      <a:pPr marL="0" lvl="0" indent="0" algn="r" rtl="0">
                        <a:spcBef>
                          <a:spcPts val="0"/>
                        </a:spcBef>
                        <a:spcAft>
                          <a:spcPts val="0"/>
                        </a:spcAft>
                        <a:buNone/>
                      </a:pPr>
                      <a:endParaRPr sz="1000">
                        <a:solidFill>
                          <a:srgbClr val="0000FF"/>
                        </a:solidFill>
                      </a:endParaRPr>
                    </a:p>
                  </a:txBody>
                  <a:tcPr marL="91425" marR="91425" marT="91425" marB="91425"/>
                </a:tc>
                <a:extLst>
                  <a:ext uri="{0D108BD9-81ED-4DB2-BD59-A6C34878D82A}">
                    <a16:rowId xmlns:a16="http://schemas.microsoft.com/office/drawing/2014/main" val="10001"/>
                  </a:ext>
                </a:extLst>
              </a:tr>
              <a:tr h="500800">
                <a:tc>
                  <a:txBody>
                    <a:bodyPr/>
                    <a:lstStyle/>
                    <a:p>
                      <a:pPr marL="0" lvl="0" indent="0" algn="l" rtl="0">
                        <a:spcBef>
                          <a:spcPts val="0"/>
                        </a:spcBef>
                        <a:spcAft>
                          <a:spcPts val="0"/>
                        </a:spcAft>
                        <a:buNone/>
                      </a:pPr>
                      <a:r>
                        <a:rPr lang="zh-CN" sz="1000"/>
                        <a:t>8 à 10 ans avant RER</a:t>
                      </a:r>
                      <a:endParaRPr sz="10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00800">
                <a:tc>
                  <a:txBody>
                    <a:bodyPr/>
                    <a:lstStyle/>
                    <a:p>
                      <a:pPr marL="0" lvl="0" indent="0" algn="l" rtl="0">
                        <a:spcBef>
                          <a:spcPts val="0"/>
                        </a:spcBef>
                        <a:spcAft>
                          <a:spcPts val="0"/>
                        </a:spcAft>
                        <a:buNone/>
                      </a:pPr>
                      <a:r>
                        <a:rPr lang="zh-CN" sz="1000"/>
                        <a:t>5 à 7 ans avant RER</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-9%</a:t>
                      </a:r>
                      <a:endParaRPr sz="1000">
                        <a:solidFill>
                          <a:srgbClr val="FF0000"/>
                        </a:solidFill>
                      </a:endParaRPr>
                    </a:p>
                    <a:p>
                      <a:pPr marL="0" lvl="0" indent="0" algn="r" rtl="0">
                        <a:spcBef>
                          <a:spcPts val="0"/>
                        </a:spcBef>
                        <a:spcAft>
                          <a:spcPts val="0"/>
                        </a:spcAft>
                        <a:buNone/>
                      </a:pPr>
                      <a:r>
                        <a:rPr lang="zh-CN" sz="1000">
                          <a:solidFill>
                            <a:srgbClr val="0000FF"/>
                          </a:solidFill>
                        </a:rPr>
                        <a:t>+3%</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FF0000"/>
                        </a:solidFill>
                      </a:endParaRPr>
                    </a:p>
                    <a:p>
                      <a:pPr marL="0" lvl="0" indent="0" algn="r" rtl="0">
                        <a:spcBef>
                          <a:spcPts val="0"/>
                        </a:spcBef>
                        <a:spcAft>
                          <a:spcPts val="0"/>
                        </a:spcAft>
                        <a:buNone/>
                      </a:pPr>
                      <a:r>
                        <a:rPr lang="zh-CN" sz="1000">
                          <a:solidFill>
                            <a:srgbClr val="0000FF"/>
                          </a:solidFill>
                        </a:rPr>
                        <a:t>+6%</a:t>
                      </a: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solidFill>
                            <a:srgbClr val="FF0000"/>
                          </a:solidFill>
                        </a:rPr>
                        <a:t>-5%</a:t>
                      </a:r>
                      <a:endParaRPr sz="1000">
                        <a:solidFill>
                          <a:srgbClr val="FF0000"/>
                        </a:solidFill>
                      </a:endParaRPr>
                    </a:p>
                    <a:p>
                      <a:pPr marL="0" lvl="0" indent="0" algn="r" rtl="0">
                        <a:spcBef>
                          <a:spcPts val="0"/>
                        </a:spcBef>
                        <a:spcAft>
                          <a:spcPts val="0"/>
                        </a:spcAft>
                        <a:buNone/>
                      </a:pPr>
                      <a:endParaRPr sz="10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000"/>
                    </a:p>
                    <a:p>
                      <a:pPr marL="0" lvl="0" indent="0" algn="r" rtl="0">
                        <a:spcBef>
                          <a:spcPts val="0"/>
                        </a:spcBef>
                        <a:spcAft>
                          <a:spcPts val="0"/>
                        </a:spcAft>
                        <a:buNone/>
                      </a:pPr>
                      <a:endParaRPr sz="10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00800">
                <a:tc>
                  <a:txBody>
                    <a:bodyPr/>
                    <a:lstStyle/>
                    <a:p>
                      <a:pPr marL="0" lvl="0" indent="0" algn="l" rtl="0">
                        <a:spcBef>
                          <a:spcPts val="0"/>
                        </a:spcBef>
                        <a:spcAft>
                          <a:spcPts val="0"/>
                        </a:spcAft>
                        <a:buNone/>
                      </a:pPr>
                      <a:r>
                        <a:rPr lang="zh-CN" sz="1000"/>
                        <a:t>2 à 4 ans avant RER</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t>ref.</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t>ref.</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t>ref.</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zh-CN" sz="1000"/>
                        <a:t>ref.</a:t>
                      </a:r>
                      <a:endParaRPr sz="10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46" name="Google Shape;446;p45"/>
          <p:cNvSpPr/>
          <p:nvPr/>
        </p:nvSpPr>
        <p:spPr>
          <a:xfrm>
            <a:off x="3972425" y="4259350"/>
            <a:ext cx="933300" cy="652500"/>
          </a:xfrm>
          <a:prstGeom prst="parallelogram">
            <a:avLst>
              <a:gd name="adj" fmla="val 25000"/>
            </a:avLst>
          </a:prstGeom>
          <a:gradFill>
            <a:gsLst>
              <a:gs pos="0">
                <a:srgbClr val="DDDDDD"/>
              </a:gs>
              <a:gs pos="100000">
                <a:srgbClr val="91919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5"/>
          <p:cNvSpPr/>
          <p:nvPr/>
        </p:nvSpPr>
        <p:spPr>
          <a:xfrm>
            <a:off x="4671275" y="4469850"/>
            <a:ext cx="135900" cy="135900"/>
          </a:xfrm>
          <a:prstGeom prst="flowChartSummingJunct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5"/>
          <p:cNvSpPr/>
          <p:nvPr/>
        </p:nvSpPr>
        <p:spPr>
          <a:xfrm>
            <a:off x="4742325" y="4259350"/>
            <a:ext cx="933300" cy="652500"/>
          </a:xfrm>
          <a:prstGeom prst="parallelogram">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5"/>
          <p:cNvSpPr/>
          <p:nvPr/>
        </p:nvSpPr>
        <p:spPr>
          <a:xfrm>
            <a:off x="4545875" y="4344450"/>
            <a:ext cx="386700" cy="386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5"/>
          <p:cNvSpPr/>
          <p:nvPr/>
        </p:nvSpPr>
        <p:spPr>
          <a:xfrm>
            <a:off x="7376625" y="4259350"/>
            <a:ext cx="933300" cy="652500"/>
          </a:xfrm>
          <a:prstGeom prst="parallelogram">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5"/>
          <p:cNvSpPr/>
          <p:nvPr/>
        </p:nvSpPr>
        <p:spPr>
          <a:xfrm>
            <a:off x="8146525" y="4259350"/>
            <a:ext cx="933300" cy="652500"/>
          </a:xfrm>
          <a:prstGeom prst="parallelogram">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5"/>
          <p:cNvSpPr/>
          <p:nvPr/>
        </p:nvSpPr>
        <p:spPr>
          <a:xfrm>
            <a:off x="7950075" y="4344450"/>
            <a:ext cx="386700" cy="386700"/>
          </a:xfrm>
          <a:prstGeom prst="ellipse">
            <a:avLst/>
          </a:prstGeom>
          <a:gradFill>
            <a:gsLst>
              <a:gs pos="0">
                <a:srgbClr val="DDDDDD"/>
              </a:gs>
              <a:gs pos="100000">
                <a:srgbClr val="919191"/>
              </a:gs>
            </a:gsLst>
            <a:path path="circle">
              <a:fillToRect l="50000" t="50000" r="50000" b="50000"/>
            </a:path>
            <a:tileRect/>
          </a:gra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5"/>
          <p:cNvSpPr/>
          <p:nvPr/>
        </p:nvSpPr>
        <p:spPr>
          <a:xfrm>
            <a:off x="8075475" y="4469850"/>
            <a:ext cx="135900" cy="135900"/>
          </a:xfrm>
          <a:prstGeom prst="flowChartSummingJunct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5"/>
          <p:cNvSpPr/>
          <p:nvPr/>
        </p:nvSpPr>
        <p:spPr>
          <a:xfrm>
            <a:off x="5687950" y="4259350"/>
            <a:ext cx="933300" cy="652500"/>
          </a:xfrm>
          <a:prstGeom prst="parallelogram">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5"/>
          <p:cNvSpPr/>
          <p:nvPr/>
        </p:nvSpPr>
        <p:spPr>
          <a:xfrm>
            <a:off x="6457850" y="4259350"/>
            <a:ext cx="933300" cy="652500"/>
          </a:xfrm>
          <a:prstGeom prst="parallelogram">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5"/>
          <p:cNvSpPr/>
          <p:nvPr/>
        </p:nvSpPr>
        <p:spPr>
          <a:xfrm>
            <a:off x="6261400" y="4344450"/>
            <a:ext cx="386700" cy="386700"/>
          </a:xfrm>
          <a:prstGeom prst="ellipse">
            <a:avLst/>
          </a:prstGeom>
          <a:gradFill>
            <a:gsLst>
              <a:gs pos="0">
                <a:srgbClr val="DDDDDD"/>
              </a:gs>
              <a:gs pos="100000">
                <a:srgbClr val="919191"/>
              </a:gs>
            </a:gsLst>
            <a:path path="circle">
              <a:fillToRect l="50000" t="50000" r="50000" b="50000"/>
            </a:path>
            <a:tileRect/>
          </a:gra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5"/>
          <p:cNvSpPr/>
          <p:nvPr/>
        </p:nvSpPr>
        <p:spPr>
          <a:xfrm>
            <a:off x="6386800" y="4469850"/>
            <a:ext cx="135900" cy="135900"/>
          </a:xfrm>
          <a:prstGeom prst="flowChartSummingJunction">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5"/>
          <p:cNvSpPr txBox="1"/>
          <p:nvPr/>
        </p:nvSpPr>
        <p:spPr>
          <a:xfrm>
            <a:off x="4215375" y="4666350"/>
            <a:ext cx="465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a:t>1             0                67%       33%             15%        5%</a:t>
            </a:r>
            <a:endParaRPr/>
          </a:p>
        </p:txBody>
      </p:sp>
      <p:sp>
        <p:nvSpPr>
          <p:cNvPr id="459" name="Google Shape;45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Objectif</a:t>
            </a:r>
            <a:endParaRPr/>
          </a:p>
        </p:txBody>
      </p:sp>
      <p:sp>
        <p:nvSpPr>
          <p:cNvPr id="81" name="Google Shape;81;p17"/>
          <p:cNvSpPr txBox="1">
            <a:spLocks noGrp="1"/>
          </p:cNvSpPr>
          <p:nvPr>
            <p:ph type="body" idx="1"/>
          </p:nvPr>
        </p:nvSpPr>
        <p:spPr>
          <a:xfrm>
            <a:off x="311700" y="1987500"/>
            <a:ext cx="8520600" cy="2468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zh-CN"/>
              <a:t>Analyser l'impact du RER sur l’Île-de-France, par différentes approches :</a:t>
            </a:r>
            <a:endParaRPr/>
          </a:p>
          <a:p>
            <a:pPr marL="457200" lvl="0" indent="0" algn="ctr" rtl="0">
              <a:spcBef>
                <a:spcPts val="1200"/>
              </a:spcBef>
              <a:spcAft>
                <a:spcPts val="1200"/>
              </a:spcAft>
              <a:buNone/>
            </a:pPr>
            <a:r>
              <a:rPr lang="zh-CN"/>
              <a:t>population, emplois, implantation d’entreprises…</a:t>
            </a:r>
            <a:endParaRPr/>
          </a:p>
        </p:txBody>
      </p:sp>
      <p:sp>
        <p:nvSpPr>
          <p:cNvPr id="82" name="Google Shape;8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Matériel de recherche</a:t>
            </a:r>
            <a:endParaRPr/>
          </a:p>
        </p:txBody>
      </p:sp>
      <p:sp>
        <p:nvSpPr>
          <p:cNvPr id="88" name="Google Shape;88;p18"/>
          <p:cNvSpPr txBox="1">
            <a:spLocks noGrp="1"/>
          </p:cNvSpPr>
          <p:nvPr>
            <p:ph type="body" idx="1"/>
          </p:nvPr>
        </p:nvSpPr>
        <p:spPr>
          <a:xfrm>
            <a:off x="311700" y="1619650"/>
            <a:ext cx="8345400" cy="3416400"/>
          </a:xfrm>
          <a:prstGeom prst="rect">
            <a:avLst/>
          </a:prstGeom>
        </p:spPr>
        <p:txBody>
          <a:bodyPr spcFirstLastPara="1" wrap="square" lIns="91425" tIns="91425" rIns="91425" bIns="91425" anchor="t" anchorCtr="0">
            <a:noAutofit/>
          </a:bodyPr>
          <a:lstStyle/>
          <a:p>
            <a:pPr marL="457200" lvl="0" indent="-327660" algn="l" rtl="0">
              <a:lnSpc>
                <a:spcPct val="95000"/>
              </a:lnSpc>
              <a:spcBef>
                <a:spcPts val="0"/>
              </a:spcBef>
              <a:spcAft>
                <a:spcPts val="0"/>
              </a:spcAft>
              <a:buSzPts val="1560"/>
              <a:buChar char="●"/>
            </a:pPr>
            <a:r>
              <a:rPr lang="zh-CN" sz="1560"/>
              <a:t>« Dynamiques de l’emploi dans les communes dotées d’une gare RER : une analyse rétrospective », Insee Analyses n° 79, mars 2018.</a:t>
            </a:r>
            <a:endParaRPr sz="1560"/>
          </a:p>
          <a:p>
            <a:pPr marL="457200" lvl="0" indent="0" algn="l" rtl="0">
              <a:lnSpc>
                <a:spcPct val="95000"/>
              </a:lnSpc>
              <a:spcBef>
                <a:spcPts val="1200"/>
              </a:spcBef>
              <a:spcAft>
                <a:spcPts val="0"/>
              </a:spcAft>
              <a:buSzPts val="770"/>
              <a:buNone/>
            </a:pPr>
            <a:endParaRPr sz="1560"/>
          </a:p>
          <a:p>
            <a:pPr marL="457200" lvl="0" indent="-327660" algn="l" rtl="0">
              <a:lnSpc>
                <a:spcPct val="95000"/>
              </a:lnSpc>
              <a:spcBef>
                <a:spcPts val="1200"/>
              </a:spcBef>
              <a:spcAft>
                <a:spcPts val="0"/>
              </a:spcAft>
              <a:buSzPts val="1560"/>
              <a:buChar char="●"/>
            </a:pPr>
            <a:r>
              <a:rPr lang="zh-CN" sz="1560"/>
              <a:t> Mayer T., Trevien C., « Transports Publics Urbains et Attractivité Internationale », Rapport d’évaluation pour la Société du Grand Paris, 12 avril 2012</a:t>
            </a:r>
            <a:endParaRPr sz="1560"/>
          </a:p>
          <a:p>
            <a:pPr marL="0" lvl="0" indent="0" algn="l" rtl="0">
              <a:lnSpc>
                <a:spcPct val="95000"/>
              </a:lnSpc>
              <a:spcBef>
                <a:spcPts val="1200"/>
              </a:spcBef>
              <a:spcAft>
                <a:spcPts val="0"/>
              </a:spcAft>
              <a:buSzPts val="770"/>
              <a:buNone/>
            </a:pPr>
            <a:endParaRPr sz="1560"/>
          </a:p>
          <a:p>
            <a:pPr marL="457200" lvl="0" indent="-327660" algn="l" rtl="0">
              <a:lnSpc>
                <a:spcPct val="95000"/>
              </a:lnSpc>
              <a:spcBef>
                <a:spcPts val="1200"/>
              </a:spcBef>
              <a:spcAft>
                <a:spcPts val="0"/>
              </a:spcAft>
              <a:buSzPts val="1560"/>
              <a:buChar char="●"/>
            </a:pPr>
            <a:r>
              <a:rPr lang="zh-CN" sz="1560"/>
              <a:t>Garcia-López M-À, Hémet C, Viladecans-Marsal E. How does transportation shape intrametropolitan growth? An answer from the Regional Express Rail. J Regional        Sci. 2017;57:758–780. </a:t>
            </a:r>
            <a:endParaRPr sz="1560"/>
          </a:p>
          <a:p>
            <a:pPr marL="0" lvl="0" indent="0" algn="l" rtl="0">
              <a:lnSpc>
                <a:spcPct val="95000"/>
              </a:lnSpc>
              <a:spcBef>
                <a:spcPts val="1200"/>
              </a:spcBef>
              <a:spcAft>
                <a:spcPts val="0"/>
              </a:spcAft>
              <a:buSzPts val="770"/>
              <a:buNone/>
            </a:pPr>
            <a:endParaRPr sz="1560"/>
          </a:p>
          <a:p>
            <a:pPr marL="0" lvl="0" indent="0" algn="l" rtl="0">
              <a:lnSpc>
                <a:spcPct val="95000"/>
              </a:lnSpc>
              <a:spcBef>
                <a:spcPts val="1200"/>
              </a:spcBef>
              <a:spcAft>
                <a:spcPts val="1200"/>
              </a:spcAft>
              <a:buSzPts val="770"/>
              <a:buNone/>
            </a:pPr>
            <a:endParaRPr sz="1560"/>
          </a:p>
        </p:txBody>
      </p:sp>
      <p:sp>
        <p:nvSpPr>
          <p:cNvPr id="89" name="Google Shape;8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4413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Le Réseau Express Régional de 1975 à nos jours</a:t>
            </a:r>
            <a:endParaRPr/>
          </a:p>
        </p:txBody>
      </p:sp>
      <p:pic>
        <p:nvPicPr>
          <p:cNvPr id="95" name="Google Shape;95;p19"/>
          <p:cNvPicPr preferRelativeResize="0"/>
          <p:nvPr/>
        </p:nvPicPr>
        <p:blipFill rotWithShape="1">
          <a:blip r:embed="rId3">
            <a:alphaModFix/>
          </a:blip>
          <a:srcRect/>
          <a:stretch/>
        </p:blipFill>
        <p:spPr>
          <a:xfrm>
            <a:off x="212900" y="1694450"/>
            <a:ext cx="4460451" cy="3215801"/>
          </a:xfrm>
          <a:prstGeom prst="rect">
            <a:avLst/>
          </a:prstGeom>
          <a:noFill/>
          <a:ln>
            <a:noFill/>
          </a:ln>
        </p:spPr>
      </p:pic>
      <p:pic>
        <p:nvPicPr>
          <p:cNvPr id="96" name="Google Shape;96;p19"/>
          <p:cNvPicPr preferRelativeResize="0"/>
          <p:nvPr/>
        </p:nvPicPr>
        <p:blipFill>
          <a:blip r:embed="rId4">
            <a:alphaModFix/>
          </a:blip>
          <a:stretch>
            <a:fillRect/>
          </a:stretch>
        </p:blipFill>
        <p:spPr>
          <a:xfrm>
            <a:off x="4725350" y="360200"/>
            <a:ext cx="4305050" cy="4550051"/>
          </a:xfrm>
          <a:prstGeom prst="rect">
            <a:avLst/>
          </a:prstGeom>
          <a:noFill/>
          <a:ln>
            <a:noFill/>
          </a:ln>
        </p:spPr>
      </p:pic>
      <p:sp>
        <p:nvSpPr>
          <p:cNvPr id="97" name="Google Shape;9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234725" y="1907600"/>
            <a:ext cx="8520600" cy="572700"/>
          </a:xfrm>
          <a:prstGeom prst="rect">
            <a:avLst/>
          </a:prstGeom>
        </p:spPr>
        <p:txBody>
          <a:bodyPr spcFirstLastPara="1" wrap="square" lIns="91425" tIns="91425" rIns="91425" bIns="91425" anchor="t" anchorCtr="0">
            <a:normAutofit fontScale="90000"/>
          </a:bodyPr>
          <a:lstStyle/>
          <a:p>
            <a:pPr marL="457200" lvl="0" indent="-388620" algn="ctr" rtl="0">
              <a:spcBef>
                <a:spcPts val="0"/>
              </a:spcBef>
              <a:spcAft>
                <a:spcPts val="0"/>
              </a:spcAft>
              <a:buSzPct val="100000"/>
              <a:buAutoNum type="arabicPeriod" startAt="2"/>
            </a:pPr>
            <a:r>
              <a:rPr lang="zh-CN"/>
              <a:t>Impact de l’arrivée du RER sur les dynamiques de l’emploi</a:t>
            </a:r>
            <a:endParaRPr/>
          </a:p>
          <a:p>
            <a:pPr marL="0" lvl="0" indent="0" algn="l" rtl="0">
              <a:spcBef>
                <a:spcPts val="0"/>
              </a:spcBef>
              <a:spcAft>
                <a:spcPts val="0"/>
              </a:spcAft>
              <a:buNone/>
            </a:pPr>
            <a:endParaRPr/>
          </a:p>
        </p:txBody>
      </p:sp>
      <p:sp>
        <p:nvSpPr>
          <p:cNvPr id="103" name="Google Shape;10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FR" altLang="zh-C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270769" y="768601"/>
            <a:ext cx="8444100" cy="1306500"/>
          </a:xfrm>
          <a:prstGeom prst="rect">
            <a:avLst/>
          </a:prstGeom>
          <a:blipFill rotWithShape="1">
            <a:blip r:embed="rId3">
              <a:alphaModFix/>
            </a:blip>
            <a:stretch>
              <a:fillRect l="-539" t="-3499"/>
            </a:stretch>
          </a:blipFill>
          <a:ln>
            <a:noFill/>
          </a:ln>
        </p:spPr>
        <p:txBody>
          <a:bodyPr spcFirstLastPara="1" wrap="square" lIns="68575" tIns="34275" rIns="68575" bIns="34275" anchor="t" anchorCtr="0">
            <a:normAutofit/>
          </a:bodyPr>
          <a:lstStyle/>
          <a:p>
            <a:pPr marL="177800" lvl="0" indent="0" algn="l" rtl="0">
              <a:lnSpc>
                <a:spcPct val="90000"/>
              </a:lnSpc>
              <a:spcBef>
                <a:spcPts val="0"/>
              </a:spcBef>
              <a:spcAft>
                <a:spcPts val="1200"/>
              </a:spcAft>
              <a:buNone/>
            </a:pPr>
            <a:r>
              <a:rPr lang="zh-CN"/>
              <a:t> </a:t>
            </a:r>
            <a:endParaRPr/>
          </a:p>
        </p:txBody>
      </p:sp>
      <p:sp>
        <p:nvSpPr>
          <p:cNvPr id="109" name="Google Shape;109;p21"/>
          <p:cNvSpPr txBox="1"/>
          <p:nvPr/>
        </p:nvSpPr>
        <p:spPr>
          <a:xfrm>
            <a:off x="1364159" y="2236355"/>
            <a:ext cx="7725900" cy="1731000"/>
          </a:xfrm>
          <a:prstGeom prst="rect">
            <a:avLst/>
          </a:prstGeom>
          <a:blipFill rotWithShape="1">
            <a:blip r:embed="rId4">
              <a:alphaModFix/>
            </a:blip>
            <a:stretch>
              <a:fillRect l="-469" t="-1319" b="-315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CN" sz="1400" b="0" i="0" u="none" strike="noStrike" cap="none">
                <a:latin typeface="Calibri"/>
                <a:ea typeface="Calibri"/>
                <a:cs typeface="Calibri"/>
                <a:sym typeface="Calibri"/>
              </a:rPr>
              <a:t> </a:t>
            </a:r>
            <a:endParaRPr sz="1100"/>
          </a:p>
        </p:txBody>
      </p:sp>
      <p:pic>
        <p:nvPicPr>
          <p:cNvPr id="110" name="Google Shape;110;p21"/>
          <p:cNvPicPr preferRelativeResize="0"/>
          <p:nvPr/>
        </p:nvPicPr>
        <p:blipFill rotWithShape="1">
          <a:blip r:embed="rId5">
            <a:alphaModFix/>
          </a:blip>
          <a:srcRect/>
          <a:stretch/>
        </p:blipFill>
        <p:spPr>
          <a:xfrm>
            <a:off x="663343" y="2233874"/>
            <a:ext cx="551241" cy="551241"/>
          </a:xfrm>
          <a:prstGeom prst="rect">
            <a:avLst/>
          </a:prstGeom>
          <a:noFill/>
          <a:ln>
            <a:noFill/>
          </a:ln>
        </p:spPr>
      </p:pic>
      <p:pic>
        <p:nvPicPr>
          <p:cNvPr id="111" name="Google Shape;111;p21"/>
          <p:cNvPicPr preferRelativeResize="0"/>
          <p:nvPr/>
        </p:nvPicPr>
        <p:blipFill rotWithShape="1">
          <a:blip r:embed="rId6">
            <a:alphaModFix/>
          </a:blip>
          <a:srcRect/>
          <a:stretch/>
        </p:blipFill>
        <p:spPr>
          <a:xfrm>
            <a:off x="634548" y="4128726"/>
            <a:ext cx="608831" cy="608831"/>
          </a:xfrm>
          <a:prstGeom prst="rect">
            <a:avLst/>
          </a:prstGeom>
          <a:noFill/>
          <a:ln>
            <a:noFill/>
          </a:ln>
        </p:spPr>
      </p:pic>
      <p:sp>
        <p:nvSpPr>
          <p:cNvPr id="112" name="Google Shape;112;p21"/>
          <p:cNvSpPr txBox="1"/>
          <p:nvPr/>
        </p:nvSpPr>
        <p:spPr>
          <a:xfrm>
            <a:off x="1364159" y="4190768"/>
            <a:ext cx="7881900" cy="484800"/>
          </a:xfrm>
          <a:prstGeom prst="rect">
            <a:avLst/>
          </a:prstGeom>
          <a:blipFill rotWithShape="1">
            <a:blip r:embed="rId7">
              <a:alphaModFix/>
            </a:blip>
            <a:stretch>
              <a:fillRect l="-459" t="-5659" b="-1414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CN" sz="1400">
                <a:latin typeface="Calibri"/>
                <a:ea typeface="Calibri"/>
                <a:cs typeface="Calibri"/>
                <a:sym typeface="Calibri"/>
              </a:rPr>
              <a:t> </a:t>
            </a:r>
            <a:endParaRPr sz="1100"/>
          </a:p>
        </p:txBody>
      </p:sp>
      <p:cxnSp>
        <p:nvCxnSpPr>
          <p:cNvPr id="113" name="Google Shape;113;p21"/>
          <p:cNvCxnSpPr/>
          <p:nvPr/>
        </p:nvCxnSpPr>
        <p:spPr>
          <a:xfrm>
            <a:off x="938963" y="2943764"/>
            <a:ext cx="0" cy="1023900"/>
          </a:xfrm>
          <a:prstGeom prst="straightConnector1">
            <a:avLst/>
          </a:prstGeom>
          <a:noFill/>
          <a:ln w="38100" cap="flat" cmpd="sng">
            <a:solidFill>
              <a:schemeClr val="dk1"/>
            </a:solidFill>
            <a:prstDash val="solid"/>
            <a:miter lim="800000"/>
            <a:headEnd type="none" w="sm" len="sm"/>
            <a:tailEnd type="triangle" w="med" len="med"/>
          </a:ln>
        </p:spPr>
      </p:cxnSp>
      <p:sp>
        <p:nvSpPr>
          <p:cNvPr id="114" name="Google Shape;114;p21"/>
          <p:cNvSpPr txBox="1"/>
          <p:nvPr/>
        </p:nvSpPr>
        <p:spPr>
          <a:xfrm>
            <a:off x="270769" y="196410"/>
            <a:ext cx="7886700" cy="5091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2400"/>
              <a:buFont typeface="Calibri"/>
              <a:buNone/>
            </a:pPr>
            <a:r>
              <a:rPr lang="zh-CN" sz="2400" u="sng">
                <a:solidFill>
                  <a:schemeClr val="dk1"/>
                </a:solidFill>
                <a:latin typeface="Calibri"/>
                <a:ea typeface="Calibri"/>
                <a:cs typeface="Calibri"/>
                <a:sym typeface="Calibri"/>
              </a:rPr>
              <a:t>Impact de l’arrivée du RER sur les dynamiques de l’emploi</a:t>
            </a:r>
            <a:endParaRPr sz="2400" u="sng">
              <a:solidFill>
                <a:schemeClr val="dk1"/>
              </a:solidFill>
              <a:latin typeface="Calibri"/>
              <a:ea typeface="Calibri"/>
              <a:cs typeface="Calibri"/>
              <a:sym typeface="Calibri"/>
            </a:endParaRPr>
          </a:p>
        </p:txBody>
      </p:sp>
      <p:sp>
        <p:nvSpPr>
          <p:cNvPr id="115" name="Google Shape;115;p2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fr-FR" altLang="zh-C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519742" y="896135"/>
            <a:ext cx="7886700" cy="2833200"/>
          </a:xfrm>
          <a:prstGeom prst="rect">
            <a:avLst/>
          </a:prstGeom>
          <a:blipFill rotWithShape="1">
            <a:blip r:embed="rId3">
              <a:alphaModFix/>
            </a:blip>
            <a:stretch>
              <a:fillRect l="-929" t="-2259"/>
            </a:stretch>
          </a:blipFill>
          <a:ln>
            <a:noFill/>
          </a:ln>
        </p:spPr>
        <p:txBody>
          <a:bodyPr spcFirstLastPara="1" wrap="square" lIns="68575" tIns="34275" rIns="68575" bIns="34275" anchor="t" anchorCtr="0">
            <a:normAutofit/>
          </a:bodyPr>
          <a:lstStyle/>
          <a:p>
            <a:pPr marL="177800" lvl="0" indent="0" algn="l" rtl="0">
              <a:lnSpc>
                <a:spcPct val="90000"/>
              </a:lnSpc>
              <a:spcBef>
                <a:spcPts val="0"/>
              </a:spcBef>
              <a:spcAft>
                <a:spcPts val="1200"/>
              </a:spcAft>
              <a:buNone/>
            </a:pPr>
            <a:r>
              <a:rPr lang="zh-CN"/>
              <a:t> </a:t>
            </a:r>
            <a:endParaRPr/>
          </a:p>
        </p:txBody>
      </p:sp>
      <p:sp>
        <p:nvSpPr>
          <p:cNvPr id="121" name="Google Shape;121;p22"/>
          <p:cNvSpPr txBox="1"/>
          <p:nvPr/>
        </p:nvSpPr>
        <p:spPr>
          <a:xfrm>
            <a:off x="2286000" y="2434982"/>
            <a:ext cx="45720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122" name="Google Shape;122;p22"/>
          <p:cNvSpPr txBox="1"/>
          <p:nvPr/>
        </p:nvSpPr>
        <p:spPr>
          <a:xfrm>
            <a:off x="519742" y="2499613"/>
            <a:ext cx="45708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800" b="1" u="sng">
                <a:solidFill>
                  <a:schemeClr val="dk1"/>
                </a:solidFill>
                <a:latin typeface="Calibri"/>
                <a:ea typeface="Calibri"/>
                <a:cs typeface="Calibri"/>
                <a:sym typeface="Calibri"/>
              </a:rPr>
              <a:t>Explications</a:t>
            </a:r>
            <a:r>
              <a:rPr lang="zh-CN"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23" name="Google Shape;123;p22"/>
          <p:cNvSpPr txBox="1"/>
          <p:nvPr/>
        </p:nvSpPr>
        <p:spPr>
          <a:xfrm>
            <a:off x="2020228" y="3314695"/>
            <a:ext cx="4570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 </a:t>
            </a:r>
            <a:endParaRPr sz="1100"/>
          </a:p>
        </p:txBody>
      </p:sp>
      <p:sp>
        <p:nvSpPr>
          <p:cNvPr id="124" name="Google Shape;124;p22"/>
          <p:cNvSpPr txBox="1"/>
          <p:nvPr/>
        </p:nvSpPr>
        <p:spPr>
          <a:xfrm>
            <a:off x="1313371" y="2834566"/>
            <a:ext cx="4570800" cy="346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800" b="0">
                <a:solidFill>
                  <a:schemeClr val="dk1"/>
                </a:solidFill>
                <a:latin typeface="Calibri"/>
                <a:ea typeface="Calibri"/>
                <a:cs typeface="Calibri"/>
                <a:sym typeface="Calibri"/>
              </a:rPr>
              <a:t>Dessertes de nouveaux pôles majeurs</a:t>
            </a:r>
            <a:endParaRPr sz="1800">
              <a:solidFill>
                <a:schemeClr val="dk1"/>
              </a:solidFill>
              <a:latin typeface="Calibri"/>
              <a:ea typeface="Calibri"/>
              <a:cs typeface="Calibri"/>
              <a:sym typeface="Calibri"/>
            </a:endParaRPr>
          </a:p>
        </p:txBody>
      </p:sp>
      <p:pic>
        <p:nvPicPr>
          <p:cNvPr id="125" name="Google Shape;125;p22" descr="Décollage avec un remplissage uni"/>
          <p:cNvPicPr preferRelativeResize="0"/>
          <p:nvPr/>
        </p:nvPicPr>
        <p:blipFill rotWithShape="1">
          <a:blip r:embed="rId4">
            <a:alphaModFix/>
          </a:blip>
          <a:srcRect/>
          <a:stretch/>
        </p:blipFill>
        <p:spPr>
          <a:xfrm>
            <a:off x="2119431" y="3267517"/>
            <a:ext cx="685800" cy="685800"/>
          </a:xfrm>
          <a:prstGeom prst="rect">
            <a:avLst/>
          </a:prstGeom>
          <a:noFill/>
          <a:ln>
            <a:noFill/>
          </a:ln>
        </p:spPr>
      </p:pic>
      <p:pic>
        <p:nvPicPr>
          <p:cNvPr id="126" name="Google Shape;126;p22" descr="Quartier avec un remplissage uni"/>
          <p:cNvPicPr preferRelativeResize="0"/>
          <p:nvPr/>
        </p:nvPicPr>
        <p:blipFill rotWithShape="1">
          <a:blip r:embed="rId5">
            <a:alphaModFix/>
          </a:blip>
          <a:srcRect/>
          <a:stretch/>
        </p:blipFill>
        <p:spPr>
          <a:xfrm>
            <a:off x="3348304" y="3267517"/>
            <a:ext cx="685800" cy="685800"/>
          </a:xfrm>
          <a:prstGeom prst="rect">
            <a:avLst/>
          </a:prstGeom>
          <a:noFill/>
          <a:ln>
            <a:noFill/>
          </a:ln>
        </p:spPr>
      </p:pic>
      <p:pic>
        <p:nvPicPr>
          <p:cNvPr id="127" name="Google Shape;127;p22"/>
          <p:cNvPicPr preferRelativeResize="0"/>
          <p:nvPr/>
        </p:nvPicPr>
        <p:blipFill rotWithShape="1">
          <a:blip r:embed="rId6">
            <a:alphaModFix/>
          </a:blip>
          <a:srcRect/>
          <a:stretch/>
        </p:blipFill>
        <p:spPr>
          <a:xfrm>
            <a:off x="4577177" y="3332178"/>
            <a:ext cx="556477" cy="556477"/>
          </a:xfrm>
          <a:prstGeom prst="rect">
            <a:avLst/>
          </a:prstGeom>
          <a:noFill/>
          <a:ln>
            <a:noFill/>
          </a:ln>
        </p:spPr>
      </p:pic>
      <p:pic>
        <p:nvPicPr>
          <p:cNvPr id="128" name="Google Shape;128;p22"/>
          <p:cNvPicPr preferRelativeResize="0"/>
          <p:nvPr/>
        </p:nvPicPr>
        <p:blipFill rotWithShape="1">
          <a:blip r:embed="rId7">
            <a:alphaModFix/>
          </a:blip>
          <a:srcRect/>
          <a:stretch/>
        </p:blipFill>
        <p:spPr>
          <a:xfrm>
            <a:off x="5676726" y="3289760"/>
            <a:ext cx="641313" cy="641313"/>
          </a:xfrm>
          <a:prstGeom prst="rect">
            <a:avLst/>
          </a:prstGeom>
          <a:noFill/>
          <a:ln>
            <a:noFill/>
          </a:ln>
        </p:spPr>
      </p:pic>
      <p:sp>
        <p:nvSpPr>
          <p:cNvPr id="129" name="Google Shape;129;p22"/>
          <p:cNvSpPr txBox="1"/>
          <p:nvPr/>
        </p:nvSpPr>
        <p:spPr>
          <a:xfrm>
            <a:off x="1313371" y="4177244"/>
            <a:ext cx="7453200" cy="500100"/>
          </a:xfrm>
          <a:prstGeom prst="rect">
            <a:avLst/>
          </a:prstGeom>
          <a:noFill/>
          <a:ln>
            <a:noFill/>
          </a:ln>
        </p:spPr>
        <p:txBody>
          <a:bodyPr spcFirstLastPara="1" wrap="square" lIns="68575" tIns="34275" rIns="68575" bIns="34275" anchor="t" anchorCtr="0">
            <a:spAutoFit/>
          </a:bodyPr>
          <a:lstStyle/>
          <a:p>
            <a:pPr marL="254000" marR="0" lvl="0" indent="-254000" algn="l" rtl="0">
              <a:spcBef>
                <a:spcPts val="0"/>
              </a:spcBef>
              <a:spcAft>
                <a:spcPts val="0"/>
              </a:spcAft>
              <a:buClr>
                <a:srgbClr val="FF0000"/>
              </a:buClr>
              <a:buSzPts val="1400"/>
              <a:buFont typeface="Arial"/>
              <a:buChar char="•"/>
            </a:pPr>
            <a:r>
              <a:rPr lang="zh-CN" sz="1400" b="0" i="1">
                <a:solidFill>
                  <a:srgbClr val="FF0000"/>
                </a:solidFill>
                <a:latin typeface="Calibri"/>
                <a:ea typeface="Calibri"/>
                <a:cs typeface="Calibri"/>
                <a:sym typeface="Calibri"/>
              </a:rPr>
              <a:t>A nuancer au regard du contexte économique globale (libéralisation &amp; </a:t>
            </a:r>
            <a:r>
              <a:rPr lang="zh-CN" i="1">
                <a:solidFill>
                  <a:srgbClr val="FF0000"/>
                </a:solidFill>
                <a:latin typeface="Calibri"/>
                <a:ea typeface="Calibri"/>
                <a:cs typeface="Calibri"/>
                <a:sym typeface="Calibri"/>
              </a:rPr>
              <a:t>tertiarisation</a:t>
            </a:r>
            <a:r>
              <a:rPr lang="zh-CN" sz="1400" b="0" i="1">
                <a:solidFill>
                  <a:srgbClr val="FF0000"/>
                </a:solidFill>
                <a:latin typeface="Calibri"/>
                <a:ea typeface="Calibri"/>
                <a:cs typeface="Calibri"/>
                <a:sym typeface="Calibri"/>
              </a:rPr>
              <a:t>, grands chantiers, etc.)</a:t>
            </a:r>
            <a:endParaRPr sz="1400" i="1">
              <a:solidFill>
                <a:srgbClr val="FF0000"/>
              </a:solidFill>
              <a:latin typeface="Calibri"/>
              <a:ea typeface="Calibri"/>
              <a:cs typeface="Calibri"/>
              <a:sym typeface="Calibri"/>
            </a:endParaRPr>
          </a:p>
        </p:txBody>
      </p:sp>
      <p:sp>
        <p:nvSpPr>
          <p:cNvPr id="130" name="Google Shape;130;p22"/>
          <p:cNvSpPr txBox="1"/>
          <p:nvPr/>
        </p:nvSpPr>
        <p:spPr>
          <a:xfrm>
            <a:off x="270769" y="196410"/>
            <a:ext cx="7886700" cy="5091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2400"/>
              <a:buFont typeface="Calibri"/>
              <a:buNone/>
            </a:pPr>
            <a:r>
              <a:rPr lang="zh-CN" sz="2400" u="sng">
                <a:solidFill>
                  <a:schemeClr val="dk1"/>
                </a:solidFill>
                <a:latin typeface="Calibri"/>
                <a:ea typeface="Calibri"/>
                <a:cs typeface="Calibri"/>
                <a:sym typeface="Calibri"/>
              </a:rPr>
              <a:t>Impact de l’arrivée du RER sur les dynamiques de l’emploi</a:t>
            </a:r>
            <a:endParaRPr sz="2400" u="sng">
              <a:solidFill>
                <a:schemeClr val="dk1"/>
              </a:solidFill>
              <a:latin typeface="Calibri"/>
              <a:ea typeface="Calibri"/>
              <a:cs typeface="Calibri"/>
              <a:sym typeface="Calibri"/>
            </a:endParaRPr>
          </a:p>
        </p:txBody>
      </p:sp>
      <p:sp>
        <p:nvSpPr>
          <p:cNvPr id="131" name="Google Shape;131;p2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fr-FR" altLang="zh-C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7526</Words>
  <Application>Microsoft Office PowerPoint</Application>
  <PresentationFormat>Affichage à l'écran (16:9)</PresentationFormat>
  <Paragraphs>435</Paragraphs>
  <Slides>32</Slides>
  <Notes>32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Noto Sans Symbols</vt:lpstr>
      <vt:lpstr>Arial</vt:lpstr>
      <vt:lpstr>Calibri</vt:lpstr>
      <vt:lpstr>Times New Roman</vt:lpstr>
      <vt:lpstr>Simple Light</vt:lpstr>
      <vt:lpstr>L’impact du RER sur l’attractivité francilienne</vt:lpstr>
      <vt:lpstr>Sommaire </vt:lpstr>
      <vt:lpstr>Introduction </vt:lpstr>
      <vt:lpstr>Objectif</vt:lpstr>
      <vt:lpstr>Matériel de recherche</vt:lpstr>
      <vt:lpstr>Le Réseau Express Régional de 1975 à nos jours</vt:lpstr>
      <vt:lpstr>Impact de l’arrivée du RER sur les dynamiques de l’emploi </vt:lpstr>
      <vt:lpstr>Présentation PowerPoint</vt:lpstr>
      <vt:lpstr>Présentation PowerPoint</vt:lpstr>
      <vt:lpstr>Présentation PowerPoint</vt:lpstr>
      <vt:lpstr>Présentation PowerPoint</vt:lpstr>
      <vt:lpstr>Présentation PowerPoint</vt:lpstr>
      <vt:lpstr>Présentation PowerPoint</vt:lpstr>
      <vt:lpstr>Impact de l’arrivée du RER : approche par l’implantation des entreprises </vt:lpstr>
      <vt:lpstr>Impact de l’arrivée du RER : approche par l’implantation des entreprises Étude de Mayer &amp; Trevien</vt:lpstr>
      <vt:lpstr>Impact de l’arrivée du RER : approche par l’implantation des entreprises Les groupes de contrôle</vt:lpstr>
      <vt:lpstr>Impact de l’arrivée du RER : approche par l’implantation des entreprises Résultats</vt:lpstr>
      <vt:lpstr>Présentation PowerPoint</vt:lpstr>
      <vt:lpstr>Impact de l’arrivée du RER : évolution de la population et des emplois (Garcia Lopez et al, 2017) </vt:lpstr>
      <vt:lpstr>Evolution de la population et des emplois  Distance &amp; RER ou non RER (1968-2010)</vt:lpstr>
      <vt:lpstr>Evolution de la population et des emplois  Proximité &amp; Hétérogénéité</vt:lpstr>
      <vt:lpstr>Evolution de la population et des emplois  Population &amp; Emploi</vt:lpstr>
      <vt:lpstr>Evolution de la population et des emplois  Secteurs &amp; Occupations</vt:lpstr>
      <vt:lpstr>Evolution de la population et des emplois  Secteurs &amp; Occupations</vt:lpstr>
      <vt:lpstr>Evolution de la population et des emplois  Education</vt:lpstr>
      <vt:lpstr>Evolution de la population et des emplois  Effet du temps</vt:lpstr>
      <vt:lpstr>Evolution de la population et des emplois  Effet du temps</vt:lpstr>
      <vt:lpstr>Evolution de la population et des emplois  Conclusion</vt:lpstr>
      <vt:lpstr>Limites </vt:lpstr>
      <vt:lpstr>Limites</vt:lpstr>
      <vt:lpstr>Limites</vt:lpstr>
      <vt:lpstr>Limites Étude de Mayer &amp; Trevien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L’impact du RER sur l’attractivité francilienne</dc:title>
  <dc:creator>Tatsumi LANCELOT</dc:creator>
  <cp:lastModifiedBy>Tatsumi LANCELOT</cp:lastModifiedBy>
  <cp:revision>1</cp:revision>
  <dcterms:modified xsi:type="dcterms:W3CDTF">2023-03-08T07:36:51Z</dcterms:modified>
</cp:coreProperties>
</file>