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8BA7D5-33FA-473F-9232-C37BA0CA11E3}">
  <a:tblStyle styleId="{0A8BA7D5-33FA-473F-9232-C37BA0CA11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c5b628b3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c5b628b3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e1a0094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1e1a0094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c5b628b3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c5b628b3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c615eb689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1c615eb689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df1280496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1df1280496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006c011f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006c011f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1c615eb6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1c615eb6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dee71a2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1dee71a2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dee71a28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1dee71a28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1dee71a28c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1dee71a28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de6044a7f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de6044a7f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1dee71a28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1dee71a28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1dee71a28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1dee71a28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21cf4e5fd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21cf4e5fd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1cf4e5fd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21cf4e5fd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1cf4e5fd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1cf4e5fd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1e1a00948a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1e1a00948a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006c011f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006c011f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1dee71a2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1dee71a2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1c615eb6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1c615eb6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1c615eb689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1c615eb689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c214850d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c214850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1c615eb689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1c615eb689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1c9d6bc2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1c9d6bc2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1c9d6bc2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1c9d6bc2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1e4b9e003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1e4b9e00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1e4b9e003b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1e4b9e003b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1e4b9e003b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1e4b9e003b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006c011f3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006c011f3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1e1a00948a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1e1a00948a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1e4b9e003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1e4b9e003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df12804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df12804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06c011f3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06c011f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df128049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1df128049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df128049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df128049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06c011f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006c011f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06c011f3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06c011f3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46550" y="4528925"/>
            <a:ext cx="543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Maxime GRELET, Luis DEL RIO FERRER, Baptiste GUENIFFEY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30600" y="2387950"/>
            <a:ext cx="84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Times New Roman"/>
                <a:ea typeface="Times New Roman"/>
                <a:cs typeface="Times New Roman"/>
                <a:sym typeface="Times New Roman"/>
              </a:rPr>
              <a:t>Modélisation de l’impact des infrastructures de transports sur les prix de l’immobilier par la méthode des prix hédoniques :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Times New Roman"/>
                <a:ea typeface="Times New Roman"/>
                <a:cs typeface="Times New Roman"/>
                <a:sym typeface="Times New Roman"/>
              </a:rPr>
              <a:t>le cas des lignes T2 et T3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100" y="174275"/>
            <a:ext cx="1398625" cy="18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2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2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310500" y="845400"/>
            <a:ext cx="481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1.2- Construction d’un indicateur d’accessibilité 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3956550" y="1489813"/>
            <a:ext cx="496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i="1"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’accessibilité est « le potentiel d’opportunités pour des interactions », Hansen (1959)</a:t>
            </a:r>
            <a:endParaRPr i="1"/>
          </a:p>
        </p:txBody>
      </p:sp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 b="75648" l="37453" r="0" t="0"/>
          <a:stretch/>
        </p:blipFill>
        <p:spPr>
          <a:xfrm>
            <a:off x="2685362" y="2423325"/>
            <a:ext cx="3773275" cy="810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3">
            <a:alphaModFix/>
          </a:blip>
          <a:srcRect b="26550" l="3967" r="21594" t="23203"/>
          <a:stretch/>
        </p:blipFill>
        <p:spPr>
          <a:xfrm>
            <a:off x="2703438" y="3640625"/>
            <a:ext cx="3593276" cy="13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76977" t="76319"/>
          <a:stretch/>
        </p:blipFill>
        <p:spPr>
          <a:xfrm>
            <a:off x="6596974" y="2354900"/>
            <a:ext cx="1067003" cy="649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 rotWithShape="1">
          <a:blip r:embed="rId3">
            <a:alphaModFix/>
          </a:blip>
          <a:srcRect b="0" l="22596" r="21597" t="76319"/>
          <a:stretch/>
        </p:blipFill>
        <p:spPr>
          <a:xfrm>
            <a:off x="6557650" y="2741616"/>
            <a:ext cx="2586349" cy="64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7324350" y="4357725"/>
            <a:ext cx="167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 Boucq et F. Papon (2008)</a:t>
            </a:r>
            <a:endParaRPr i="1"/>
          </a:p>
        </p:txBody>
      </p:sp>
      <p:sp>
        <p:nvSpPr>
          <p:cNvPr id="199" name="Google Shape;199;p22"/>
          <p:cNvSpPr/>
          <p:nvPr/>
        </p:nvSpPr>
        <p:spPr>
          <a:xfrm>
            <a:off x="148750" y="3198825"/>
            <a:ext cx="2229600" cy="18075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211450" y="3198825"/>
            <a:ext cx="2104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- Accessibilité au travail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- Fonction décroissante du temps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- Nécessité de définir un zonage (IRIS en France)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4">
            <a:alphaModFix/>
          </a:blip>
          <a:srcRect b="17095" l="0" r="0" t="0"/>
          <a:stretch/>
        </p:blipFill>
        <p:spPr>
          <a:xfrm>
            <a:off x="211450" y="1727100"/>
            <a:ext cx="2104200" cy="1277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/>
          <p:nvPr/>
        </p:nvSpPr>
        <p:spPr>
          <a:xfrm>
            <a:off x="67325" y="1275600"/>
            <a:ext cx="3198300" cy="374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1540000" dist="381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23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" name="Google Shape;209;p23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310500" y="845400"/>
            <a:ext cx="25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1.3- Modélisation hédonique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935650" y="1696425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du bien 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158100" y="3270300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extrinsèques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647900" y="3270300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intrinsèques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4" name="Google Shape;214;p23"/>
          <p:cNvCxnSpPr>
            <a:endCxn id="213" idx="0"/>
          </p:cNvCxnSpPr>
          <p:nvPr/>
        </p:nvCxnSpPr>
        <p:spPr>
          <a:xfrm flipH="1" rot="-5400000">
            <a:off x="1480500" y="2434200"/>
            <a:ext cx="975300" cy="69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3"/>
          <p:cNvCxnSpPr>
            <a:endCxn id="212" idx="0"/>
          </p:cNvCxnSpPr>
          <p:nvPr/>
        </p:nvCxnSpPr>
        <p:spPr>
          <a:xfrm rot="5400000">
            <a:off x="735600" y="2386200"/>
            <a:ext cx="975300" cy="79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3"/>
          <p:cNvSpPr txBox="1"/>
          <p:nvPr/>
        </p:nvSpPr>
        <p:spPr>
          <a:xfrm>
            <a:off x="160850" y="4053075"/>
            <a:ext cx="13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voisinage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équipement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bruit…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1647900" y="4053075"/>
            <a:ext cx="145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surface au sol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nombre de pièces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ascenseur…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3572875" y="2091625"/>
            <a:ext cx="5208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=&gt; Variables qualitatives à valeur dans {0,1}, ou quantitatives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=&gt; Chaque agent connaît le nombre de caractéristiques 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Chaque logement j se fait attribuer un prix qui est fonction des caractéristiques le composant 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3965213"/>
            <a:ext cx="1337400" cy="35272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1" name="Google Shape;221;p23"/>
          <p:cNvSpPr txBox="1"/>
          <p:nvPr/>
        </p:nvSpPr>
        <p:spPr>
          <a:xfrm>
            <a:off x="3415275" y="4317925"/>
            <a:ext cx="3787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méthode hédonique d’évaluation des biens immobiliers, 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Intérêt et limites pour les parcs HLM, Nicolas GRAVEL</a:t>
            </a:r>
            <a:endParaRPr i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2824" y="1049365"/>
            <a:ext cx="5208900" cy="100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/>
          <p:nvPr/>
        </p:nvSpPr>
        <p:spPr>
          <a:xfrm>
            <a:off x="67325" y="1275600"/>
            <a:ext cx="3198300" cy="37407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21540000" dist="38100">
              <a:srgbClr val="000000">
                <a:alpha val="81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8" name="Google Shape;228;p24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4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310500" y="845400"/>
            <a:ext cx="25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1.3- Modélisation hédonique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935650" y="1696425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du bien </a:t>
            </a:r>
            <a:endParaRPr b="1"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158100" y="3270300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extrinsèques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647900" y="3270300"/>
            <a:ext cx="13374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Caractéristiques intrinsèques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4" name="Google Shape;234;p24"/>
          <p:cNvCxnSpPr>
            <a:endCxn id="233" idx="0"/>
          </p:cNvCxnSpPr>
          <p:nvPr/>
        </p:nvCxnSpPr>
        <p:spPr>
          <a:xfrm flipH="1" rot="-5400000">
            <a:off x="1480500" y="2434200"/>
            <a:ext cx="975300" cy="696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4"/>
          <p:cNvCxnSpPr>
            <a:endCxn id="232" idx="0"/>
          </p:cNvCxnSpPr>
          <p:nvPr/>
        </p:nvCxnSpPr>
        <p:spPr>
          <a:xfrm rot="5400000">
            <a:off x="735600" y="2386200"/>
            <a:ext cx="975300" cy="792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24"/>
          <p:cNvSpPr txBox="1"/>
          <p:nvPr/>
        </p:nvSpPr>
        <p:spPr>
          <a:xfrm>
            <a:off x="160850" y="4053075"/>
            <a:ext cx="13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voisinage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équipement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bruit…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1647900" y="4053075"/>
            <a:ext cx="145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surface au sol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nombre de pièces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imes New Roman"/>
                <a:ea typeface="Times New Roman"/>
                <a:cs typeface="Times New Roman"/>
                <a:sym typeface="Times New Roman"/>
              </a:rPr>
              <a:t>- ascenseur…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3733250" y="1080825"/>
            <a:ext cx="4834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Times New Roman"/>
                <a:ea typeface="Times New Roman"/>
                <a:cs typeface="Times New Roman"/>
                <a:sym typeface="Times New Roman"/>
              </a:rPr>
              <a:t>But :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 utiliser une fonction hédonique pour estimer le prix des       biens immobiliers en fonction de leurs caractéristiques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9" name="Google Shape;239;p24"/>
          <p:cNvGrpSpPr/>
          <p:nvPr/>
        </p:nvGrpSpPr>
        <p:grpSpPr>
          <a:xfrm>
            <a:off x="4621675" y="1923900"/>
            <a:ext cx="3703351" cy="530250"/>
            <a:chOff x="4621675" y="2259075"/>
            <a:chExt cx="3703351" cy="530250"/>
          </a:xfrm>
        </p:grpSpPr>
        <p:sp>
          <p:nvSpPr>
            <p:cNvPr id="240" name="Google Shape;240;p24"/>
            <p:cNvSpPr/>
            <p:nvPr/>
          </p:nvSpPr>
          <p:spPr>
            <a:xfrm rot="10800000">
              <a:off x="5323076" y="2281425"/>
              <a:ext cx="3001950" cy="507900"/>
            </a:xfrm>
            <a:prstGeom prst="flowChartOnlineStorag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4621675" y="2284575"/>
              <a:ext cx="636000" cy="5016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4772875" y="2259075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" name="Google Shape;243;p24"/>
            <p:cNvSpPr txBox="1"/>
            <p:nvPr/>
          </p:nvSpPr>
          <p:spPr>
            <a:xfrm>
              <a:off x="5784275" y="2358500"/>
              <a:ext cx="21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Estimer la fonction hédonique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4" name="Google Shape;244;p24"/>
          <p:cNvGrpSpPr/>
          <p:nvPr/>
        </p:nvGrpSpPr>
        <p:grpSpPr>
          <a:xfrm>
            <a:off x="4621675" y="2640425"/>
            <a:ext cx="3703351" cy="554100"/>
            <a:chOff x="4621675" y="3014500"/>
            <a:chExt cx="3703351" cy="554100"/>
          </a:xfrm>
        </p:grpSpPr>
        <p:sp>
          <p:nvSpPr>
            <p:cNvPr id="245" name="Google Shape;245;p24"/>
            <p:cNvSpPr/>
            <p:nvPr/>
          </p:nvSpPr>
          <p:spPr>
            <a:xfrm rot="10800000">
              <a:off x="5323076" y="3032325"/>
              <a:ext cx="3001950" cy="507900"/>
            </a:xfrm>
            <a:prstGeom prst="flowChartOnlineStorage">
              <a:avLst/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4621675" y="3035463"/>
              <a:ext cx="636000" cy="501600"/>
            </a:xfrm>
            <a:prstGeom prst="ellipse">
              <a:avLst/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4772875" y="3060338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" name="Google Shape;248;p24"/>
            <p:cNvSpPr txBox="1"/>
            <p:nvPr/>
          </p:nvSpPr>
          <p:spPr>
            <a:xfrm>
              <a:off x="5785625" y="3014500"/>
              <a:ext cx="2305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Calcul des prix fictifs avec et sans tramway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49" name="Google Shape;249;p24"/>
          <p:cNvGrpSpPr/>
          <p:nvPr/>
        </p:nvGrpSpPr>
        <p:grpSpPr>
          <a:xfrm>
            <a:off x="4621675" y="3380800"/>
            <a:ext cx="3703351" cy="507900"/>
            <a:chOff x="4621675" y="3855300"/>
            <a:chExt cx="3703351" cy="507900"/>
          </a:xfrm>
        </p:grpSpPr>
        <p:sp>
          <p:nvSpPr>
            <p:cNvPr id="250" name="Google Shape;250;p24"/>
            <p:cNvSpPr/>
            <p:nvPr/>
          </p:nvSpPr>
          <p:spPr>
            <a:xfrm rot="10800000">
              <a:off x="5323076" y="3855300"/>
              <a:ext cx="3001950" cy="507900"/>
            </a:xfrm>
            <a:prstGeom prst="flowChartOnlineStorage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4621675" y="3861600"/>
              <a:ext cx="636000" cy="5016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4772875" y="3861613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5825825" y="3931500"/>
              <a:ext cx="23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Comparaison des prix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4" name="Google Shape;254;p24"/>
          <p:cNvSpPr txBox="1"/>
          <p:nvPr/>
        </p:nvSpPr>
        <p:spPr>
          <a:xfrm>
            <a:off x="3480725" y="4290925"/>
            <a:ext cx="5208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On mesure l’impact de la modification d’une caractéristique toute chose égale par ailleurs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25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25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5"/>
          <p:cNvSpPr txBox="1"/>
          <p:nvPr/>
        </p:nvSpPr>
        <p:spPr>
          <a:xfrm>
            <a:off x="234300" y="4468750"/>
            <a:ext cx="40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Les coefficients se trouvent par la méthode des moindres carrés ordinaires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310500" y="845400"/>
            <a:ext cx="25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1.3- Modélisation hédonique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5"/>
          <p:cNvSpPr txBox="1"/>
          <p:nvPr/>
        </p:nvSpPr>
        <p:spPr>
          <a:xfrm>
            <a:off x="198250" y="3594850"/>
            <a:ext cx="27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5" name="Google Shape;2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47" y="2234875"/>
            <a:ext cx="3429887" cy="5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5"/>
          <p:cNvGrpSpPr/>
          <p:nvPr/>
        </p:nvGrpSpPr>
        <p:grpSpPr>
          <a:xfrm>
            <a:off x="198250" y="1465650"/>
            <a:ext cx="3703351" cy="530250"/>
            <a:chOff x="4621675" y="2259075"/>
            <a:chExt cx="3703351" cy="530250"/>
          </a:xfrm>
        </p:grpSpPr>
        <p:sp>
          <p:nvSpPr>
            <p:cNvPr id="267" name="Google Shape;267;p25"/>
            <p:cNvSpPr/>
            <p:nvPr/>
          </p:nvSpPr>
          <p:spPr>
            <a:xfrm rot="10800000">
              <a:off x="5323076" y="2281425"/>
              <a:ext cx="3001950" cy="507900"/>
            </a:xfrm>
            <a:prstGeom prst="flowChartOnlineStorag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4621675" y="2284575"/>
              <a:ext cx="636000" cy="5016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>
              <a:off x="4772875" y="2259075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0" name="Google Shape;270;p25"/>
            <p:cNvSpPr txBox="1"/>
            <p:nvPr/>
          </p:nvSpPr>
          <p:spPr>
            <a:xfrm>
              <a:off x="5784275" y="2358500"/>
              <a:ext cx="21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Estimer la fonction 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1" name="Google Shape;271;p25"/>
          <p:cNvSpPr txBox="1"/>
          <p:nvPr/>
        </p:nvSpPr>
        <p:spPr>
          <a:xfrm>
            <a:off x="2487450" y="3477550"/>
            <a:ext cx="2078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 u="sng"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200">
                <a:latin typeface="Times New Roman"/>
                <a:ea typeface="Times New Roman"/>
                <a:cs typeface="Times New Roman"/>
                <a:sym typeface="Times New Roman"/>
              </a:rPr>
              <a:t> E. Boucq et F. Papon (2008)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63149" r="0" t="0"/>
          <a:stretch/>
        </p:blipFill>
        <p:spPr>
          <a:xfrm>
            <a:off x="281040" y="3477550"/>
            <a:ext cx="1373885" cy="6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4">
            <a:alphaModFix/>
          </a:blip>
          <a:srcRect b="0" l="0" r="37043" t="0"/>
          <a:stretch/>
        </p:blipFill>
        <p:spPr>
          <a:xfrm>
            <a:off x="234300" y="2921625"/>
            <a:ext cx="2347275" cy="6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>
            <a:off x="227700" y="2964100"/>
            <a:ext cx="130800" cy="1134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5" name="Google Shape;275;p25"/>
          <p:cNvCxnSpPr/>
          <p:nvPr/>
        </p:nvCxnSpPr>
        <p:spPr>
          <a:xfrm>
            <a:off x="4565550" y="1677725"/>
            <a:ext cx="0" cy="3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6" name="Google Shape;276;p25"/>
          <p:cNvPicPr preferRelativeResize="0"/>
          <p:nvPr/>
        </p:nvPicPr>
        <p:blipFill rotWithShape="1">
          <a:blip r:embed="rId3">
            <a:alphaModFix/>
          </a:blip>
          <a:srcRect b="0" l="40546" r="49364" t="0"/>
          <a:stretch/>
        </p:blipFill>
        <p:spPr>
          <a:xfrm>
            <a:off x="4681324" y="2116075"/>
            <a:ext cx="346025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71898" r="19568" t="0"/>
          <a:stretch/>
        </p:blipFill>
        <p:spPr>
          <a:xfrm>
            <a:off x="4708000" y="2571750"/>
            <a:ext cx="292675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4951150" y="2169925"/>
            <a:ext cx="36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: Vecteur des caractéristiques intrinsèques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4951150" y="2625600"/>
            <a:ext cx="36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: Vecteur des caractéristiques extrinsèques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26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26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234300" y="4468750"/>
            <a:ext cx="40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Les coefficients se trouvent par la méthode des moindres carrés ordinaires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310500" y="845400"/>
            <a:ext cx="2581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1.3- Modélisation hédonique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198250" y="3594850"/>
            <a:ext cx="275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47" y="2234875"/>
            <a:ext cx="3429887" cy="5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26"/>
          <p:cNvGrpSpPr/>
          <p:nvPr/>
        </p:nvGrpSpPr>
        <p:grpSpPr>
          <a:xfrm>
            <a:off x="198250" y="1465650"/>
            <a:ext cx="3703351" cy="530250"/>
            <a:chOff x="4621675" y="2259075"/>
            <a:chExt cx="3703351" cy="530250"/>
          </a:xfrm>
        </p:grpSpPr>
        <p:sp>
          <p:nvSpPr>
            <p:cNvPr id="292" name="Google Shape;292;p26"/>
            <p:cNvSpPr/>
            <p:nvPr/>
          </p:nvSpPr>
          <p:spPr>
            <a:xfrm rot="10800000">
              <a:off x="5323076" y="2281425"/>
              <a:ext cx="3001950" cy="507900"/>
            </a:xfrm>
            <a:prstGeom prst="flowChartOnlineStorag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4621675" y="2284575"/>
              <a:ext cx="636000" cy="501600"/>
            </a:xfrm>
            <a:prstGeom prst="ellipse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4772875" y="2259075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5784275" y="2358500"/>
              <a:ext cx="2155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Estimer la fonction 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6" name="Google Shape;296;p26"/>
          <p:cNvSpPr txBox="1"/>
          <p:nvPr/>
        </p:nvSpPr>
        <p:spPr>
          <a:xfrm>
            <a:off x="3087975" y="3477550"/>
            <a:ext cx="147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 u="sng"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200">
                <a:latin typeface="Times New Roman"/>
                <a:ea typeface="Times New Roman"/>
                <a:cs typeface="Times New Roman"/>
                <a:sym typeface="Times New Roman"/>
              </a:rPr>
              <a:t> E. Boucq et F. Papon (2008)</a:t>
            </a:r>
            <a:endParaRPr i="1"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7" name="Google Shape;297;p26"/>
          <p:cNvPicPr preferRelativeResize="0"/>
          <p:nvPr/>
        </p:nvPicPr>
        <p:blipFill rotWithShape="1">
          <a:blip r:embed="rId4">
            <a:alphaModFix/>
          </a:blip>
          <a:srcRect b="0" l="63149" r="0" t="0"/>
          <a:stretch/>
        </p:blipFill>
        <p:spPr>
          <a:xfrm>
            <a:off x="281040" y="3477550"/>
            <a:ext cx="1373885" cy="6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4">
            <a:alphaModFix/>
          </a:blip>
          <a:srcRect b="0" l="0" r="37043" t="0"/>
          <a:stretch/>
        </p:blipFill>
        <p:spPr>
          <a:xfrm>
            <a:off x="234300" y="2921625"/>
            <a:ext cx="2347275" cy="6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6"/>
          <p:cNvSpPr/>
          <p:nvPr/>
        </p:nvSpPr>
        <p:spPr>
          <a:xfrm>
            <a:off x="227700" y="2964100"/>
            <a:ext cx="130800" cy="11349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0" name="Google Shape;300;p26"/>
          <p:cNvCxnSpPr/>
          <p:nvPr/>
        </p:nvCxnSpPr>
        <p:spPr>
          <a:xfrm>
            <a:off x="4565550" y="1677725"/>
            <a:ext cx="0" cy="3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1" name="Google Shape;301;p26"/>
          <p:cNvGrpSpPr/>
          <p:nvPr/>
        </p:nvGrpSpPr>
        <p:grpSpPr>
          <a:xfrm>
            <a:off x="4876950" y="1453725"/>
            <a:ext cx="3703351" cy="554100"/>
            <a:chOff x="4621675" y="3014500"/>
            <a:chExt cx="3703351" cy="554100"/>
          </a:xfrm>
        </p:grpSpPr>
        <p:sp>
          <p:nvSpPr>
            <p:cNvPr id="302" name="Google Shape;302;p26"/>
            <p:cNvSpPr/>
            <p:nvPr/>
          </p:nvSpPr>
          <p:spPr>
            <a:xfrm rot="10800000">
              <a:off x="5323076" y="3032325"/>
              <a:ext cx="3001950" cy="507900"/>
            </a:xfrm>
            <a:prstGeom prst="flowChartOnlineStorage">
              <a:avLst/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4621675" y="3035463"/>
              <a:ext cx="636000" cy="501600"/>
            </a:xfrm>
            <a:prstGeom prst="ellipse">
              <a:avLst/>
            </a:prstGeom>
            <a:solidFill>
              <a:srgbClr val="F9CB9C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4772875" y="3060338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5" name="Google Shape;305;p26"/>
            <p:cNvSpPr txBox="1"/>
            <p:nvPr/>
          </p:nvSpPr>
          <p:spPr>
            <a:xfrm>
              <a:off x="5785625" y="3014500"/>
              <a:ext cx="2305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Calcul des prix fictifs avec et sans tramway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06" name="Google Shape;306;p26"/>
          <p:cNvPicPr preferRelativeResize="0"/>
          <p:nvPr/>
        </p:nvPicPr>
        <p:blipFill rotWithShape="1">
          <a:blip r:embed="rId3">
            <a:alphaModFix/>
          </a:blip>
          <a:srcRect b="0" l="40546" r="49364" t="0"/>
          <a:stretch/>
        </p:blipFill>
        <p:spPr>
          <a:xfrm>
            <a:off x="4681324" y="2116075"/>
            <a:ext cx="346025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b="0" l="71898" r="19568" t="0"/>
          <a:stretch/>
        </p:blipFill>
        <p:spPr>
          <a:xfrm>
            <a:off x="4708000" y="2571750"/>
            <a:ext cx="292675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4951150" y="2169925"/>
            <a:ext cx="36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: Vecteur des caractéristiques intrinsèques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951150" y="2625600"/>
            <a:ext cx="365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: Vecteur des caractéristiques extrinsèques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10" name="Google Shape;310;p26"/>
          <p:cNvGrpSpPr/>
          <p:nvPr/>
        </p:nvGrpSpPr>
        <p:grpSpPr>
          <a:xfrm>
            <a:off x="4850275" y="3228400"/>
            <a:ext cx="3703351" cy="507900"/>
            <a:chOff x="4621675" y="3855300"/>
            <a:chExt cx="3703351" cy="507900"/>
          </a:xfrm>
        </p:grpSpPr>
        <p:sp>
          <p:nvSpPr>
            <p:cNvPr id="311" name="Google Shape;311;p26"/>
            <p:cNvSpPr/>
            <p:nvPr/>
          </p:nvSpPr>
          <p:spPr>
            <a:xfrm rot="10800000">
              <a:off x="5323076" y="3855300"/>
              <a:ext cx="3001950" cy="507900"/>
            </a:xfrm>
            <a:prstGeom prst="flowChartOnlineStorage">
              <a:avLst/>
            </a:prstGeom>
            <a:solidFill>
              <a:srgbClr val="9FC5E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4621675" y="3861600"/>
              <a:ext cx="636000" cy="501600"/>
            </a:xfrm>
            <a:prstGeom prst="ellipse">
              <a:avLst/>
            </a:prstGeom>
            <a:solidFill>
              <a:srgbClr val="A4C2F4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4772875" y="3861613"/>
              <a:ext cx="33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20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4" name="Google Shape;314;p26"/>
            <p:cNvSpPr txBox="1"/>
            <p:nvPr/>
          </p:nvSpPr>
          <p:spPr>
            <a:xfrm>
              <a:off x="5825825" y="3931500"/>
              <a:ext cx="2305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latin typeface="Times New Roman"/>
                  <a:ea typeface="Times New Roman"/>
                  <a:cs typeface="Times New Roman"/>
                  <a:sym typeface="Times New Roman"/>
                </a:rPr>
                <a:t>Comparaison des prix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15" name="Google Shape;315;p26"/>
          <p:cNvPicPr preferRelativeResize="0"/>
          <p:nvPr/>
        </p:nvPicPr>
        <p:blipFill rotWithShape="1">
          <a:blip r:embed="rId5">
            <a:alphaModFix/>
          </a:blip>
          <a:srcRect b="20979" l="0" r="0" t="0"/>
          <a:stretch/>
        </p:blipFill>
        <p:spPr>
          <a:xfrm>
            <a:off x="5515250" y="3938900"/>
            <a:ext cx="1916200" cy="11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877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 txBox="1"/>
          <p:nvPr/>
        </p:nvSpPr>
        <p:spPr>
          <a:xfrm>
            <a:off x="5444625" y="4343100"/>
            <a:ext cx="3699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Etude du T2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28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28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5225950" y="1088975"/>
            <a:ext cx="3691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Ouverture en juillet 1997 (ancien chemin de fer</a:t>
            </a: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Initialement jusqu’à La Défense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9 000 voyageurs par jour à son ouverture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Extension jusqu’à Porte de Versailles en 2009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60 000 voyageurs par jour après cette extension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jusqu’à Pont de Bezons  en 2012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130 </a:t>
            </a: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000 voyageurs par jour après cette extension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32" name="Google Shape;3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575" y="1278900"/>
            <a:ext cx="3220700" cy="31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6" y="4491200"/>
            <a:ext cx="5253345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310500" y="845400"/>
            <a:ext cx="296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.1- Présentation de la ligne T2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Google Shape;339;p29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0" name="Google Shape;340;p29"/>
          <p:cNvSpPr txBox="1"/>
          <p:nvPr/>
        </p:nvSpPr>
        <p:spPr>
          <a:xfrm>
            <a:off x="5194575" y="1120325"/>
            <a:ext cx="3691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Tronçon originel entre La Défense et Issy-Val de Seine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17,9 km de ligne et 24 stations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Couvre 11 communes et un arrondissement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Hauts de Seine: Bezons, Nanterre, Colombes, La Garenne-Colombes, Courbevoie, Puteaux, Suresnes, Saint-Cloud, Sèvres, Meudon, Issy-les-Moulineaux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Char char="●"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XVème à Paris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9575" y="1278900"/>
            <a:ext cx="3220700" cy="31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06" y="4491200"/>
            <a:ext cx="5253345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/>
          <p:cNvSpPr txBox="1"/>
          <p:nvPr/>
        </p:nvSpPr>
        <p:spPr>
          <a:xfrm>
            <a:off x="310500" y="845400"/>
            <a:ext cx="392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2.1- Périmètre de l’étude : spatialisation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9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288" y="1572400"/>
            <a:ext cx="4523362" cy="255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0"/>
          <p:cNvSpPr/>
          <p:nvPr/>
        </p:nvSpPr>
        <p:spPr>
          <a:xfrm>
            <a:off x="245588" y="4080425"/>
            <a:ext cx="1432200" cy="831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0"/>
          <p:cNvSpPr/>
          <p:nvPr/>
        </p:nvSpPr>
        <p:spPr>
          <a:xfrm>
            <a:off x="6275850" y="886150"/>
            <a:ext cx="2726700" cy="831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>
            <a:off x="5378550" y="4105175"/>
            <a:ext cx="3093900" cy="781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FF"/>
              </a:highlight>
            </a:endParaRPr>
          </a:p>
        </p:txBody>
      </p:sp>
      <p:cxnSp>
        <p:nvCxnSpPr>
          <p:cNvPr id="354" name="Google Shape;354;p30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30"/>
          <p:cNvSpPr txBox="1"/>
          <p:nvPr/>
        </p:nvSpPr>
        <p:spPr>
          <a:xfrm>
            <a:off x="6257250" y="993997"/>
            <a:ext cx="276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Impact de persistance à partir de l’année 2000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0"/>
          <p:cNvSpPr txBox="1"/>
          <p:nvPr/>
        </p:nvSpPr>
        <p:spPr>
          <a:xfrm>
            <a:off x="5425500" y="41882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Base de données BIEN de la Chambre des Notaires de Paris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7" name="Google Shape;357;p30"/>
          <p:cNvCxnSpPr>
            <a:stCxn id="356" idx="1"/>
          </p:cNvCxnSpPr>
          <p:nvPr/>
        </p:nvCxnSpPr>
        <p:spPr>
          <a:xfrm rot="10800000">
            <a:off x="3008700" y="4167875"/>
            <a:ext cx="2416800" cy="3282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30"/>
          <p:cNvCxnSpPr>
            <a:stCxn id="359" idx="3"/>
          </p:cNvCxnSpPr>
          <p:nvPr/>
        </p:nvCxnSpPr>
        <p:spPr>
          <a:xfrm flipH="1" rot="10800000">
            <a:off x="1677788" y="3936275"/>
            <a:ext cx="456000" cy="5598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9" name="Google Shape;359;p30"/>
          <p:cNvSpPr txBox="1"/>
          <p:nvPr/>
        </p:nvSpPr>
        <p:spPr>
          <a:xfrm>
            <a:off x="245588" y="4080425"/>
            <a:ext cx="143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Ventes d’appartements (90% des ventes)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71600" y="1589113"/>
            <a:ext cx="1954500" cy="831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"/>
          <p:cNvSpPr txBox="1"/>
          <p:nvPr/>
        </p:nvSpPr>
        <p:spPr>
          <a:xfrm>
            <a:off x="107150" y="1589113"/>
            <a:ext cx="1883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1995 : grève importante dans les transports en France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30"/>
          <p:cNvSpPr txBox="1"/>
          <p:nvPr/>
        </p:nvSpPr>
        <p:spPr>
          <a:xfrm>
            <a:off x="7166250" y="3118725"/>
            <a:ext cx="168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364" name="Google Shape;364;p30"/>
          <p:cNvCxnSpPr>
            <a:stCxn id="361" idx="3"/>
          </p:cNvCxnSpPr>
          <p:nvPr/>
        </p:nvCxnSpPr>
        <p:spPr>
          <a:xfrm>
            <a:off x="1990550" y="2004763"/>
            <a:ext cx="1390200" cy="102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5" name="Google Shape;365;p30"/>
          <p:cNvSpPr txBox="1"/>
          <p:nvPr/>
        </p:nvSpPr>
        <p:spPr>
          <a:xfrm>
            <a:off x="310500" y="845400"/>
            <a:ext cx="457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.2- Périmètre de l’étude : données immobilières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7" name="Google Shape;367;p30"/>
          <p:cNvCxnSpPr>
            <a:stCxn id="355" idx="1"/>
          </p:cNvCxnSpPr>
          <p:nvPr/>
        </p:nvCxnSpPr>
        <p:spPr>
          <a:xfrm flipH="1">
            <a:off x="4963650" y="1301797"/>
            <a:ext cx="1293600" cy="12327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30"/>
          <p:cNvSpPr txBox="1"/>
          <p:nvPr/>
        </p:nvSpPr>
        <p:spPr>
          <a:xfrm>
            <a:off x="7346850" y="3351275"/>
            <a:ext cx="167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 Boucq et F. Papon (2008)</a:t>
            </a:r>
            <a:endParaRPr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/>
          <p:nvPr/>
        </p:nvSpPr>
        <p:spPr>
          <a:xfrm>
            <a:off x="269050" y="1606350"/>
            <a:ext cx="2476800" cy="581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4" name="Google Shape;374;p31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31"/>
          <p:cNvSpPr/>
          <p:nvPr/>
        </p:nvSpPr>
        <p:spPr>
          <a:xfrm>
            <a:off x="3118575" y="1123650"/>
            <a:ext cx="3141600" cy="14166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1"/>
          <p:cNvSpPr txBox="1"/>
          <p:nvPr/>
        </p:nvSpPr>
        <p:spPr>
          <a:xfrm>
            <a:off x="3459988" y="1524150"/>
            <a:ext cx="241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Mise en place d’un modèle de prix hédonique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1"/>
          <p:cNvSpPr/>
          <p:nvPr/>
        </p:nvSpPr>
        <p:spPr>
          <a:xfrm>
            <a:off x="3717250" y="2616000"/>
            <a:ext cx="1899000" cy="1005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1"/>
          <p:cNvSpPr txBox="1"/>
          <p:nvPr/>
        </p:nvSpPr>
        <p:spPr>
          <a:xfrm>
            <a:off x="3838725" y="2702850"/>
            <a:ext cx="170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Permet d’analyser l’impact de l’arrivée de l’infrastructure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6642975" y="3825775"/>
            <a:ext cx="170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1"/>
          <p:cNvSpPr txBox="1"/>
          <p:nvPr/>
        </p:nvSpPr>
        <p:spPr>
          <a:xfrm>
            <a:off x="70899" y="1572300"/>
            <a:ext cx="260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Mesurer l’accessibilité d’une zone 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269050" y="3825775"/>
            <a:ext cx="8601600" cy="123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1"/>
          <p:cNvSpPr/>
          <p:nvPr/>
        </p:nvSpPr>
        <p:spPr>
          <a:xfrm>
            <a:off x="6587625" y="1697100"/>
            <a:ext cx="2413500" cy="4002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 txBox="1"/>
          <p:nvPr/>
        </p:nvSpPr>
        <p:spPr>
          <a:xfrm>
            <a:off x="6662825" y="1697100"/>
            <a:ext cx="22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Quel modèle 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403575" y="3877400"/>
            <a:ext cx="1956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intrinsèques: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âge du bâtiment, surface habitable, surface par pièce, etc.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5" name="Google Shape;385;p31"/>
          <p:cNvCxnSpPr>
            <a:endCxn id="381" idx="2"/>
          </p:cNvCxnSpPr>
          <p:nvPr/>
        </p:nvCxnSpPr>
        <p:spPr>
          <a:xfrm flipH="1">
            <a:off x="4569850" y="3829975"/>
            <a:ext cx="11700" cy="12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31"/>
          <p:cNvCxnSpPr/>
          <p:nvPr/>
        </p:nvCxnSpPr>
        <p:spPr>
          <a:xfrm>
            <a:off x="2445125" y="3826525"/>
            <a:ext cx="0" cy="12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31"/>
          <p:cNvCxnSpPr/>
          <p:nvPr/>
        </p:nvCxnSpPr>
        <p:spPr>
          <a:xfrm>
            <a:off x="6791450" y="3824425"/>
            <a:ext cx="0" cy="12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31"/>
          <p:cNvSpPr txBox="1"/>
          <p:nvPr/>
        </p:nvSpPr>
        <p:spPr>
          <a:xfrm>
            <a:off x="2529325" y="3877400"/>
            <a:ext cx="195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de transaction: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année, mois de la transaction, date de l’ancienne transaction si présente, afin de prendre en compte l’évolution du marché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1"/>
          <p:cNvSpPr txBox="1"/>
          <p:nvPr/>
        </p:nvSpPr>
        <p:spPr>
          <a:xfrm>
            <a:off x="4708350" y="3877400"/>
            <a:ext cx="195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extrinsèques: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taille du logement, proximité aux centres commerciaux, niveau de confort des logements, etc.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1"/>
          <p:cNvSpPr txBox="1"/>
          <p:nvPr/>
        </p:nvSpPr>
        <p:spPr>
          <a:xfrm>
            <a:off x="6887375" y="3877400"/>
            <a:ext cx="195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d’accessibilité: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pour l’année de transaction considérée, ou en variation croisée avec l’année de transaction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2" name="Google Shape;392;p31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31"/>
          <p:cNvSpPr txBox="1"/>
          <p:nvPr/>
        </p:nvSpPr>
        <p:spPr>
          <a:xfrm>
            <a:off x="310500" y="845400"/>
            <a:ext cx="189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.3- Méthodologie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4" name="Google Shape;3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50" y="2241846"/>
            <a:ext cx="3141601" cy="139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0300" y="2420888"/>
            <a:ext cx="3316475" cy="9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44150" y="238775"/>
            <a:ext cx="8698200" cy="47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Intro : pourquoi le sujet :</a:t>
            </a:r>
            <a:r>
              <a:rPr lang="fr" sz="1200">
                <a:solidFill>
                  <a:schemeClr val="dk1"/>
                </a:solidFill>
              </a:rPr>
              <a:t> l’immobilier et les chantiers du GPE 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          Usage des études pour confirmer une taxation ou pas ? Ex rayon de 1500m pour    le GPE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           Contexte : série d’études de l’IAU et de l’IFSTTAR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     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I - </a:t>
            </a:r>
            <a:r>
              <a:rPr lang="fr" sz="1200"/>
              <a:t>Eléments</a:t>
            </a:r>
            <a:r>
              <a:rPr lang="fr" sz="1200"/>
              <a:t> de méthodologie et définition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Fonction et prix hédoniques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Définition de </a:t>
            </a:r>
            <a:r>
              <a:rPr lang="fr" sz="1200"/>
              <a:t>l'accessibilité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Modèle mono/polycentrique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II - Etude du T2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Carte, dates importantes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Présentation de la méthode 2008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   Résultat 2008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—------------------------------- Conclusion intermédiaire —------------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III - Etude du T3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    Carte, dates importantes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    Différences principales avec l’article de 2008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    Résultats 2015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—----------------------------- Synthèse des résultats des 2 études —---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Conclusion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0" name="Google Shape;400;p32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32"/>
          <p:cNvSpPr/>
          <p:nvPr/>
        </p:nvSpPr>
        <p:spPr>
          <a:xfrm>
            <a:off x="398575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3457200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6515825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2692588" y="422030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2"/>
          <p:cNvSpPr/>
          <p:nvPr/>
        </p:nvSpPr>
        <p:spPr>
          <a:xfrm>
            <a:off x="2692588" y="163835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2"/>
          <p:cNvSpPr/>
          <p:nvPr/>
        </p:nvSpPr>
        <p:spPr>
          <a:xfrm>
            <a:off x="5751213" y="422030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2"/>
          <p:cNvSpPr/>
          <p:nvPr/>
        </p:nvSpPr>
        <p:spPr>
          <a:xfrm>
            <a:off x="5751200" y="163835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09" name="Google Shape;409;p32"/>
          <p:cNvSpPr txBox="1"/>
          <p:nvPr/>
        </p:nvSpPr>
        <p:spPr>
          <a:xfrm>
            <a:off x="310500" y="845400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.4- Présentation des résultats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32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32"/>
          <p:cNvSpPr txBox="1"/>
          <p:nvPr/>
        </p:nvSpPr>
        <p:spPr>
          <a:xfrm>
            <a:off x="610975" y="1638350"/>
            <a:ext cx="1804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1: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avec un variable qualitative, mélangeant les taux d’imposition sur les logements et sur la valeur du terrain bâti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32"/>
          <p:cNvSpPr txBox="1"/>
          <p:nvPr/>
        </p:nvSpPr>
        <p:spPr>
          <a:xfrm>
            <a:off x="3597675" y="1638350"/>
            <a:ext cx="180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2: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introduisant le logarithme du taux d’imposition sur la valeur du terrain bâti.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32"/>
          <p:cNvSpPr txBox="1"/>
          <p:nvPr/>
        </p:nvSpPr>
        <p:spPr>
          <a:xfrm>
            <a:off x="6728225" y="1638350"/>
            <a:ext cx="1804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3: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introduisant des variables muettes de municipalité ce qui a un certain effet sur les coefficients des caractéristiques du quartier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/>
          <p:nvPr/>
        </p:nvSpPr>
        <p:spPr>
          <a:xfrm>
            <a:off x="71600" y="1195500"/>
            <a:ext cx="3066900" cy="29799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9" name="Google Shape;419;p33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1" name="Google Shape;421;p33"/>
          <p:cNvSpPr txBox="1"/>
          <p:nvPr/>
        </p:nvSpPr>
        <p:spPr>
          <a:xfrm>
            <a:off x="36800" y="1323288"/>
            <a:ext cx="31365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Rôle des variables relatives au quartier d’habitation peu importantes par rapport aux variables internes au logement.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prix augmente avec l’âge de l’immeuble, la surface et la surface par pièce. Varie aussi en fonction de l’année de transaction.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33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" name="Google Shape;4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826" y="842117"/>
            <a:ext cx="4713301" cy="421471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3"/>
          <p:cNvSpPr txBox="1"/>
          <p:nvPr/>
        </p:nvSpPr>
        <p:spPr>
          <a:xfrm>
            <a:off x="232075" y="774400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2.4- 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Présentation des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 résultats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4"/>
          <p:cNvSpPr/>
          <p:nvPr/>
        </p:nvSpPr>
        <p:spPr>
          <a:xfrm>
            <a:off x="274675" y="1499925"/>
            <a:ext cx="3421200" cy="1800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0" name="Google Shape;430;p34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1" name="Google Shape;43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2" name="Google Shape;432;p34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Etude du T2</a:t>
            </a: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34"/>
          <p:cNvSpPr txBox="1"/>
          <p:nvPr/>
        </p:nvSpPr>
        <p:spPr>
          <a:xfrm>
            <a:off x="171300" y="1421525"/>
            <a:ext cx="34212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 Les variables de voisinage sont significatives.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Prix varie en fonction de la distance aux centres commerciaux et le niveau de la taxe communale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4" name="Google Shape;4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175" y="774390"/>
            <a:ext cx="4645125" cy="418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300" y="3589325"/>
            <a:ext cx="4328175" cy="14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 txBox="1"/>
          <p:nvPr/>
        </p:nvSpPr>
        <p:spPr>
          <a:xfrm>
            <a:off x="274675" y="929413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2.4- Présentation des résultats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"/>
          <p:cNvSpPr/>
          <p:nvPr/>
        </p:nvSpPr>
        <p:spPr>
          <a:xfrm>
            <a:off x="80175" y="1540550"/>
            <a:ext cx="3019200" cy="26820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FF"/>
              </a:highlight>
            </a:endParaRPr>
          </a:p>
        </p:txBody>
      </p:sp>
      <p:cxnSp>
        <p:nvCxnSpPr>
          <p:cNvPr id="442" name="Google Shape;442;p35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4" name="Google Shape;444;p35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Etude du T2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35"/>
          <p:cNvSpPr txBox="1"/>
          <p:nvPr/>
        </p:nvSpPr>
        <p:spPr>
          <a:xfrm>
            <a:off x="7275" y="1750250"/>
            <a:ext cx="3165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 Variable d’accessibilité significative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Effet de gains d’accessibilité sur les prix des appartements surprenants :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avant 1996 → effet négatif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-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à partir 1996 → effet positif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925" y="1054350"/>
            <a:ext cx="5669325" cy="10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401" y="2120875"/>
            <a:ext cx="5571800" cy="29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5"/>
          <p:cNvSpPr txBox="1"/>
          <p:nvPr/>
        </p:nvSpPr>
        <p:spPr>
          <a:xfrm>
            <a:off x="294825" y="949725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2.4- Présentation des résultats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36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5" name="Google Shape;455;p36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T2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750" y="1468875"/>
            <a:ext cx="3215400" cy="25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54150"/>
            <a:ext cx="3044874" cy="24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6"/>
          <p:cNvSpPr txBox="1"/>
          <p:nvPr/>
        </p:nvSpPr>
        <p:spPr>
          <a:xfrm>
            <a:off x="274675" y="929413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2.5- Capitalisation 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36"/>
          <p:cNvSpPr txBox="1"/>
          <p:nvPr/>
        </p:nvSpPr>
        <p:spPr>
          <a:xfrm>
            <a:off x="2892375" y="1622288"/>
            <a:ext cx="32154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Calcul de la valeur ajoutée due  au tramway T2.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La somme des écarts mesure la capitalisation sur les prix des logements.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fr" sz="1500">
                <a:latin typeface="Times New Roman"/>
                <a:ea typeface="Times New Roman"/>
                <a:cs typeface="Times New Roman"/>
                <a:sym typeface="Times New Roman"/>
              </a:rPr>
              <a:t>Répartition du volume et du pourcentage de la capitalisation inégale dans le département.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Google Shape;464;p37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5" name="Google Shape;465;p37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Conclusion intermédiaire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aphicFrame>
        <p:nvGraphicFramePr>
          <p:cNvPr id="467" name="Google Shape;467;p37"/>
          <p:cNvGraphicFramePr/>
          <p:nvPr/>
        </p:nvGraphicFramePr>
        <p:xfrm>
          <a:off x="351200" y="11143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{0A8BA7D5-33FA-473F-9232-C37BA0CA11E3}</a:tableStyleId>
              </a:tblPr>
              <a:tblGrid>
                <a:gridCol w="4240000"/>
                <a:gridCol w="4240000"/>
              </a:tblGrid>
              <a:tr h="46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Observations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Conclusions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919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Variation de la capitalisation immobilière entre 1996 et 2003 inférieur à 5%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 </a:t>
                      </a:r>
                      <a:r>
                        <a:rPr b="1"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positive</a:t>
                      </a: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et </a:t>
                      </a:r>
                      <a:r>
                        <a:rPr b="1"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significative</a:t>
                      </a: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de l’infrastructure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12416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 modèle hédonique permet de mesurer l’évolution des prix en </a:t>
                      </a:r>
                      <a:r>
                        <a:rPr b="1"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séparant</a:t>
                      </a: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les caractéristiques 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  <a:tr h="91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 ou peu de réels effets d’anticipation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Peut-être dépend du niveau d’urbanisation ?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Maturité du réseau ?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877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8"/>
          <p:cNvSpPr txBox="1"/>
          <p:nvPr/>
        </p:nvSpPr>
        <p:spPr>
          <a:xfrm>
            <a:off x="5547500" y="4343100"/>
            <a:ext cx="3596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Etude du T3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Google Shape;4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9" name="Google Shape;479;p39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0" name="Google Shape;480;p39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</a:t>
            </a: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5225950" y="860375"/>
            <a:ext cx="36918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Ouverture en décembre 2006 (ancienne ligne de bus)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Initialement jusqu’à Porte d’Ivry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115 000 voyageurs par jour en 2010 (2 fois plus que l’ancienne ligne de bus)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Extension jusqu’à Porte de Vincennes en 2012 (ligne T3a)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Ligne T3b de Porte de Vincennes à Porte de la Chapelle en 2012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Extension du T3b jusqu’à Porte d’Asnières en 2018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Travaux actuels pour prolonger jusqu’à Porte Dauphine (2023)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2" name="Google Shape;4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25" y="1331900"/>
            <a:ext cx="4523135" cy="372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4" name="Google Shape;484;p39"/>
          <p:cNvSpPr txBox="1"/>
          <p:nvPr/>
        </p:nvSpPr>
        <p:spPr>
          <a:xfrm>
            <a:off x="310500" y="845400"/>
            <a:ext cx="2964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.1- Présentation de la ligne T3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39"/>
          <p:cNvSpPr txBox="1"/>
          <p:nvPr/>
        </p:nvSpPr>
        <p:spPr>
          <a:xfrm>
            <a:off x="1033638" y="2921500"/>
            <a:ext cx="2908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6" name="Google Shape;486;p39"/>
          <p:cNvCxnSpPr/>
          <p:nvPr/>
        </p:nvCxnSpPr>
        <p:spPr>
          <a:xfrm>
            <a:off x="5483275" y="1048175"/>
            <a:ext cx="8100" cy="390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40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2" name="Google Shape;492;p40"/>
          <p:cNvSpPr txBox="1"/>
          <p:nvPr/>
        </p:nvSpPr>
        <p:spPr>
          <a:xfrm>
            <a:off x="5241775" y="1154438"/>
            <a:ext cx="3691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Tronçon originel entre 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Hôpital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 Georges Pompidou et Porte d’Ivry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4 km de part et d’autre de la ligne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Couvre 8 arrondissements de Paris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Hauts de Seine: 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Boulogne, Issy-les-Moulineaux, Vanves, Malakoff,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Châtillon, Montrouge, Bagneux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Val de Marne: Arcueil, Gentilly, Villejuif, Le Kremlin-Bicêtre, Ivry-sur-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Seine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93" name="Google Shape;493;p40"/>
          <p:cNvGrpSpPr/>
          <p:nvPr/>
        </p:nvGrpSpPr>
        <p:grpSpPr>
          <a:xfrm>
            <a:off x="218579" y="1320951"/>
            <a:ext cx="4601012" cy="4039257"/>
            <a:chOff x="142375" y="860375"/>
            <a:chExt cx="5137925" cy="4576025"/>
          </a:xfrm>
        </p:grpSpPr>
        <p:pic>
          <p:nvPicPr>
            <p:cNvPr id="494" name="Google Shape;49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5000" y="860375"/>
              <a:ext cx="5125300" cy="4220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5" name="Google Shape;495;p40"/>
            <p:cNvCxnSpPr/>
            <p:nvPr/>
          </p:nvCxnSpPr>
          <p:spPr>
            <a:xfrm flipH="1" rot="10800000">
              <a:off x="1123675" y="2888200"/>
              <a:ext cx="482700" cy="8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0"/>
            <p:cNvCxnSpPr/>
            <p:nvPr/>
          </p:nvCxnSpPr>
          <p:spPr>
            <a:xfrm flipH="1" rot="10800000">
              <a:off x="1590525" y="2073200"/>
              <a:ext cx="498600" cy="8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0"/>
            <p:cNvCxnSpPr/>
            <p:nvPr/>
          </p:nvCxnSpPr>
          <p:spPr>
            <a:xfrm rot="10800000">
              <a:off x="3191725" y="3528950"/>
              <a:ext cx="464700" cy="86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0"/>
            <p:cNvCxnSpPr/>
            <p:nvPr/>
          </p:nvCxnSpPr>
          <p:spPr>
            <a:xfrm rot="10800000">
              <a:off x="2737825" y="2690450"/>
              <a:ext cx="453900" cy="838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0"/>
            <p:cNvCxnSpPr/>
            <p:nvPr/>
          </p:nvCxnSpPr>
          <p:spPr>
            <a:xfrm rot="10800000">
              <a:off x="2089025" y="2073225"/>
              <a:ext cx="648900" cy="6093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0"/>
            <p:cNvCxnSpPr/>
            <p:nvPr/>
          </p:nvCxnSpPr>
          <p:spPr>
            <a:xfrm rot="10800000">
              <a:off x="3585200" y="4280700"/>
              <a:ext cx="464700" cy="86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0"/>
            <p:cNvCxnSpPr/>
            <p:nvPr/>
          </p:nvCxnSpPr>
          <p:spPr>
            <a:xfrm flipH="1" rot="10800000">
              <a:off x="640975" y="3742900"/>
              <a:ext cx="482700" cy="85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0"/>
            <p:cNvCxnSpPr/>
            <p:nvPr/>
          </p:nvCxnSpPr>
          <p:spPr>
            <a:xfrm flipH="1" rot="10800000">
              <a:off x="142375" y="4597600"/>
              <a:ext cx="498600" cy="838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03" name="Google Shape;50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4" name="Google Shape;504;p40"/>
          <p:cNvSpPr txBox="1"/>
          <p:nvPr/>
        </p:nvSpPr>
        <p:spPr>
          <a:xfrm>
            <a:off x="310500" y="845400"/>
            <a:ext cx="382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3.2- Périmètre de l’étude : spatialisation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/>
          <p:nvPr/>
        </p:nvSpPr>
        <p:spPr>
          <a:xfrm>
            <a:off x="482700" y="4170200"/>
            <a:ext cx="1432200" cy="831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41"/>
          <p:cNvSpPr/>
          <p:nvPr/>
        </p:nvSpPr>
        <p:spPr>
          <a:xfrm>
            <a:off x="4969400" y="1323600"/>
            <a:ext cx="2959500" cy="9633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41"/>
          <p:cNvSpPr/>
          <p:nvPr/>
        </p:nvSpPr>
        <p:spPr>
          <a:xfrm>
            <a:off x="94950" y="1281925"/>
            <a:ext cx="3093900" cy="781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FF"/>
              </a:highlight>
            </a:endParaRPr>
          </a:p>
        </p:txBody>
      </p:sp>
      <p:cxnSp>
        <p:nvCxnSpPr>
          <p:cNvPr id="513" name="Google Shape;513;p41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4" name="Google Shape;514;p41"/>
          <p:cNvSpPr txBox="1"/>
          <p:nvPr/>
        </p:nvSpPr>
        <p:spPr>
          <a:xfrm>
            <a:off x="5040600" y="1426425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lus de 160 000 transactions immobilières sur les appartements entre le 1er janvier 2002 et le 31 décembre 2012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5" name="Google Shape;5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43250"/>
            <a:ext cx="8839200" cy="96324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1"/>
          <p:cNvSpPr txBox="1"/>
          <p:nvPr/>
        </p:nvSpPr>
        <p:spPr>
          <a:xfrm>
            <a:off x="118700" y="13531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 Base de données BIEN de la Chambre des Notaires de Paris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17" name="Google Shape;517;p41"/>
          <p:cNvCxnSpPr/>
          <p:nvPr/>
        </p:nvCxnSpPr>
        <p:spPr>
          <a:xfrm rot="10800000">
            <a:off x="1914900" y="2112875"/>
            <a:ext cx="324300" cy="6567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8" name="Google Shape;518;p41"/>
          <p:cNvCxnSpPr/>
          <p:nvPr/>
        </p:nvCxnSpPr>
        <p:spPr>
          <a:xfrm flipH="1" rot="10800000">
            <a:off x="4322700" y="2199825"/>
            <a:ext cx="567600" cy="548100"/>
          </a:xfrm>
          <a:prstGeom prst="straightConnector1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9" name="Google Shape;519;p41"/>
          <p:cNvCxnSpPr/>
          <p:nvPr/>
        </p:nvCxnSpPr>
        <p:spPr>
          <a:xfrm flipH="1">
            <a:off x="1250125" y="3606500"/>
            <a:ext cx="221700" cy="451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0" name="Google Shape;520;p41"/>
          <p:cNvSpPr txBox="1"/>
          <p:nvPr/>
        </p:nvSpPr>
        <p:spPr>
          <a:xfrm>
            <a:off x="482700" y="4186025"/>
            <a:ext cx="1432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Ventes d’appartements majoritaires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1" name="Google Shape;521;p41"/>
          <p:cNvCxnSpPr/>
          <p:nvPr/>
        </p:nvCxnSpPr>
        <p:spPr>
          <a:xfrm>
            <a:off x="3458000" y="3606500"/>
            <a:ext cx="142500" cy="53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2" name="Google Shape;522;p41"/>
          <p:cNvSpPr/>
          <p:nvPr/>
        </p:nvSpPr>
        <p:spPr>
          <a:xfrm>
            <a:off x="3386800" y="4201850"/>
            <a:ext cx="1954500" cy="831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1"/>
          <p:cNvSpPr txBox="1"/>
          <p:nvPr/>
        </p:nvSpPr>
        <p:spPr>
          <a:xfrm>
            <a:off x="3458000" y="4278050"/>
            <a:ext cx="1883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Accès à des coordonnées X,Y (1 ere fois)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24" name="Google Shape;524;p41"/>
          <p:cNvCxnSpPr/>
          <p:nvPr/>
        </p:nvCxnSpPr>
        <p:spPr>
          <a:xfrm>
            <a:off x="7644025" y="3592525"/>
            <a:ext cx="0" cy="5301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5" name="Google Shape;525;p41"/>
          <p:cNvSpPr/>
          <p:nvPr/>
        </p:nvSpPr>
        <p:spPr>
          <a:xfrm>
            <a:off x="6644925" y="4162275"/>
            <a:ext cx="2017800" cy="8709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1"/>
          <p:cNvSpPr txBox="1"/>
          <p:nvPr/>
        </p:nvSpPr>
        <p:spPr>
          <a:xfrm>
            <a:off x="6811100" y="4312625"/>
            <a:ext cx="1685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Crise de 2008 se fait ressentir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Google Shape;52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28" name="Google Shape;528;p41"/>
          <p:cNvSpPr txBox="1"/>
          <p:nvPr/>
        </p:nvSpPr>
        <p:spPr>
          <a:xfrm>
            <a:off x="310500" y="845400"/>
            <a:ext cx="4579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3.2- Périmètre de l’étude : données immobilières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41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877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061700" y="4343100"/>
            <a:ext cx="3082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2"/>
          <p:cNvSpPr/>
          <p:nvPr/>
        </p:nvSpPr>
        <p:spPr>
          <a:xfrm>
            <a:off x="269050" y="1606350"/>
            <a:ext cx="2476800" cy="5817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5" name="Google Shape;535;p42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" name="Google Shape;536;p42"/>
          <p:cNvSpPr/>
          <p:nvPr/>
        </p:nvSpPr>
        <p:spPr>
          <a:xfrm>
            <a:off x="3118575" y="1123650"/>
            <a:ext cx="3141600" cy="1416600"/>
          </a:xfrm>
          <a:prstGeom prst="ellipse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2"/>
          <p:cNvSpPr txBox="1"/>
          <p:nvPr/>
        </p:nvSpPr>
        <p:spPr>
          <a:xfrm>
            <a:off x="3459988" y="1524150"/>
            <a:ext cx="241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Mise en place d’un modèle de prix hédonique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3717250" y="2616000"/>
            <a:ext cx="1899000" cy="10050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2"/>
          <p:cNvSpPr txBox="1"/>
          <p:nvPr/>
        </p:nvSpPr>
        <p:spPr>
          <a:xfrm>
            <a:off x="3816100" y="2671350"/>
            <a:ext cx="170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Permet d’analyser l’impact de l’arrivée de l’infrastructure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42"/>
          <p:cNvSpPr txBox="1"/>
          <p:nvPr/>
        </p:nvSpPr>
        <p:spPr>
          <a:xfrm>
            <a:off x="6642975" y="3825775"/>
            <a:ext cx="170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1" name="Google Shape;54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73" y="2372850"/>
            <a:ext cx="2815221" cy="12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2"/>
          <p:cNvSpPr txBox="1"/>
          <p:nvPr/>
        </p:nvSpPr>
        <p:spPr>
          <a:xfrm>
            <a:off x="260800" y="1572300"/>
            <a:ext cx="241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Mesurer l’accessibilité d’une zone 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Google Shape;543;p42"/>
          <p:cNvSpPr/>
          <p:nvPr/>
        </p:nvSpPr>
        <p:spPr>
          <a:xfrm>
            <a:off x="269050" y="3825775"/>
            <a:ext cx="8601600" cy="1231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2650" y="2241850"/>
            <a:ext cx="2603450" cy="6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0375" y="2901650"/>
            <a:ext cx="2548000" cy="4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2"/>
          <p:cNvSpPr/>
          <p:nvPr/>
        </p:nvSpPr>
        <p:spPr>
          <a:xfrm>
            <a:off x="6587625" y="1697100"/>
            <a:ext cx="2413500" cy="40020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2"/>
          <p:cNvSpPr txBox="1"/>
          <p:nvPr/>
        </p:nvSpPr>
        <p:spPr>
          <a:xfrm>
            <a:off x="6662825" y="1697100"/>
            <a:ext cx="220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Quel modèle 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8" name="Google Shape;548;p42"/>
          <p:cNvSpPr txBox="1"/>
          <p:nvPr/>
        </p:nvSpPr>
        <p:spPr>
          <a:xfrm>
            <a:off x="403575" y="3877400"/>
            <a:ext cx="1956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</a:t>
            </a: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intrinsèques: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année de construction, surface habitable, nbre de pièces,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étage …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9" name="Google Shape;549;p42"/>
          <p:cNvCxnSpPr>
            <a:endCxn id="543" idx="2"/>
          </p:cNvCxnSpPr>
          <p:nvPr/>
        </p:nvCxnSpPr>
        <p:spPr>
          <a:xfrm flipH="1">
            <a:off x="4569850" y="3829975"/>
            <a:ext cx="11700" cy="12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0" name="Google Shape;550;p42"/>
          <p:cNvCxnSpPr/>
          <p:nvPr/>
        </p:nvCxnSpPr>
        <p:spPr>
          <a:xfrm>
            <a:off x="2445125" y="3826525"/>
            <a:ext cx="0" cy="12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Google Shape;551;p42"/>
          <p:cNvCxnSpPr/>
          <p:nvPr/>
        </p:nvCxnSpPr>
        <p:spPr>
          <a:xfrm>
            <a:off x="6791450" y="3824425"/>
            <a:ext cx="0" cy="12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2" name="Google Shape;552;p42"/>
          <p:cNvSpPr txBox="1"/>
          <p:nvPr/>
        </p:nvSpPr>
        <p:spPr>
          <a:xfrm>
            <a:off x="2529325" y="3877400"/>
            <a:ext cx="1956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de transaction: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année, mois de la transaction, date de l’ancienne transaction si présente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42"/>
          <p:cNvSpPr txBox="1"/>
          <p:nvPr/>
        </p:nvSpPr>
        <p:spPr>
          <a:xfrm>
            <a:off x="4708350" y="3877400"/>
            <a:ext cx="1956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extrinsèques: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adresse (localisation par rapport au T3), proximité aux équipements/parcs, variables socio-éco …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Google Shape;554;p42"/>
          <p:cNvSpPr txBox="1"/>
          <p:nvPr/>
        </p:nvSpPr>
        <p:spPr>
          <a:xfrm>
            <a:off x="6887375" y="3877400"/>
            <a:ext cx="195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Variables d’accessibilité: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Times New Roman"/>
                <a:ea typeface="Times New Roman"/>
                <a:cs typeface="Times New Roman"/>
                <a:sym typeface="Times New Roman"/>
              </a:rPr>
              <a:t>Formule donnée à gauche de la slide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Google Shape;555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56" name="Google Shape;556;p42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Google Shape;557;p42"/>
          <p:cNvSpPr txBox="1"/>
          <p:nvPr/>
        </p:nvSpPr>
        <p:spPr>
          <a:xfrm>
            <a:off x="310500" y="845400"/>
            <a:ext cx="1899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3.3- Méthodologie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2" name="Google Shape;562;p43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p43"/>
          <p:cNvSpPr/>
          <p:nvPr/>
        </p:nvSpPr>
        <p:spPr>
          <a:xfrm>
            <a:off x="398575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3"/>
          <p:cNvSpPr/>
          <p:nvPr/>
        </p:nvSpPr>
        <p:spPr>
          <a:xfrm>
            <a:off x="3457200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3"/>
          <p:cNvSpPr/>
          <p:nvPr/>
        </p:nvSpPr>
        <p:spPr>
          <a:xfrm>
            <a:off x="6515825" y="14532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3"/>
          <p:cNvSpPr txBox="1"/>
          <p:nvPr/>
        </p:nvSpPr>
        <p:spPr>
          <a:xfrm>
            <a:off x="610975" y="1638350"/>
            <a:ext cx="1804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1: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ne prenant pas en compte les effets de la nouvelle ligne T3.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7" name="Google Shape;567;p43"/>
          <p:cNvSpPr txBox="1"/>
          <p:nvPr/>
        </p:nvSpPr>
        <p:spPr>
          <a:xfrm>
            <a:off x="3597675" y="1638350"/>
            <a:ext cx="1804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2: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prenant en compte la nouvelle ligne t3 en introduisant la distance entre le bien immobilier et la ligne comme une nouvelle variable explicative.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8" name="Google Shape;568;p43"/>
          <p:cNvSpPr txBox="1"/>
          <p:nvPr/>
        </p:nvSpPr>
        <p:spPr>
          <a:xfrm>
            <a:off x="6728225" y="1638350"/>
            <a:ext cx="1804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3: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prenant en compte la nouvelle ligne t3 en introduisant l’accessibilité à l’emploi; en définissant le niveau avant la ligne et la variation induite par l’infrastructure.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2692588" y="422030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3"/>
          <p:cNvSpPr/>
          <p:nvPr/>
        </p:nvSpPr>
        <p:spPr>
          <a:xfrm>
            <a:off x="2692588" y="163835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3"/>
          <p:cNvSpPr/>
          <p:nvPr/>
        </p:nvSpPr>
        <p:spPr>
          <a:xfrm>
            <a:off x="5751213" y="422030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3"/>
          <p:cNvSpPr/>
          <p:nvPr/>
        </p:nvSpPr>
        <p:spPr>
          <a:xfrm>
            <a:off x="5751200" y="1638350"/>
            <a:ext cx="700200" cy="5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74" name="Google Shape;574;p43"/>
          <p:cNvSpPr txBox="1"/>
          <p:nvPr/>
        </p:nvSpPr>
        <p:spPr>
          <a:xfrm>
            <a:off x="310500" y="845400"/>
            <a:ext cx="365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3.4- Présentation des résultats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43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/>
          <p:nvPr/>
        </p:nvSpPr>
        <p:spPr>
          <a:xfrm>
            <a:off x="6580200" y="3447375"/>
            <a:ext cx="2095500" cy="1695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4"/>
          <p:cNvSpPr/>
          <p:nvPr/>
        </p:nvSpPr>
        <p:spPr>
          <a:xfrm>
            <a:off x="3318300" y="3448050"/>
            <a:ext cx="2229600" cy="16956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4"/>
          <p:cNvSpPr/>
          <p:nvPr/>
        </p:nvSpPr>
        <p:spPr>
          <a:xfrm>
            <a:off x="190500" y="3448050"/>
            <a:ext cx="2095500" cy="16956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83" name="Google Shape;583;p44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4" name="Google Shape;584;p44"/>
          <p:cNvSpPr/>
          <p:nvPr/>
        </p:nvSpPr>
        <p:spPr>
          <a:xfrm>
            <a:off x="3318300" y="937200"/>
            <a:ext cx="2229600" cy="1791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4"/>
          <p:cNvSpPr txBox="1"/>
          <p:nvPr/>
        </p:nvSpPr>
        <p:spPr>
          <a:xfrm>
            <a:off x="3597675" y="1094250"/>
            <a:ext cx="1804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1: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ne prenant pas en compte les effets de la nouvelle ligne t3.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6" name="Google Shape;58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50" y="1094250"/>
            <a:ext cx="1704975" cy="48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4"/>
          <p:cNvCxnSpPr/>
          <p:nvPr/>
        </p:nvCxnSpPr>
        <p:spPr>
          <a:xfrm rot="10800000">
            <a:off x="2285925" y="1495538"/>
            <a:ext cx="1032300" cy="3375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8" name="Google Shape;588;p44"/>
          <p:cNvSpPr txBox="1"/>
          <p:nvPr/>
        </p:nvSpPr>
        <p:spPr>
          <a:xfrm>
            <a:off x="6722775" y="1094250"/>
            <a:ext cx="1804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significatif et part d’inertie expliquée de 88%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89" name="Google Shape;589;p44"/>
          <p:cNvCxnSpPr>
            <a:stCxn id="584" idx="3"/>
            <a:endCxn id="588" idx="1"/>
          </p:cNvCxnSpPr>
          <p:nvPr/>
        </p:nvCxnSpPr>
        <p:spPr>
          <a:xfrm flipH="1" rot="10800000">
            <a:off x="5547900" y="1509900"/>
            <a:ext cx="1174800" cy="323100"/>
          </a:xfrm>
          <a:prstGeom prst="curvedConnector3">
            <a:avLst>
              <a:gd fmla="val 50003" name="adj1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0" name="Google Shape;590;p44"/>
          <p:cNvSpPr txBox="1"/>
          <p:nvPr/>
        </p:nvSpPr>
        <p:spPr>
          <a:xfrm>
            <a:off x="185800" y="3477100"/>
            <a:ext cx="2030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Variables intrinsèques: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 rôle prédominant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évolution quasi-proportionnelle avec la surface du bien (0.994 d’élasticité)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44"/>
          <p:cNvSpPr txBox="1"/>
          <p:nvPr/>
        </p:nvSpPr>
        <p:spPr>
          <a:xfrm>
            <a:off x="3318300" y="3448050"/>
            <a:ext cx="2229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Variables de transaction: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rôle également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 important et permettent de prendre en compte l’inflation dans les prix du marché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44"/>
          <p:cNvSpPr txBox="1"/>
          <p:nvPr/>
        </p:nvSpPr>
        <p:spPr>
          <a:xfrm>
            <a:off x="6580200" y="3448725"/>
            <a:ext cx="2095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Variables extrinsèques: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le quartier où se situe le bien est important et permet de capter des effets non observables liés au quartier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Google Shape;593;p44"/>
          <p:cNvSpPr/>
          <p:nvPr/>
        </p:nvSpPr>
        <p:spPr>
          <a:xfrm rot="5400000">
            <a:off x="6210075" y="1542900"/>
            <a:ext cx="1210500" cy="23142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4"/>
          <p:cNvSpPr/>
          <p:nvPr/>
        </p:nvSpPr>
        <p:spPr>
          <a:xfrm flipH="1" rot="-5400000">
            <a:off x="1455900" y="1553250"/>
            <a:ext cx="1210500" cy="22935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E5A7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4"/>
          <p:cNvSpPr/>
          <p:nvPr/>
        </p:nvSpPr>
        <p:spPr>
          <a:xfrm>
            <a:off x="4195275" y="2796675"/>
            <a:ext cx="609600" cy="583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7" name="Google Shape;597;p44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5"/>
          <p:cNvSpPr/>
          <p:nvPr/>
        </p:nvSpPr>
        <p:spPr>
          <a:xfrm>
            <a:off x="156275" y="2959525"/>
            <a:ext cx="2641200" cy="13671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5"/>
          <p:cNvSpPr txBox="1"/>
          <p:nvPr/>
        </p:nvSpPr>
        <p:spPr>
          <a:xfrm>
            <a:off x="238875" y="2999350"/>
            <a:ext cx="2558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l’effet de localisation du modèle 1 est un peu absorbé par la nouvelle variable de distance à la gare Saint Lazare également introduite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45"/>
          <p:cNvSpPr/>
          <p:nvPr/>
        </p:nvSpPr>
        <p:spPr>
          <a:xfrm>
            <a:off x="6735025" y="2485175"/>
            <a:ext cx="2229600" cy="2167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5"/>
          <p:cNvSpPr/>
          <p:nvPr/>
        </p:nvSpPr>
        <p:spPr>
          <a:xfrm>
            <a:off x="6994025" y="1141350"/>
            <a:ext cx="1904700" cy="615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5"/>
          <p:cNvSpPr/>
          <p:nvPr/>
        </p:nvSpPr>
        <p:spPr>
          <a:xfrm>
            <a:off x="172525" y="995350"/>
            <a:ext cx="1904700" cy="9936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7" name="Google Shape;607;p45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8" name="Google Shape;60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9" name="Google Shape;609;p45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45"/>
          <p:cNvSpPr/>
          <p:nvPr/>
        </p:nvSpPr>
        <p:spPr>
          <a:xfrm>
            <a:off x="3457200" y="1068400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5"/>
          <p:cNvSpPr txBox="1"/>
          <p:nvPr/>
        </p:nvSpPr>
        <p:spPr>
          <a:xfrm>
            <a:off x="3597675" y="1253475"/>
            <a:ext cx="1804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2: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prenant en compte la nouvelle ligne t3 en introduisant la distance entre le bien immobilier et la ligne comme une nouvelle variable explicative.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2" name="Google Shape;612;p45"/>
          <p:cNvCxnSpPr>
            <a:endCxn id="613" idx="3"/>
          </p:cNvCxnSpPr>
          <p:nvPr/>
        </p:nvCxnSpPr>
        <p:spPr>
          <a:xfrm rot="10800000">
            <a:off x="2043675" y="1465625"/>
            <a:ext cx="1433400" cy="564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45"/>
          <p:cNvSpPr txBox="1"/>
          <p:nvPr/>
        </p:nvSpPr>
        <p:spPr>
          <a:xfrm>
            <a:off x="238875" y="942275"/>
            <a:ext cx="180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Distance retenue: distance à la ligne et non à la station la plus proche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4" name="Google Shape;614;p45"/>
          <p:cNvCxnSpPr/>
          <p:nvPr/>
        </p:nvCxnSpPr>
        <p:spPr>
          <a:xfrm flipH="1" rot="10800000">
            <a:off x="5693425" y="1486475"/>
            <a:ext cx="1260900" cy="51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5" name="Google Shape;615;p45"/>
          <p:cNvSpPr txBox="1"/>
          <p:nvPr/>
        </p:nvSpPr>
        <p:spPr>
          <a:xfrm>
            <a:off x="7140025" y="1151175"/>
            <a:ext cx="16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Distance est une variable à intervalles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Google Shape;616;p45"/>
          <p:cNvSpPr txBox="1"/>
          <p:nvPr/>
        </p:nvSpPr>
        <p:spPr>
          <a:xfrm>
            <a:off x="6748225" y="2495550"/>
            <a:ext cx="222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coefficients trouvés identiques au modèle 1 pour la plupart des variables intrinsèque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p45"/>
          <p:cNvSpPr txBox="1"/>
          <p:nvPr/>
        </p:nvSpPr>
        <p:spPr>
          <a:xfrm>
            <a:off x="6748225" y="3821525"/>
            <a:ext cx="222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les variables liés à l’environnement baissent en terme 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d'importance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8" name="Google Shape;618;p45"/>
          <p:cNvCxnSpPr>
            <a:stCxn id="610" idx="3"/>
          </p:cNvCxnSpPr>
          <p:nvPr/>
        </p:nvCxnSpPr>
        <p:spPr>
          <a:xfrm>
            <a:off x="5686800" y="2816950"/>
            <a:ext cx="1068300" cy="79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9" name="Google Shape;619;p45"/>
          <p:cNvCxnSpPr>
            <a:stCxn id="610" idx="1"/>
            <a:endCxn id="603" idx="3"/>
          </p:cNvCxnSpPr>
          <p:nvPr/>
        </p:nvCxnSpPr>
        <p:spPr>
          <a:xfrm flipH="1">
            <a:off x="2797200" y="2816950"/>
            <a:ext cx="660000" cy="81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6"/>
          <p:cNvSpPr/>
          <p:nvPr/>
        </p:nvSpPr>
        <p:spPr>
          <a:xfrm>
            <a:off x="318525" y="3317850"/>
            <a:ext cx="2295900" cy="10467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6"/>
          <p:cNvSpPr/>
          <p:nvPr/>
        </p:nvSpPr>
        <p:spPr>
          <a:xfrm>
            <a:off x="6237550" y="2879900"/>
            <a:ext cx="2576100" cy="11223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6"/>
          <p:cNvSpPr/>
          <p:nvPr/>
        </p:nvSpPr>
        <p:spPr>
          <a:xfrm>
            <a:off x="358325" y="2242875"/>
            <a:ext cx="2455200" cy="7914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6"/>
          <p:cNvSpPr/>
          <p:nvPr/>
        </p:nvSpPr>
        <p:spPr>
          <a:xfrm>
            <a:off x="345050" y="968825"/>
            <a:ext cx="2269500" cy="1019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6"/>
          <p:cNvSpPr/>
          <p:nvPr/>
        </p:nvSpPr>
        <p:spPr>
          <a:xfrm>
            <a:off x="6303925" y="1552750"/>
            <a:ext cx="2455200" cy="1019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9" name="Google Shape;629;p46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" name="Google Shape;630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31" name="Google Shape;631;p46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46"/>
          <p:cNvSpPr/>
          <p:nvPr/>
        </p:nvSpPr>
        <p:spPr>
          <a:xfrm>
            <a:off x="3385275" y="1046675"/>
            <a:ext cx="2229600" cy="3497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6"/>
          <p:cNvSpPr txBox="1"/>
          <p:nvPr/>
        </p:nvSpPr>
        <p:spPr>
          <a:xfrm>
            <a:off x="3597675" y="1231750"/>
            <a:ext cx="1804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mes New Roman"/>
                <a:ea typeface="Times New Roman"/>
                <a:cs typeface="Times New Roman"/>
                <a:sym typeface="Times New Roman"/>
              </a:rPr>
              <a:t>Modèle 3: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Modèle hédonique prenant en compte la nouvelle ligne t3 en introduisant l’accessibilité à l’emploi; en définissant le niveau avant la ligne et la variation induite par l’infrastructure.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46"/>
          <p:cNvSpPr txBox="1"/>
          <p:nvPr/>
        </p:nvSpPr>
        <p:spPr>
          <a:xfrm>
            <a:off x="345050" y="942275"/>
            <a:ext cx="2269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Introduction de l’accessibilité à l’emploi (en log) et les gains d’accessibilité liés au t3</a:t>
            </a:r>
            <a:endParaRPr/>
          </a:p>
        </p:txBody>
      </p:sp>
      <p:sp>
        <p:nvSpPr>
          <p:cNvPr id="635" name="Google Shape;635;p46"/>
          <p:cNvSpPr txBox="1"/>
          <p:nvPr/>
        </p:nvSpPr>
        <p:spPr>
          <a:xfrm>
            <a:off x="6237575" y="1527150"/>
            <a:ext cx="2576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 classes pour la distance à T3: Nord ou Sud et &lt;200m et 2020 à 400 pour chacun des cas.</a:t>
            </a:r>
            <a:endParaRPr/>
          </a:p>
        </p:txBody>
      </p:sp>
      <p:sp>
        <p:nvSpPr>
          <p:cNvPr id="636" name="Google Shape;636;p46"/>
          <p:cNvSpPr txBox="1"/>
          <p:nvPr/>
        </p:nvSpPr>
        <p:spPr>
          <a:xfrm>
            <a:off x="6287349" y="2801200"/>
            <a:ext cx="2551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 nouveau les résultats pour les anciennes variables restent quasi-identiques à ceux du modèle 2 y compris la distance orienté à T3</a:t>
            </a:r>
            <a:endParaRPr/>
          </a:p>
        </p:txBody>
      </p:sp>
      <p:sp>
        <p:nvSpPr>
          <p:cNvPr id="637" name="Google Shape;637;p46"/>
          <p:cNvSpPr txBox="1"/>
          <p:nvPr/>
        </p:nvSpPr>
        <p:spPr>
          <a:xfrm>
            <a:off x="331775" y="2203050"/>
            <a:ext cx="245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Fait par année pour voir les impacts d’une potentielle anticipation</a:t>
            </a:r>
            <a:endParaRPr/>
          </a:p>
        </p:txBody>
      </p:sp>
      <p:sp>
        <p:nvSpPr>
          <p:cNvPr id="638" name="Google Shape;638;p46"/>
          <p:cNvSpPr txBox="1"/>
          <p:nvPr/>
        </p:nvSpPr>
        <p:spPr>
          <a:xfrm>
            <a:off x="358325" y="3304575"/>
            <a:ext cx="2229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Gain d’accessibilité ont un effet significatif négatif faible seulement en 2002 et 2005</a:t>
            </a:r>
            <a:endParaRPr/>
          </a:p>
        </p:txBody>
      </p:sp>
      <p:cxnSp>
        <p:nvCxnSpPr>
          <p:cNvPr id="639" name="Google Shape;639;p46"/>
          <p:cNvCxnSpPr>
            <a:stCxn id="638" idx="3"/>
          </p:cNvCxnSpPr>
          <p:nvPr/>
        </p:nvCxnSpPr>
        <p:spPr>
          <a:xfrm flipH="1" rot="10800000">
            <a:off x="2587925" y="3676125"/>
            <a:ext cx="809700" cy="15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0" name="Google Shape;640;p46"/>
          <p:cNvCxnSpPr>
            <a:stCxn id="637" idx="3"/>
          </p:cNvCxnSpPr>
          <p:nvPr/>
        </p:nvCxnSpPr>
        <p:spPr>
          <a:xfrm flipH="1" rot="10800000">
            <a:off x="2786975" y="2495100"/>
            <a:ext cx="597300" cy="123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1" name="Google Shape;641;p46"/>
          <p:cNvCxnSpPr>
            <a:stCxn id="634" idx="3"/>
          </p:cNvCxnSpPr>
          <p:nvPr/>
        </p:nvCxnSpPr>
        <p:spPr>
          <a:xfrm>
            <a:off x="2614550" y="1465625"/>
            <a:ext cx="783000" cy="405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2" name="Google Shape;642;p46"/>
          <p:cNvCxnSpPr/>
          <p:nvPr/>
        </p:nvCxnSpPr>
        <p:spPr>
          <a:xfrm flipH="1" rot="10800000">
            <a:off x="5627075" y="1778325"/>
            <a:ext cx="690000" cy="438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3" name="Google Shape;643;p46"/>
          <p:cNvCxnSpPr/>
          <p:nvPr/>
        </p:nvCxnSpPr>
        <p:spPr>
          <a:xfrm>
            <a:off x="5623450" y="3119700"/>
            <a:ext cx="643500" cy="708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7"/>
          <p:cNvSpPr/>
          <p:nvPr/>
        </p:nvSpPr>
        <p:spPr>
          <a:xfrm>
            <a:off x="5836050" y="1148050"/>
            <a:ext cx="2840100" cy="10881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7"/>
          <p:cNvSpPr/>
          <p:nvPr/>
        </p:nvSpPr>
        <p:spPr>
          <a:xfrm>
            <a:off x="544125" y="995350"/>
            <a:ext cx="2574600" cy="13935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7"/>
          <p:cNvSpPr/>
          <p:nvPr/>
        </p:nvSpPr>
        <p:spPr>
          <a:xfrm>
            <a:off x="76200" y="2772225"/>
            <a:ext cx="3530100" cy="743100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7"/>
          <p:cNvSpPr/>
          <p:nvPr/>
        </p:nvSpPr>
        <p:spPr>
          <a:xfrm>
            <a:off x="5491050" y="2772213"/>
            <a:ext cx="3530100" cy="7431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7"/>
          <p:cNvSpPr txBox="1"/>
          <p:nvPr/>
        </p:nvSpPr>
        <p:spPr>
          <a:xfrm>
            <a:off x="76200" y="2835975"/>
            <a:ext cx="353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Aucun calcul fiable et significatif de perte ou gain sur l’immobilier dû au T3 n’est possible.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47"/>
          <p:cNvSpPr/>
          <p:nvPr/>
        </p:nvSpPr>
        <p:spPr>
          <a:xfrm>
            <a:off x="2773725" y="4220300"/>
            <a:ext cx="3694800" cy="8313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4" name="Google Shape;654;p47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5" name="Google Shape;65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6" name="Google Shape;656;p47"/>
          <p:cNvSpPr txBox="1"/>
          <p:nvPr/>
        </p:nvSpPr>
        <p:spPr>
          <a:xfrm>
            <a:off x="2143425" y="266500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Etude du T3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47"/>
          <p:cNvSpPr txBox="1"/>
          <p:nvPr/>
        </p:nvSpPr>
        <p:spPr>
          <a:xfrm>
            <a:off x="653400" y="968825"/>
            <a:ext cx="2375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Une augmentation des prix de 5% est observée dans la bande des 200-400 m au Sud du T3 après la mise en service une augmentation plus faible  (3%) 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au-delà</a:t>
            </a: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 de cette bande.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47"/>
          <p:cNvSpPr txBox="1"/>
          <p:nvPr/>
        </p:nvSpPr>
        <p:spPr>
          <a:xfrm>
            <a:off x="6047325" y="1269200"/>
            <a:ext cx="246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Cependant cette augmentation n’est pas significativement différente de 0 aux erreurs près du modèle.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Google Shape;659;p47"/>
          <p:cNvSpPr txBox="1"/>
          <p:nvPr/>
        </p:nvSpPr>
        <p:spPr>
          <a:xfrm>
            <a:off x="5491050" y="2835975"/>
            <a:ext cx="353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Les données utilisées étaient les plus précises et complètes possibles.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Google Shape;660;p47"/>
          <p:cNvSpPr txBox="1"/>
          <p:nvPr/>
        </p:nvSpPr>
        <p:spPr>
          <a:xfrm>
            <a:off x="2909175" y="4328150"/>
            <a:ext cx="342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Aucun effet de la mise en service du T3 sur les prix des biens immobiliers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1" name="Google Shape;661;p47"/>
          <p:cNvCxnSpPr>
            <a:stCxn id="652" idx="3"/>
            <a:endCxn id="659" idx="1"/>
          </p:cNvCxnSpPr>
          <p:nvPr/>
        </p:nvCxnSpPr>
        <p:spPr>
          <a:xfrm>
            <a:off x="3606300" y="3143775"/>
            <a:ext cx="18849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47"/>
          <p:cNvCxnSpPr/>
          <p:nvPr/>
        </p:nvCxnSpPr>
        <p:spPr>
          <a:xfrm rot="10800000">
            <a:off x="4618425" y="3132200"/>
            <a:ext cx="2700" cy="1088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3" name="Google Shape;663;p47"/>
          <p:cNvSpPr txBox="1"/>
          <p:nvPr/>
        </p:nvSpPr>
        <p:spPr>
          <a:xfrm>
            <a:off x="3248025" y="1465513"/>
            <a:ext cx="274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latin typeface="Times New Roman"/>
                <a:ea typeface="Times New Roman"/>
                <a:cs typeface="Times New Roman"/>
                <a:sym typeface="Times New Roman"/>
              </a:rPr>
              <a:t>MAIS…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877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8"/>
          <p:cNvSpPr txBox="1"/>
          <p:nvPr/>
        </p:nvSpPr>
        <p:spPr>
          <a:xfrm>
            <a:off x="6426575" y="4343100"/>
            <a:ext cx="271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" name="Google Shape;675;p49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6" name="Google Shape;676;p49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Google Shape;67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aphicFrame>
        <p:nvGraphicFramePr>
          <p:cNvPr id="678" name="Google Shape;678;p49"/>
          <p:cNvGraphicFramePr/>
          <p:nvPr/>
        </p:nvGraphicFramePr>
        <p:xfrm>
          <a:off x="332000" y="1294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{0A8BA7D5-33FA-473F-9232-C37BA0CA11E3}</a:tableStyleId>
              </a:tblPr>
              <a:tblGrid>
                <a:gridCol w="3968800"/>
                <a:gridCol w="4511200"/>
              </a:tblGrid>
              <a:tr h="45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 du T2 (ouvre en 1997)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Impact du T3 (ouvre fin 2006)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  <a:tr h="903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moins </a:t>
                      </a:r>
                      <a:r>
                        <a:rPr lang="f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5% de variation des prix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+5% dans le rayon 200 à 400 m,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00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0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+3% 600 à 800 m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Pas ou peu de réels effets d’anticipation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Potentiel impact négatif en 2005 (à nuancer)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liée à la congestion routière engendrée par les travaux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56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Augmentation significative mais pas aussi importante que ce qui était attendu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Augmentation trop peu significative; pas aussi importante que ce qui était attendu (crise des subprimes ?)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3" name="Google Shape;683;p50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4" name="Google Shape;684;p50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5" name="Google Shape;685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aphicFrame>
        <p:nvGraphicFramePr>
          <p:cNvPr id="686" name="Google Shape;686;p50"/>
          <p:cNvGraphicFramePr/>
          <p:nvPr/>
        </p:nvGraphicFramePr>
        <p:xfrm>
          <a:off x="210925" y="98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{0A8BA7D5-33FA-473F-9232-C37BA0CA11E3}</a:tableStyleId>
              </a:tblPr>
              <a:tblGrid>
                <a:gridCol w="5689650"/>
              </a:tblGrid>
              <a:tr h="351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Facteurs influents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>
                    <a:solidFill>
                      <a:srgbClr val="B7B7B7"/>
                    </a:solidFill>
                  </a:tcPr>
                </a:tc>
              </a:tr>
              <a:tr h="38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Infrastructure lourde (RER) ou légère (tramway / bus à voie dédiée)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Existence</a:t>
                      </a: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d’un service de transport avant le projet et niveau de celui-ci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Distance logement/stations et logement/rails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Distinction appartement/maison (spécialement en périphérie)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0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Contexte local avant projet (Histoire et image,typologie sociale, densité, dynamisme)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63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Bifurcage de plan pendant la construction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5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Tendance de ventes immobilières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52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Période prise en compte avant projet (anticipation) et après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(effet d’apprentissage à plus ou moins long terme)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87" name="Google Shape;687;p50"/>
          <p:cNvSpPr txBox="1"/>
          <p:nvPr/>
        </p:nvSpPr>
        <p:spPr>
          <a:xfrm>
            <a:off x="210925" y="4667575"/>
            <a:ext cx="277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3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F. Papon et al (2015)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6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6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5" y="974050"/>
            <a:ext cx="4043101" cy="1105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5925" y="2218450"/>
            <a:ext cx="5438799" cy="14837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6"/>
          <p:cNvSpPr txBox="1"/>
          <p:nvPr/>
        </p:nvSpPr>
        <p:spPr>
          <a:xfrm>
            <a:off x="86925" y="2107475"/>
            <a:ext cx="25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u="sng"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>
                <a:latin typeface="Times New Roman"/>
                <a:ea typeface="Times New Roman"/>
                <a:cs typeface="Times New Roman"/>
                <a:sym typeface="Times New Roman"/>
              </a:rPr>
              <a:t> Le Figaro (mai 2022)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08575" y="2825675"/>
            <a:ext cx="25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u="sng"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>
                <a:latin typeface="Times New Roman"/>
                <a:ea typeface="Times New Roman"/>
                <a:cs typeface="Times New Roman"/>
                <a:sym typeface="Times New Roman"/>
              </a:rPr>
              <a:t> Le Parisien (août 2021)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925" y="3840750"/>
            <a:ext cx="7197224" cy="12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385675" y="3922600"/>
            <a:ext cx="175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u="sng">
                <a:latin typeface="Times New Roman"/>
                <a:ea typeface="Times New Roman"/>
                <a:cs typeface="Times New Roman"/>
                <a:sym typeface="Times New Roman"/>
              </a:rPr>
              <a:t>Source :</a:t>
            </a:r>
            <a:r>
              <a:rPr i="1" lang="fr">
                <a:latin typeface="Times New Roman"/>
                <a:ea typeface="Times New Roman"/>
                <a:cs typeface="Times New Roman"/>
                <a:sym typeface="Times New Roman"/>
              </a:rPr>
              <a:t> Chambre des notaires de Paris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latin typeface="Times New Roman"/>
                <a:ea typeface="Times New Roman"/>
                <a:cs typeface="Times New Roman"/>
                <a:sym typeface="Times New Roman"/>
              </a:rPr>
              <a:t>(Novembre 2021)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637" y="831003"/>
            <a:ext cx="3658489" cy="507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4023" y="1395510"/>
            <a:ext cx="3658500" cy="68029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7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7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07600" y="1013750"/>
            <a:ext cx="886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imes New Roman"/>
                <a:ea typeface="Times New Roman"/>
                <a:cs typeface="Times New Roman"/>
                <a:sym typeface="Times New Roman"/>
              </a:rPr>
              <a:t>Contexte : série d’études de l’Institut Paris Région et de l’IFSTTAR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534925" y="1696425"/>
            <a:ext cx="0" cy="324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4" name="Google Shape;94;p17"/>
          <p:cNvSpPr txBox="1"/>
          <p:nvPr/>
        </p:nvSpPr>
        <p:spPr>
          <a:xfrm>
            <a:off x="273075" y="1883475"/>
            <a:ext cx="6957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2008 : Effets du T1 </a:t>
            </a:r>
            <a:r>
              <a:rPr lang="fr">
                <a:solidFill>
                  <a:schemeClr val="dk1"/>
                </a:solidFill>
              </a:rPr>
              <a:t>(Nguyen-Luong)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2008 : Effets du RER E (Nguyen-Luong)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2009 : </a:t>
            </a:r>
            <a:r>
              <a:rPr b="1" lang="fr">
                <a:solidFill>
                  <a:schemeClr val="dk1"/>
                </a:solidFill>
              </a:rPr>
              <a:t>Effets du T2 (Boucq et Papon)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2009 : Zone 30 à Paris (Bureau, Glachant et Nguyen-Luong)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2009 : </a:t>
            </a:r>
            <a:r>
              <a:rPr b="1" lang="fr">
                <a:solidFill>
                  <a:schemeClr val="dk1"/>
                </a:solidFill>
              </a:rPr>
              <a:t>Rapport Technique sur les effets du T3 (Nguyen-Luong et Boucq)</a:t>
            </a:r>
            <a:endParaRPr b="1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fr">
                <a:solidFill>
                  <a:schemeClr val="dk1"/>
                </a:solidFill>
              </a:rPr>
              <a:t>2015 : </a:t>
            </a:r>
            <a:r>
              <a:rPr b="1" lang="fr">
                <a:solidFill>
                  <a:schemeClr val="dk1"/>
                </a:solidFill>
              </a:rPr>
              <a:t>Effets du T3 (Papon et al)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18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460100" y="1384050"/>
            <a:ext cx="2712000" cy="1187700"/>
          </a:xfrm>
          <a:prstGeom prst="flowChartAlternateProcess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6130075" y="1384050"/>
            <a:ext cx="2712000" cy="1187700"/>
          </a:xfrm>
          <a:prstGeom prst="flowChartAlternateProcess">
            <a:avLst/>
          </a:prstGeom>
          <a:solidFill>
            <a:srgbClr val="E5A7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3216000" y="3603200"/>
            <a:ext cx="2712000" cy="11877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838850" y="1625400"/>
            <a:ext cx="173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Infrastructures de transports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" name="Google Shape;106;p18"/>
          <p:cNvCxnSpPr>
            <a:stCxn id="102" idx="3"/>
            <a:endCxn id="103" idx="1"/>
          </p:cNvCxnSpPr>
          <p:nvPr/>
        </p:nvCxnSpPr>
        <p:spPr>
          <a:xfrm>
            <a:off x="3172100" y="1977900"/>
            <a:ext cx="29580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7" name="Google Shape;107;p18"/>
          <p:cNvSpPr txBox="1"/>
          <p:nvPr/>
        </p:nvSpPr>
        <p:spPr>
          <a:xfrm>
            <a:off x="6435925" y="1746300"/>
            <a:ext cx="200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Promoteurs</a:t>
            </a: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immobiliers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" name="Google Shape;108;p18"/>
          <p:cNvCxnSpPr>
            <a:stCxn id="104" idx="1"/>
            <a:endCxn id="102" idx="2"/>
          </p:cNvCxnSpPr>
          <p:nvPr/>
        </p:nvCxnSpPr>
        <p:spPr>
          <a:xfrm rot="10800000">
            <a:off x="1816200" y="2571650"/>
            <a:ext cx="1399800" cy="1625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8"/>
          <p:cNvCxnSpPr>
            <a:stCxn id="103" idx="2"/>
            <a:endCxn id="104" idx="3"/>
          </p:cNvCxnSpPr>
          <p:nvPr/>
        </p:nvCxnSpPr>
        <p:spPr>
          <a:xfrm flipH="1">
            <a:off x="5927875" y="2571750"/>
            <a:ext cx="1558200" cy="1625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8"/>
          <p:cNvSpPr txBox="1"/>
          <p:nvPr/>
        </p:nvSpPr>
        <p:spPr>
          <a:xfrm>
            <a:off x="3371250" y="3933800"/>
            <a:ext cx="23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Régime de taxation sur le bâti / non bâti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963525" y="1574850"/>
            <a:ext cx="122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attirent…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761725" y="2887375"/>
            <a:ext cx="13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Soumis à </a:t>
            </a: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2417100" y="2720175"/>
            <a:ext cx="139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Permet de </a:t>
            </a: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financer</a:t>
            </a: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504" y="64175"/>
            <a:ext cx="1012624" cy="10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829" y="64175"/>
            <a:ext cx="1012624" cy="109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19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" name="Google Shape;122;p19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460100" y="1384050"/>
            <a:ext cx="2712000" cy="1187700"/>
          </a:xfrm>
          <a:prstGeom prst="flowChartAlternateProcess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6130075" y="1384050"/>
            <a:ext cx="2712000" cy="1187700"/>
          </a:xfrm>
          <a:prstGeom prst="flowChartAlternateProcess">
            <a:avLst/>
          </a:prstGeom>
          <a:solidFill>
            <a:srgbClr val="E5A7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3216000" y="3603200"/>
            <a:ext cx="2712000" cy="11877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38850" y="1625400"/>
            <a:ext cx="1734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Infrastructures de transports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19"/>
          <p:cNvCxnSpPr>
            <a:stCxn id="123" idx="3"/>
            <a:endCxn id="124" idx="1"/>
          </p:cNvCxnSpPr>
          <p:nvPr/>
        </p:nvCxnSpPr>
        <p:spPr>
          <a:xfrm>
            <a:off x="3172100" y="1977900"/>
            <a:ext cx="29580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9"/>
          <p:cNvSpPr txBox="1"/>
          <p:nvPr/>
        </p:nvSpPr>
        <p:spPr>
          <a:xfrm>
            <a:off x="6435925" y="1746300"/>
            <a:ext cx="200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Promoteurs immobiliers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9" name="Google Shape;129;p19"/>
          <p:cNvCxnSpPr>
            <a:stCxn id="125" idx="1"/>
            <a:endCxn id="123" idx="2"/>
          </p:cNvCxnSpPr>
          <p:nvPr/>
        </p:nvCxnSpPr>
        <p:spPr>
          <a:xfrm rot="10800000">
            <a:off x="1816200" y="2571650"/>
            <a:ext cx="1399800" cy="1625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>
            <a:stCxn id="124" idx="2"/>
            <a:endCxn id="125" idx="3"/>
          </p:cNvCxnSpPr>
          <p:nvPr/>
        </p:nvCxnSpPr>
        <p:spPr>
          <a:xfrm flipH="1">
            <a:off x="5927875" y="2571750"/>
            <a:ext cx="1558200" cy="16254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9"/>
          <p:cNvSpPr txBox="1"/>
          <p:nvPr/>
        </p:nvSpPr>
        <p:spPr>
          <a:xfrm>
            <a:off x="3371250" y="3933800"/>
            <a:ext cx="23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Régime de taxation sur le bâti / non bâti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963525" y="1574850"/>
            <a:ext cx="122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attirent…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5761725" y="2887375"/>
            <a:ext cx="139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Soumis à 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2417100" y="2720175"/>
            <a:ext cx="139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Permet de financer …</a:t>
            </a:r>
            <a:endParaRPr b="1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504" y="64175"/>
            <a:ext cx="1012624" cy="10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829" y="64175"/>
            <a:ext cx="1012624" cy="1091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9"/>
          <p:cNvCxnSpPr/>
          <p:nvPr/>
        </p:nvCxnSpPr>
        <p:spPr>
          <a:xfrm>
            <a:off x="1544925" y="2584850"/>
            <a:ext cx="1683300" cy="1917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9"/>
          <p:cNvCxnSpPr/>
          <p:nvPr/>
        </p:nvCxnSpPr>
        <p:spPr>
          <a:xfrm flipH="1">
            <a:off x="5959025" y="2584850"/>
            <a:ext cx="1795500" cy="1804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 txBox="1"/>
          <p:nvPr/>
        </p:nvSpPr>
        <p:spPr>
          <a:xfrm>
            <a:off x="3695875" y="2456275"/>
            <a:ext cx="1795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 périmètre d’influence/ de taxation ?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3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2536225" y="4343100"/>
            <a:ext cx="6607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</a:t>
            </a: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Eléments</a:t>
            </a:r>
            <a:r>
              <a:rPr b="1" lang="fr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méthodologie</a:t>
            </a:r>
            <a:endParaRPr b="1"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21"/>
          <p:cNvCxnSpPr/>
          <p:nvPr/>
        </p:nvCxnSpPr>
        <p:spPr>
          <a:xfrm>
            <a:off x="2143425" y="774400"/>
            <a:ext cx="471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1"/>
          <p:cNvSpPr txBox="1"/>
          <p:nvPr/>
        </p:nvSpPr>
        <p:spPr>
          <a:xfrm>
            <a:off x="2143425" y="248275"/>
            <a:ext cx="4713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Eléments</a:t>
            </a:r>
            <a:r>
              <a:rPr lang="fr" sz="2100">
                <a:latin typeface="Times New Roman"/>
                <a:ea typeface="Times New Roman"/>
                <a:cs typeface="Times New Roman"/>
                <a:sym typeface="Times New Roman"/>
              </a:rPr>
              <a:t> de méthodologie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4" name="Google Shape;154;p21"/>
          <p:cNvGrpSpPr/>
          <p:nvPr/>
        </p:nvGrpSpPr>
        <p:grpSpPr>
          <a:xfrm>
            <a:off x="908825" y="1470025"/>
            <a:ext cx="1309400" cy="1145650"/>
            <a:chOff x="908825" y="1317625"/>
            <a:chExt cx="1309400" cy="1145650"/>
          </a:xfrm>
        </p:grpSpPr>
        <p:sp>
          <p:nvSpPr>
            <p:cNvPr id="155" name="Google Shape;155;p21"/>
            <p:cNvSpPr/>
            <p:nvPr/>
          </p:nvSpPr>
          <p:spPr>
            <a:xfrm>
              <a:off x="1255025" y="1659025"/>
              <a:ext cx="551700" cy="507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cxnSp>
          <p:nvCxnSpPr>
            <p:cNvPr id="156" name="Google Shape;156;p21"/>
            <p:cNvCxnSpPr/>
            <p:nvPr/>
          </p:nvCxnSpPr>
          <p:spPr>
            <a:xfrm>
              <a:off x="908825" y="1324675"/>
              <a:ext cx="346200" cy="32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7" name="Google Shape;157;p21"/>
            <p:cNvCxnSpPr/>
            <p:nvPr/>
          </p:nvCxnSpPr>
          <p:spPr>
            <a:xfrm flipH="1">
              <a:off x="1806725" y="1317625"/>
              <a:ext cx="345900" cy="34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8" name="Google Shape;158;p21"/>
            <p:cNvCxnSpPr/>
            <p:nvPr/>
          </p:nvCxnSpPr>
          <p:spPr>
            <a:xfrm flipH="1" rot="10800000">
              <a:off x="918275" y="2192075"/>
              <a:ext cx="327300" cy="27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9" name="Google Shape;159;p21"/>
            <p:cNvCxnSpPr/>
            <p:nvPr/>
          </p:nvCxnSpPr>
          <p:spPr>
            <a:xfrm rot="10800000">
              <a:off x="1863025" y="2135975"/>
              <a:ext cx="355200" cy="32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0" name="Google Shape;160;p21"/>
          <p:cNvGrpSpPr/>
          <p:nvPr/>
        </p:nvGrpSpPr>
        <p:grpSpPr>
          <a:xfrm>
            <a:off x="5962967" y="1175779"/>
            <a:ext cx="1933338" cy="1881117"/>
            <a:chOff x="5962967" y="1023379"/>
            <a:chExt cx="1933338" cy="1881117"/>
          </a:xfrm>
        </p:grpSpPr>
        <p:sp>
          <p:nvSpPr>
            <p:cNvPr id="161" name="Google Shape;161;p21"/>
            <p:cNvSpPr/>
            <p:nvPr/>
          </p:nvSpPr>
          <p:spPr>
            <a:xfrm>
              <a:off x="6786700" y="1723263"/>
              <a:ext cx="355200" cy="341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342250" y="1818663"/>
              <a:ext cx="182100" cy="1506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6873250" y="2356163"/>
              <a:ext cx="182100" cy="1506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7404250" y="1818663"/>
              <a:ext cx="182100" cy="1506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6873250" y="1319188"/>
              <a:ext cx="182100" cy="1506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00"/>
                </a:solidFill>
              </a:endParaRPr>
            </a:p>
          </p:txBody>
        </p:sp>
        <p:cxnSp>
          <p:nvCxnSpPr>
            <p:cNvPr id="166" name="Google Shape;166;p21"/>
            <p:cNvCxnSpPr/>
            <p:nvPr/>
          </p:nvCxnSpPr>
          <p:spPr>
            <a:xfrm flipH="1" rot="10800000">
              <a:off x="6276950" y="2107900"/>
              <a:ext cx="430200" cy="27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7" name="Google Shape;167;p21"/>
            <p:cNvCxnSpPr/>
            <p:nvPr/>
          </p:nvCxnSpPr>
          <p:spPr>
            <a:xfrm rot="10800000">
              <a:off x="7221450" y="2073700"/>
              <a:ext cx="400800" cy="339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8" name="Google Shape;168;p21"/>
            <p:cNvCxnSpPr/>
            <p:nvPr/>
          </p:nvCxnSpPr>
          <p:spPr>
            <a:xfrm flipH="1" rot="10800000">
              <a:off x="6959800" y="2064675"/>
              <a:ext cx="9000" cy="24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69" name="Google Shape;169;p21"/>
            <p:cNvCxnSpPr/>
            <p:nvPr/>
          </p:nvCxnSpPr>
          <p:spPr>
            <a:xfrm>
              <a:off x="6342250" y="1432138"/>
              <a:ext cx="364800" cy="25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0" name="Google Shape;170;p21"/>
            <p:cNvCxnSpPr/>
            <p:nvPr/>
          </p:nvCxnSpPr>
          <p:spPr>
            <a:xfrm flipH="1">
              <a:off x="7221550" y="1372850"/>
              <a:ext cx="345900" cy="341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1" name="Google Shape;171;p21"/>
            <p:cNvCxnSpPr/>
            <p:nvPr/>
          </p:nvCxnSpPr>
          <p:spPr>
            <a:xfrm flipH="1" rot="10800000">
              <a:off x="6542725" y="1887463"/>
              <a:ext cx="225600" cy="20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2" name="Google Shape;172;p21"/>
            <p:cNvCxnSpPr>
              <a:stCxn id="165" idx="4"/>
              <a:endCxn id="161" idx="0"/>
            </p:cNvCxnSpPr>
            <p:nvPr/>
          </p:nvCxnSpPr>
          <p:spPr>
            <a:xfrm>
              <a:off x="6964300" y="1469788"/>
              <a:ext cx="0" cy="25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73" name="Google Shape;173;p21"/>
            <p:cNvCxnSpPr>
              <a:stCxn id="164" idx="2"/>
              <a:endCxn id="161" idx="6"/>
            </p:cNvCxnSpPr>
            <p:nvPr/>
          </p:nvCxnSpPr>
          <p:spPr>
            <a:xfrm rot="10800000">
              <a:off x="7142050" y="1893963"/>
              <a:ext cx="2622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74" name="Google Shape;174;p21"/>
            <p:cNvSpPr/>
            <p:nvPr/>
          </p:nvSpPr>
          <p:spPr>
            <a:xfrm>
              <a:off x="5962967" y="1205879"/>
              <a:ext cx="894625" cy="701700"/>
            </a:xfrm>
            <a:custGeom>
              <a:rect b="b" l="l" r="r" t="t"/>
              <a:pathLst>
                <a:path extrusionOk="0" h="28068" w="35785">
                  <a:moveTo>
                    <a:pt x="9974" y="28068"/>
                  </a:moveTo>
                  <a:cubicBezTo>
                    <a:pt x="8478" y="23579"/>
                    <a:pt x="-3305" y="4938"/>
                    <a:pt x="997" y="1135"/>
                  </a:cubicBezTo>
                  <a:cubicBezTo>
                    <a:pt x="5299" y="-2668"/>
                    <a:pt x="29987" y="4564"/>
                    <a:pt x="35785" y="525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5" name="Google Shape;175;p21"/>
            <p:cNvSpPr/>
            <p:nvPr/>
          </p:nvSpPr>
          <p:spPr>
            <a:xfrm rot="5400000">
              <a:off x="6974542" y="1119842"/>
              <a:ext cx="894625" cy="701700"/>
            </a:xfrm>
            <a:custGeom>
              <a:rect b="b" l="l" r="r" t="t"/>
              <a:pathLst>
                <a:path extrusionOk="0" h="28068" w="35785">
                  <a:moveTo>
                    <a:pt x="9974" y="28068"/>
                  </a:moveTo>
                  <a:cubicBezTo>
                    <a:pt x="8478" y="23579"/>
                    <a:pt x="-3305" y="4938"/>
                    <a:pt x="997" y="1135"/>
                  </a:cubicBezTo>
                  <a:cubicBezTo>
                    <a:pt x="5299" y="-2668"/>
                    <a:pt x="29987" y="4564"/>
                    <a:pt x="35785" y="525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6" name="Google Shape;176;p21"/>
            <p:cNvSpPr/>
            <p:nvPr/>
          </p:nvSpPr>
          <p:spPr>
            <a:xfrm rot="10800000">
              <a:off x="7001680" y="2009497"/>
              <a:ext cx="894625" cy="701700"/>
            </a:xfrm>
            <a:custGeom>
              <a:rect b="b" l="l" r="r" t="t"/>
              <a:pathLst>
                <a:path extrusionOk="0" h="28068" w="35785">
                  <a:moveTo>
                    <a:pt x="9974" y="28068"/>
                  </a:moveTo>
                  <a:cubicBezTo>
                    <a:pt x="8478" y="23579"/>
                    <a:pt x="-3305" y="4938"/>
                    <a:pt x="997" y="1135"/>
                  </a:cubicBezTo>
                  <a:cubicBezTo>
                    <a:pt x="5299" y="-2668"/>
                    <a:pt x="29987" y="4564"/>
                    <a:pt x="35785" y="525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7" name="Google Shape;177;p21"/>
            <p:cNvSpPr/>
            <p:nvPr/>
          </p:nvSpPr>
          <p:spPr>
            <a:xfrm rot="-5665689">
              <a:off x="6026054" y="2080675"/>
              <a:ext cx="894522" cy="701619"/>
            </a:xfrm>
            <a:custGeom>
              <a:rect b="b" l="l" r="r" t="t"/>
              <a:pathLst>
                <a:path extrusionOk="0" h="28068" w="35785">
                  <a:moveTo>
                    <a:pt x="9974" y="28068"/>
                  </a:moveTo>
                  <a:cubicBezTo>
                    <a:pt x="8478" y="23579"/>
                    <a:pt x="-3305" y="4938"/>
                    <a:pt x="997" y="1135"/>
                  </a:cubicBezTo>
                  <a:cubicBezTo>
                    <a:pt x="5299" y="-2668"/>
                    <a:pt x="29987" y="4564"/>
                    <a:pt x="35785" y="525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78" name="Google Shape;178;p21"/>
          <p:cNvSpPr txBox="1"/>
          <p:nvPr/>
        </p:nvSpPr>
        <p:spPr>
          <a:xfrm>
            <a:off x="472313" y="3149875"/>
            <a:ext cx="21171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Villes monocentriques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(cf Modèle de Von Thünen)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6014713" y="3149875"/>
            <a:ext cx="2117100" cy="585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Villes polycentriques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(Paris et sa banlieue)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433475" y="3902725"/>
            <a:ext cx="244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=&gt; Facile car permet de lier linéairement le prix du logement à sa distance au centre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1" name="Google Shape;181;p21"/>
          <p:cNvCxnSpPr>
            <a:stCxn id="178" idx="3"/>
            <a:endCxn id="179" idx="1"/>
          </p:cNvCxnSpPr>
          <p:nvPr/>
        </p:nvCxnSpPr>
        <p:spPr>
          <a:xfrm>
            <a:off x="2589413" y="3442375"/>
            <a:ext cx="3425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21"/>
          <p:cNvSpPr txBox="1"/>
          <p:nvPr/>
        </p:nvSpPr>
        <p:spPr>
          <a:xfrm>
            <a:off x="5975875" y="3902725"/>
            <a:ext cx="2283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Times New Roman"/>
                <a:ea typeface="Times New Roman"/>
                <a:cs typeface="Times New Roman"/>
                <a:sym typeface="Times New Roman"/>
              </a:rPr>
              <a:t>=&gt; Plus subtile car l’emploi n’est plus seulement au centre !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3150188" y="1738575"/>
            <a:ext cx="2194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Centre rassemblant la totalité des emplois ?</a:t>
            </a:r>
            <a:endParaRPr sz="1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310500" y="845400"/>
            <a:ext cx="338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latin typeface="Times New Roman"/>
                <a:ea typeface="Times New Roman"/>
                <a:cs typeface="Times New Roman"/>
                <a:sym typeface="Times New Roman"/>
              </a:rPr>
              <a:t>1.1- Sortir du de la ville monocentrique</a:t>
            </a:r>
            <a:endParaRPr b="1"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