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4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</p:sldIdLst>
  <p:sldSz cx="9144000" cy="5143500" type="screen16x9"/>
  <p:notesSz cx="6858000" cy="9144000"/>
  <p:embeddedFontLst>
    <p:embeddedFont>
      <p:font typeface="Corbel" panose="020B0503020204020204" pitchFamily="34" charset="0"/>
      <p:regular r:id="rId46"/>
      <p:bold r:id="rId47"/>
      <p:italic r:id="rId48"/>
      <p:boldItalic r:id="rId49"/>
    </p:embeddedFont>
    <p:embeddedFont>
      <p:font typeface="Lato" panose="020F0502020204030203" pitchFamily="34" charset="0"/>
      <p:regular r:id="rId50"/>
      <p:bold r:id="rId51"/>
      <p:italic r:id="rId52"/>
      <p:boldItalic r:id="rId53"/>
    </p:embeddedFont>
    <p:embeddedFont>
      <p:font typeface="Lato Black" panose="020F0502020204030203" pitchFamily="34" charset="0"/>
      <p:bold r:id="rId54"/>
      <p:boldItalic r:id="rId55"/>
    </p:embeddedFont>
    <p:embeddedFont>
      <p:font typeface="Lato Light" panose="020F0502020204030203" pitchFamily="34" charset="0"/>
      <p:regular r:id="rId56"/>
      <p:bold r:id="rId57"/>
      <p:italic r:id="rId58"/>
      <p:boldItalic r:id="rId59"/>
    </p:embeddedFont>
    <p:embeddedFont>
      <p:font typeface="Raleway" pitchFamily="2" charset="0"/>
      <p:regular r:id="rId60"/>
      <p:bold r:id="rId61"/>
      <p:italic r:id="rId62"/>
      <p:boldItalic r:id="rId6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B75791C-5989-486C-9D87-7C0216D4BFD5}">
  <a:tblStyle styleId="{1B75791C-5989-486C-9D87-7C0216D4BFD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860" y="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font" Target="fonts/font10.fntdata"/><Relationship Id="rId63" Type="http://schemas.openxmlformats.org/officeDocument/2006/relationships/font" Target="fonts/font18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3" Type="http://schemas.openxmlformats.org/officeDocument/2006/relationships/font" Target="fonts/font8.fntdata"/><Relationship Id="rId58" Type="http://schemas.openxmlformats.org/officeDocument/2006/relationships/font" Target="fonts/font13.fntdata"/><Relationship Id="rId66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font" Target="fonts/font16.fntdata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font" Target="fonts/font3.fntdata"/><Relationship Id="rId56" Type="http://schemas.openxmlformats.org/officeDocument/2006/relationships/font" Target="fonts/font11.fntdata"/><Relationship Id="rId64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font" Target="fonts/font6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1.fntdata"/><Relationship Id="rId59" Type="http://schemas.openxmlformats.org/officeDocument/2006/relationships/font" Target="fonts/font14.fntdata"/><Relationship Id="rId67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9.fntdata"/><Relationship Id="rId62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4.fntdata"/><Relationship Id="rId57" Type="http://schemas.openxmlformats.org/officeDocument/2006/relationships/font" Target="fonts/font12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font" Target="fonts/font7.fntdata"/><Relationship Id="rId60" Type="http://schemas.openxmlformats.org/officeDocument/2006/relationships/font" Target="fonts/font15.fntdata"/><Relationship Id="rId65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38d861b353_1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g238d861b353_1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/>
              <a:t>Yann Ca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e1ae5e7451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1" name="Google Shape;211;g1e1ae5e7451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/>
              <a:t>Comparaison avec chiffres à l’échelle de la france - difference home buyers / ome owners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390e98b423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0" name="Google Shape;220;g2390e98b423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/>
              <a:t>Seine Saint-Denis 93 Petite Couronnes et Yvelines qui est dans la grande couronne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e1ae5e7451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0" name="Google Shape;230;g1e1ae5e7451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/>
              <a:t>Comparaison avec chiffres à l’échelle de la france - difference home buyers / ome owners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38f3636804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g238f3636804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/>
              <a:t>Transition lien parc existant - les anciens habitants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38d861b353_1_5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9" name="Google Shape;269;g238d861b353_1_5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/>
              <a:t>Yann Ca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3997e004d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23997e004d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23997e004d1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23997e004d1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23997e004d1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23997e004d1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Hypoth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23997e004d1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23997e004d1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3997e004d1_1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23997e004d1_1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38d861b353_1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g238d861b353_1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/>
              <a:t>Yann Ca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23997e004d1_1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23997e004d1_1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23997e004d1_1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23997e004d1_1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23997e004d1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9" name="Google Shape;349;g23997e004d1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/>
              <a:t>Yann Ca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238d861b353_1_2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6" name="Google Shape;356;g238d861b353_1_2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/>
              <a:t>Yann Ca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238d861b353_1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4" name="Google Shape;364;g238d861b353_1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/>
              <a:t>Yann Ca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238d861b353_1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2" name="Google Shape;372;g238d861b353_1_3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/>
              <a:t>Yann Ca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238d861b353_1_3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2" name="Google Shape;382;g238d861b353_1_3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/>
              <a:t>Yann Ca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238d861b353_1_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2" name="Google Shape;392;g238d861b353_1_2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/>
              <a:t>Yann Ca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238d861b353_1_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6" name="Google Shape;406;g238d861b353_1_3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/>
              <a:t>Yann Ca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238d861b353_1_4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7" name="Google Shape;417;g238d861b353_1_4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/>
              <a:t>Yann Ca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38f3636804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g238f3636804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/>
              <a:t>mentionner - Un poids important dans les dépenses 80 - 90% et une place importante dans le patrimoine, ainsi que les financements par crédit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238d861b353_1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2" name="Google Shape;432;g238d861b353_1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/>
              <a:t>Yann Ca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238d861b353_1_4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0" name="Google Shape;440;g238d861b353_1_4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/>
              <a:t>Yann Ca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238d861b353_1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1" name="Google Shape;451;g238d861b353_1_3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/>
              <a:t>Yann Ca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238d861b353_1_4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4" name="Google Shape;464;g238d861b353_1_4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/>
              <a:t>Yann Ca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238d861b353_1_4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4" name="Google Shape;474;g238d861b353_1_4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/>
              <a:t>Yann Ca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238d861b353_1_4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3" name="Google Shape;483;g238d861b353_1_4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/>
              <a:t>Yann Ca</a:t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238d861b353_1_4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4" name="Google Shape;494;g238d861b353_1_4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/>
              <a:t>Yann Ca</a:t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238d861b353_1_5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238d861b353_1_5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238d861b353_1_3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9" name="Google Shape;549;g238d861b353_1_3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/>
              <a:t>Yann Ca</a:t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23a50fc1ba9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23a50fc1ba9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e1ae5e745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g1e1ae5e7451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/>
              <a:t>mentionner - Un poids important dans les dépenses 80 - 90% et une place importante dans le patrimoine, ainsi que les financements par crédit</a:t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g238d861b353_1_6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5" name="Google Shape;565;g238d861b353_1_6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23a50fc1ba9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23a50fc1ba9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238d861b353_1_6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" name="Google Shape;584;g238d861b353_1_6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e1ae5e745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g1e1ae5e745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/>
              <a:t>Baisse de la taille des logements, augmentation de la population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e1ae5e7451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g1e1ae5e7451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/>
              <a:t>Peu d’évolution dans les usages des logements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38f3636804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g238f3636804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/>
              <a:t>Yann Ca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e1ae5e7451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g1e1ae5e7451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/>
              <a:t>Intérpréter Ile france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38f3636804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g238f3636804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/>
              <a:t>Surreprésentation des actifs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" name="Google Shape;56;p14"/>
          <p:cNvGrpSpPr/>
          <p:nvPr/>
        </p:nvGrpSpPr>
        <p:grpSpPr>
          <a:xfrm>
            <a:off x="830394" y="1191277"/>
            <a:ext cx="745763" cy="45826"/>
            <a:chOff x="4580561" y="2589004"/>
            <a:chExt cx="1064464" cy="25200"/>
          </a:xfrm>
        </p:grpSpPr>
        <p:sp>
          <p:nvSpPr>
            <p:cNvPr id="57" name="Google Shape;57;p1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1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" name="Google Shape;59;p14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4" name="Google Shape;64;p15"/>
          <p:cNvGrpSpPr/>
          <p:nvPr/>
        </p:nvGrpSpPr>
        <p:grpSpPr>
          <a:xfrm>
            <a:off x="830394" y="1191277"/>
            <a:ext cx="745763" cy="45826"/>
            <a:chOff x="4580561" y="2589004"/>
            <a:chExt cx="1064464" cy="25200"/>
          </a:xfrm>
        </p:grpSpPr>
        <p:sp>
          <p:nvSpPr>
            <p:cNvPr id="65" name="Google Shape;65;p1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1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16"/>
          <p:cNvGrpSpPr/>
          <p:nvPr/>
        </p:nvGrpSpPr>
        <p:grpSpPr>
          <a:xfrm>
            <a:off x="830394" y="1191277"/>
            <a:ext cx="745763" cy="45826"/>
            <a:chOff x="4580561" y="2589004"/>
            <a:chExt cx="1064464" cy="25200"/>
          </a:xfrm>
        </p:grpSpPr>
        <p:sp>
          <p:nvSpPr>
            <p:cNvPr id="72" name="Google Shape;72;p1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1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8" name="Google Shape;78;p17"/>
          <p:cNvGrpSpPr/>
          <p:nvPr/>
        </p:nvGrpSpPr>
        <p:grpSpPr>
          <a:xfrm>
            <a:off x="830394" y="1191277"/>
            <a:ext cx="745763" cy="45826"/>
            <a:chOff x="4580561" y="2589004"/>
            <a:chExt cx="1064464" cy="25200"/>
          </a:xfrm>
        </p:grpSpPr>
        <p:sp>
          <p:nvSpPr>
            <p:cNvPr id="79" name="Google Shape;79;p1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1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7" name="Google Shape;87;p18"/>
          <p:cNvGrpSpPr/>
          <p:nvPr/>
        </p:nvGrpSpPr>
        <p:grpSpPr>
          <a:xfrm>
            <a:off x="830394" y="1191277"/>
            <a:ext cx="745763" cy="45826"/>
            <a:chOff x="4580561" y="2589004"/>
            <a:chExt cx="1064464" cy="25200"/>
          </a:xfrm>
        </p:grpSpPr>
        <p:sp>
          <p:nvSpPr>
            <p:cNvPr id="88" name="Google Shape;88;p1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1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4" name="Google Shape;94;p19"/>
          <p:cNvGrpSpPr/>
          <p:nvPr/>
        </p:nvGrpSpPr>
        <p:grpSpPr>
          <a:xfrm>
            <a:off x="830394" y="1191277"/>
            <a:ext cx="745763" cy="45826"/>
            <a:chOff x="4580561" y="2589004"/>
            <a:chExt cx="1064464" cy="25200"/>
          </a:xfrm>
        </p:grpSpPr>
        <p:sp>
          <p:nvSpPr>
            <p:cNvPr id="95" name="Google Shape;95;p1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1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7" name="Google Shape;97;p1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oogle Shape;101;p20"/>
          <p:cNvGrpSpPr/>
          <p:nvPr/>
        </p:nvGrpSpPr>
        <p:grpSpPr>
          <a:xfrm>
            <a:off x="830394" y="4169151"/>
            <a:ext cx="745763" cy="45826"/>
            <a:chOff x="4580561" y="2589004"/>
            <a:chExt cx="1064464" cy="25200"/>
          </a:xfrm>
        </p:grpSpPr>
        <p:sp>
          <p:nvSpPr>
            <p:cNvPr id="102" name="Google Shape;102;p2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2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4" name="Google Shape;104;p20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2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8" name="Google Shape;108;p21"/>
          <p:cNvGrpSpPr/>
          <p:nvPr/>
        </p:nvGrpSpPr>
        <p:grpSpPr>
          <a:xfrm>
            <a:off x="830394" y="1191277"/>
            <a:ext cx="745763" cy="45826"/>
            <a:chOff x="4580561" y="2589004"/>
            <a:chExt cx="1064464" cy="25200"/>
          </a:xfrm>
        </p:grpSpPr>
        <p:sp>
          <p:nvSpPr>
            <p:cNvPr id="109" name="Google Shape;109;p2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2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1" name="Google Shape;111;p21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112" name="Google Shape;112;p21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3" name="Google Shape;113;p21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14" name="Google Shape;114;p2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17" name="Google Shape;117;p2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oogle Shape;119;p23"/>
          <p:cNvGrpSpPr/>
          <p:nvPr/>
        </p:nvGrpSpPr>
        <p:grpSpPr>
          <a:xfrm>
            <a:off x="830394" y="4169151"/>
            <a:ext cx="745763" cy="45826"/>
            <a:chOff x="4580561" y="2589004"/>
            <a:chExt cx="1064464" cy="25200"/>
          </a:xfrm>
        </p:grpSpPr>
        <p:sp>
          <p:nvSpPr>
            <p:cNvPr id="120" name="Google Shape;120;p2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2" name="Google Shape;122;p23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3" name="Google Shape;123;p23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4" name="Google Shape;124;p2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5"/>
          <p:cNvSpPr txBox="1">
            <a:spLocks noGrp="1"/>
          </p:cNvSpPr>
          <p:nvPr>
            <p:ph type="ctrTitle"/>
          </p:nvPr>
        </p:nvSpPr>
        <p:spPr>
          <a:xfrm>
            <a:off x="605775" y="1508200"/>
            <a:ext cx="7222800" cy="16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fr" sz="4500"/>
              <a:t>Logement </a:t>
            </a:r>
            <a:endParaRPr sz="45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fr" sz="4500"/>
              <a:t>en Ile-de-France</a:t>
            </a:r>
            <a:endParaRPr sz="4500"/>
          </a:p>
        </p:txBody>
      </p:sp>
      <p:sp>
        <p:nvSpPr>
          <p:cNvPr id="132" name="Google Shape;132;p25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fr" sz="2400"/>
              <a:t>Exposé Tamur</a:t>
            </a:r>
            <a:endParaRPr sz="2400"/>
          </a:p>
        </p:txBody>
      </p:sp>
      <p:sp>
        <p:nvSpPr>
          <p:cNvPr id="133" name="Google Shape;133;p25"/>
          <p:cNvSpPr txBox="1">
            <a:spLocks noGrp="1"/>
          </p:cNvSpPr>
          <p:nvPr>
            <p:ph type="subTitle" idx="1"/>
          </p:nvPr>
        </p:nvSpPr>
        <p:spPr>
          <a:xfrm>
            <a:off x="729627" y="4315900"/>
            <a:ext cx="7688100" cy="5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fr"/>
              <a:t>Giulio Pistolesi, Paul Lemaire, Yann Castres</a:t>
            </a:r>
            <a:endParaRPr/>
          </a:p>
        </p:txBody>
      </p:sp>
      <p:sp>
        <p:nvSpPr>
          <p:cNvPr id="134" name="Google Shape;134;p2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fr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4"/>
          <p:cNvSpPr txBox="1">
            <a:spLocks noGrp="1"/>
          </p:cNvSpPr>
          <p:nvPr>
            <p:ph type="title"/>
          </p:nvPr>
        </p:nvSpPr>
        <p:spPr>
          <a:xfrm>
            <a:off x="276900" y="0"/>
            <a:ext cx="84435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I.4 - Le parc de logement en Ile de France -</a:t>
            </a:r>
            <a:r>
              <a:rPr lang="fr">
                <a:solidFill>
                  <a:srgbClr val="38761D"/>
                </a:solidFill>
              </a:rPr>
              <a:t> Aujourd’hui</a:t>
            </a:r>
            <a:endParaRPr>
              <a:solidFill>
                <a:srgbClr val="38761D"/>
              </a:solidFill>
            </a:endParaRPr>
          </a:p>
        </p:txBody>
      </p:sp>
      <p:sp>
        <p:nvSpPr>
          <p:cNvPr id="214" name="Google Shape;214;p34"/>
          <p:cNvSpPr txBox="1">
            <a:spLocks noGrp="1"/>
          </p:cNvSpPr>
          <p:nvPr>
            <p:ph type="sldNum" idx="12"/>
          </p:nvPr>
        </p:nvSpPr>
        <p:spPr>
          <a:xfrm>
            <a:off x="8720400" y="4826050"/>
            <a:ext cx="441000" cy="33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10</a:t>
            </a:fld>
            <a:endParaRPr/>
          </a:p>
        </p:txBody>
      </p:sp>
      <p:pic>
        <p:nvPicPr>
          <p:cNvPr id="215" name="Google Shape;21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3988" y="1281599"/>
            <a:ext cx="4489325" cy="28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34"/>
          <p:cNvSpPr txBox="1"/>
          <p:nvPr/>
        </p:nvSpPr>
        <p:spPr>
          <a:xfrm>
            <a:off x="2350801" y="4585575"/>
            <a:ext cx="49086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 i="1" dirty="0">
                <a:latin typeface="Lato"/>
                <a:ea typeface="Lato"/>
                <a:cs typeface="Lato"/>
                <a:sym typeface="Lato"/>
              </a:rPr>
              <a:t>Source : Rapport DRIHL Bilan trimestriel des chiffres du batiment francilien 2022</a:t>
            </a:r>
            <a:endParaRPr sz="1100" i="1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7" name="Google Shape;217;p34"/>
          <p:cNvSpPr txBox="1"/>
          <p:nvPr/>
        </p:nvSpPr>
        <p:spPr>
          <a:xfrm>
            <a:off x="2117700" y="754150"/>
            <a:ext cx="49086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>
                <a:highlight>
                  <a:srgbClr val="FFFFFF"/>
                </a:highlight>
              </a:rPr>
              <a:t>Bilan trimestriel des chiffres du bâtiment francilien</a:t>
            </a:r>
            <a:endParaRPr sz="1500"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5"/>
          <p:cNvSpPr txBox="1">
            <a:spLocks noGrp="1"/>
          </p:cNvSpPr>
          <p:nvPr>
            <p:ph type="title"/>
          </p:nvPr>
        </p:nvSpPr>
        <p:spPr>
          <a:xfrm>
            <a:off x="276900" y="0"/>
            <a:ext cx="84435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I.4 - Le parc de logement en Ile de France -</a:t>
            </a:r>
            <a:r>
              <a:rPr lang="fr">
                <a:solidFill>
                  <a:srgbClr val="38761D"/>
                </a:solidFill>
              </a:rPr>
              <a:t> Aujourd’hui</a:t>
            </a:r>
            <a:endParaRPr>
              <a:solidFill>
                <a:srgbClr val="38761D"/>
              </a:solidFill>
            </a:endParaRPr>
          </a:p>
        </p:txBody>
      </p:sp>
      <p:sp>
        <p:nvSpPr>
          <p:cNvPr id="223" name="Google Shape;223;p35"/>
          <p:cNvSpPr txBox="1">
            <a:spLocks noGrp="1"/>
          </p:cNvSpPr>
          <p:nvPr>
            <p:ph type="sldNum" idx="12"/>
          </p:nvPr>
        </p:nvSpPr>
        <p:spPr>
          <a:xfrm>
            <a:off x="8720400" y="4826050"/>
            <a:ext cx="441000" cy="33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11</a:t>
            </a:fld>
            <a:endParaRPr/>
          </a:p>
        </p:txBody>
      </p:sp>
      <p:pic>
        <p:nvPicPr>
          <p:cNvPr id="224" name="Google Shape;22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900" y="1623625"/>
            <a:ext cx="3911675" cy="284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52350" y="1673723"/>
            <a:ext cx="4891650" cy="267045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35"/>
          <p:cNvSpPr txBox="1"/>
          <p:nvPr/>
        </p:nvSpPr>
        <p:spPr>
          <a:xfrm>
            <a:off x="276900" y="4559400"/>
            <a:ext cx="36531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 i="1">
                <a:latin typeface="Lato"/>
                <a:ea typeface="Lato"/>
                <a:cs typeface="Lato"/>
                <a:sym typeface="Lato"/>
              </a:rPr>
              <a:t>Source : Rapport Vivid Economics 2019 - Paris 2050</a:t>
            </a:r>
            <a:endParaRPr sz="1100" i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7" name="Google Shape;227;p35"/>
          <p:cNvSpPr txBox="1"/>
          <p:nvPr/>
        </p:nvSpPr>
        <p:spPr>
          <a:xfrm>
            <a:off x="553834" y="591967"/>
            <a:ext cx="67959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 b="1">
                <a:latin typeface="Lato"/>
                <a:ea typeface="Lato"/>
                <a:cs typeface="Lato"/>
                <a:sym typeface="Lato"/>
              </a:rPr>
              <a:t>Comparatif des loyers dans les différents départements d’île de France</a:t>
            </a:r>
            <a:endParaRPr sz="1600" b="1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6"/>
          <p:cNvSpPr txBox="1">
            <a:spLocks noGrp="1"/>
          </p:cNvSpPr>
          <p:nvPr>
            <p:ph type="title"/>
          </p:nvPr>
        </p:nvSpPr>
        <p:spPr>
          <a:xfrm>
            <a:off x="276900" y="0"/>
            <a:ext cx="84435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I.4 - Le parc de logement en Ile de France -</a:t>
            </a:r>
            <a:r>
              <a:rPr lang="fr">
                <a:solidFill>
                  <a:srgbClr val="38761D"/>
                </a:solidFill>
              </a:rPr>
              <a:t> Aujourd’hui</a:t>
            </a:r>
            <a:endParaRPr>
              <a:solidFill>
                <a:srgbClr val="38761D"/>
              </a:solidFill>
            </a:endParaRPr>
          </a:p>
        </p:txBody>
      </p:sp>
      <p:sp>
        <p:nvSpPr>
          <p:cNvPr id="233" name="Google Shape;233;p36"/>
          <p:cNvSpPr txBox="1">
            <a:spLocks noGrp="1"/>
          </p:cNvSpPr>
          <p:nvPr>
            <p:ph type="sldNum" idx="12"/>
          </p:nvPr>
        </p:nvSpPr>
        <p:spPr>
          <a:xfrm>
            <a:off x="8720400" y="4826050"/>
            <a:ext cx="441000" cy="33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12</a:t>
            </a:fld>
            <a:endParaRPr/>
          </a:p>
        </p:txBody>
      </p:sp>
      <p:pic>
        <p:nvPicPr>
          <p:cNvPr id="234" name="Google Shape;234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9287" y="1026875"/>
            <a:ext cx="6025425" cy="3761775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36"/>
          <p:cNvSpPr txBox="1"/>
          <p:nvPr/>
        </p:nvSpPr>
        <p:spPr>
          <a:xfrm>
            <a:off x="332075" y="4696600"/>
            <a:ext cx="3531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 i="1">
                <a:latin typeface="Lato"/>
                <a:ea typeface="Lato"/>
                <a:cs typeface="Lato"/>
                <a:sym typeface="Lato"/>
              </a:rPr>
              <a:t>Source : Cours de TAMUR de Nicolas Coulombel</a:t>
            </a:r>
            <a:endParaRPr sz="1100" i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6" name="Google Shape;236;p36"/>
          <p:cNvSpPr txBox="1"/>
          <p:nvPr/>
        </p:nvSpPr>
        <p:spPr>
          <a:xfrm>
            <a:off x="2452181" y="626675"/>
            <a:ext cx="4200867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Lato"/>
                <a:ea typeface="Lato"/>
                <a:cs typeface="Lato"/>
                <a:sym typeface="Lato"/>
              </a:rPr>
              <a:t>Statut d’occupation des logements en Ile de France</a:t>
            </a:r>
            <a:endParaRPr dirty="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7"/>
          <p:cNvSpPr txBox="1">
            <a:spLocks noGrp="1"/>
          </p:cNvSpPr>
          <p:nvPr>
            <p:ph type="title"/>
          </p:nvPr>
        </p:nvSpPr>
        <p:spPr>
          <a:xfrm>
            <a:off x="276900" y="0"/>
            <a:ext cx="86112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I.4 - Le parc de logement en Ile de France - </a:t>
            </a:r>
            <a:r>
              <a:rPr lang="fr">
                <a:solidFill>
                  <a:srgbClr val="990000"/>
                </a:solidFill>
              </a:rPr>
              <a:t>Demain</a:t>
            </a:r>
            <a:endParaRPr>
              <a:solidFill>
                <a:srgbClr val="990000"/>
              </a:solidFill>
            </a:endParaRPr>
          </a:p>
        </p:txBody>
      </p:sp>
      <p:sp>
        <p:nvSpPr>
          <p:cNvPr id="242" name="Google Shape;242;p37"/>
          <p:cNvSpPr txBox="1">
            <a:spLocks noGrp="1"/>
          </p:cNvSpPr>
          <p:nvPr>
            <p:ph type="sldNum" idx="12"/>
          </p:nvPr>
        </p:nvSpPr>
        <p:spPr>
          <a:xfrm>
            <a:off x="8680925" y="4826050"/>
            <a:ext cx="480600" cy="33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13</a:t>
            </a:fld>
            <a:endParaRPr/>
          </a:p>
        </p:txBody>
      </p:sp>
      <p:sp>
        <p:nvSpPr>
          <p:cNvPr id="243" name="Google Shape;243;p37"/>
          <p:cNvSpPr txBox="1"/>
          <p:nvPr/>
        </p:nvSpPr>
        <p:spPr>
          <a:xfrm>
            <a:off x="469950" y="4677300"/>
            <a:ext cx="27285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 i="1">
                <a:latin typeface="Lato"/>
                <a:ea typeface="Lato"/>
                <a:cs typeface="Lato"/>
                <a:sym typeface="Lato"/>
              </a:rPr>
              <a:t>Source : Insee Analyses Décembre 2018</a:t>
            </a:r>
            <a:endParaRPr sz="1100" i="1"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244" name="Google Shape;244;p37"/>
          <p:cNvGrpSpPr/>
          <p:nvPr/>
        </p:nvGrpSpPr>
        <p:grpSpPr>
          <a:xfrm>
            <a:off x="837522" y="670648"/>
            <a:ext cx="6725719" cy="3871208"/>
            <a:chOff x="1330200" y="1206875"/>
            <a:chExt cx="5499811" cy="3439850"/>
          </a:xfrm>
        </p:grpSpPr>
        <p:pic>
          <p:nvPicPr>
            <p:cNvPr id="245" name="Google Shape;245;p37"/>
            <p:cNvPicPr preferRelativeResize="0"/>
            <p:nvPr/>
          </p:nvPicPr>
          <p:blipFill rotWithShape="1">
            <a:blip r:embed="rId3">
              <a:alphaModFix/>
            </a:blip>
            <a:srcRect r="37779" b="90942"/>
            <a:stretch/>
          </p:blipFill>
          <p:spPr>
            <a:xfrm>
              <a:off x="1330200" y="1206875"/>
              <a:ext cx="5499800" cy="335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6" name="Google Shape;246;p37"/>
            <p:cNvPicPr preferRelativeResize="0"/>
            <p:nvPr/>
          </p:nvPicPr>
          <p:blipFill rotWithShape="1">
            <a:blip r:embed="rId3">
              <a:alphaModFix/>
            </a:blip>
            <a:srcRect l="62782" t="7734" b="9988"/>
            <a:stretch/>
          </p:blipFill>
          <p:spPr>
            <a:xfrm>
              <a:off x="3540263" y="1597325"/>
              <a:ext cx="3289749" cy="3049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7" name="Google Shape;247;p37"/>
            <p:cNvPicPr preferRelativeResize="0"/>
            <p:nvPr/>
          </p:nvPicPr>
          <p:blipFill rotWithShape="1">
            <a:blip r:embed="rId3">
              <a:alphaModFix/>
            </a:blip>
            <a:srcRect t="7660" r="74996" b="10062"/>
            <a:stretch/>
          </p:blipFill>
          <p:spPr>
            <a:xfrm>
              <a:off x="1330200" y="1597325"/>
              <a:ext cx="2210075" cy="304940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48" name="Google Shape;248;p37"/>
          <p:cNvCxnSpPr/>
          <p:nvPr/>
        </p:nvCxnSpPr>
        <p:spPr>
          <a:xfrm>
            <a:off x="3721975" y="2491500"/>
            <a:ext cx="7338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9" name="Google Shape;249;p37"/>
          <p:cNvCxnSpPr/>
          <p:nvPr/>
        </p:nvCxnSpPr>
        <p:spPr>
          <a:xfrm>
            <a:off x="3721975" y="3270550"/>
            <a:ext cx="7338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0" name="Google Shape;250;p37"/>
          <p:cNvCxnSpPr/>
          <p:nvPr/>
        </p:nvCxnSpPr>
        <p:spPr>
          <a:xfrm>
            <a:off x="3721975" y="4248400"/>
            <a:ext cx="7338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1" name="Google Shape;251;p37"/>
          <p:cNvCxnSpPr/>
          <p:nvPr/>
        </p:nvCxnSpPr>
        <p:spPr>
          <a:xfrm>
            <a:off x="5647475" y="2491500"/>
            <a:ext cx="733800" cy="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2" name="Google Shape;252;p37"/>
          <p:cNvCxnSpPr/>
          <p:nvPr/>
        </p:nvCxnSpPr>
        <p:spPr>
          <a:xfrm>
            <a:off x="5647475" y="3270550"/>
            <a:ext cx="733800" cy="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3" name="Google Shape;253;p37"/>
          <p:cNvCxnSpPr/>
          <p:nvPr/>
        </p:nvCxnSpPr>
        <p:spPr>
          <a:xfrm>
            <a:off x="5647475" y="4248400"/>
            <a:ext cx="733800" cy="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4" name="Google Shape;254;p37"/>
          <p:cNvSpPr txBox="1"/>
          <p:nvPr/>
        </p:nvSpPr>
        <p:spPr>
          <a:xfrm>
            <a:off x="7703775" y="2262225"/>
            <a:ext cx="1115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55" name="Google Shape;255;p37"/>
          <p:cNvPicPr preferRelativeResize="0"/>
          <p:nvPr/>
        </p:nvPicPr>
        <p:blipFill rotWithShape="1">
          <a:blip r:embed="rId4">
            <a:alphaModFix/>
          </a:blip>
          <a:srcRect b="2553"/>
          <a:stretch/>
        </p:blipFill>
        <p:spPr>
          <a:xfrm>
            <a:off x="2470475" y="2344725"/>
            <a:ext cx="791025" cy="2113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07425" y="1910675"/>
            <a:ext cx="917125" cy="218275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37"/>
          <p:cNvSpPr txBox="1"/>
          <p:nvPr/>
        </p:nvSpPr>
        <p:spPr>
          <a:xfrm>
            <a:off x="2569725" y="1858263"/>
            <a:ext cx="5925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 b="1">
                <a:latin typeface="Lato"/>
                <a:ea typeface="Lato"/>
                <a:cs typeface="Lato"/>
                <a:sym typeface="Lato"/>
              </a:rPr>
              <a:t>2022</a:t>
            </a:r>
            <a:endParaRPr sz="900" b="1"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58" name="Google Shape;258;p37"/>
          <p:cNvCxnSpPr/>
          <p:nvPr/>
        </p:nvCxnSpPr>
        <p:spPr>
          <a:xfrm>
            <a:off x="2537325" y="3110575"/>
            <a:ext cx="657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9" name="Google Shape;259;p37"/>
          <p:cNvCxnSpPr/>
          <p:nvPr/>
        </p:nvCxnSpPr>
        <p:spPr>
          <a:xfrm>
            <a:off x="2499075" y="4030425"/>
            <a:ext cx="733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0" name="Google Shape;260;p37"/>
          <p:cNvSpPr txBox="1"/>
          <p:nvPr/>
        </p:nvSpPr>
        <p:spPr>
          <a:xfrm>
            <a:off x="2537350" y="3984575"/>
            <a:ext cx="9171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 b="1">
                <a:latin typeface="Lato"/>
                <a:ea typeface="Lato"/>
                <a:cs typeface="Lato"/>
                <a:sym typeface="Lato"/>
              </a:rPr>
              <a:t>5 499 400</a:t>
            </a:r>
            <a:endParaRPr sz="700" b="1"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61" name="Google Shape;261;p37"/>
          <p:cNvCxnSpPr/>
          <p:nvPr/>
        </p:nvCxnSpPr>
        <p:spPr>
          <a:xfrm>
            <a:off x="2499075" y="4248400"/>
            <a:ext cx="7338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62" name="Google Shape;262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48575" y="2302975"/>
            <a:ext cx="429973" cy="78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51001" y="3310305"/>
            <a:ext cx="429975" cy="695645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7"/>
          <p:cNvSpPr txBox="1"/>
          <p:nvPr/>
        </p:nvSpPr>
        <p:spPr>
          <a:xfrm>
            <a:off x="2522050" y="3060988"/>
            <a:ext cx="9477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 b="1">
                <a:latin typeface="Lato"/>
                <a:ea typeface="Lato"/>
                <a:cs typeface="Lato"/>
                <a:sym typeface="Lato"/>
              </a:rPr>
              <a:t>4 755 800</a:t>
            </a:r>
            <a:endParaRPr sz="700" b="1"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65" name="Google Shape;265;p37"/>
          <p:cNvCxnSpPr/>
          <p:nvPr/>
        </p:nvCxnSpPr>
        <p:spPr>
          <a:xfrm>
            <a:off x="2496663" y="3307900"/>
            <a:ext cx="7338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6" name="Google Shape;266;p37"/>
          <p:cNvSpPr txBox="1"/>
          <p:nvPr/>
        </p:nvSpPr>
        <p:spPr>
          <a:xfrm>
            <a:off x="2499074" y="4228625"/>
            <a:ext cx="8235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 b="1">
                <a:latin typeface="Lato"/>
                <a:ea typeface="Lato"/>
                <a:cs typeface="Lato"/>
                <a:sym typeface="Lato"/>
              </a:rPr>
              <a:t>12 395 100</a:t>
            </a:r>
            <a:endParaRPr sz="700" b="1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8"/>
          <p:cNvSpPr txBox="1">
            <a:spLocks noGrp="1"/>
          </p:cNvSpPr>
          <p:nvPr>
            <p:ph type="title"/>
          </p:nvPr>
        </p:nvSpPr>
        <p:spPr>
          <a:xfrm>
            <a:off x="420850" y="561925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fr"/>
              <a:t>Sommaire</a:t>
            </a:r>
            <a:endParaRPr/>
          </a:p>
        </p:txBody>
      </p:sp>
      <p:sp>
        <p:nvSpPr>
          <p:cNvPr id="272" name="Google Shape;272;p38"/>
          <p:cNvSpPr txBox="1">
            <a:spLocks noGrp="1"/>
          </p:cNvSpPr>
          <p:nvPr>
            <p:ph type="body" idx="1"/>
          </p:nvPr>
        </p:nvSpPr>
        <p:spPr>
          <a:xfrm>
            <a:off x="648100" y="989581"/>
            <a:ext cx="7688700" cy="18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84"/>
              <a:buNone/>
            </a:pPr>
            <a:endParaRPr sz="1870"/>
          </a:p>
          <a:p>
            <a:pPr marL="457200" lvl="0" indent="-334645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70"/>
              <a:buFont typeface="Lato Light"/>
              <a:buAutoNum type="romanUcPeriod"/>
            </a:pPr>
            <a:r>
              <a:rPr lang="fr" sz="1670">
                <a:latin typeface="Lato Light"/>
                <a:ea typeface="Lato Light"/>
                <a:cs typeface="Lato Light"/>
                <a:sym typeface="Lato Light"/>
              </a:rPr>
              <a:t>Contexte</a:t>
            </a:r>
            <a:endParaRPr sz="1670">
              <a:latin typeface="Lato Light"/>
              <a:ea typeface="Lato Light"/>
              <a:cs typeface="Lato Light"/>
              <a:sym typeface="Lato Light"/>
            </a:endParaRPr>
          </a:p>
          <a:p>
            <a:pPr marL="1371600" lvl="2" indent="-30924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70"/>
              <a:buFont typeface="Lato Light"/>
              <a:buAutoNum type="arabicPeriod"/>
            </a:pPr>
            <a:r>
              <a:rPr lang="fr" sz="1370">
                <a:latin typeface="Lato Light"/>
                <a:ea typeface="Lato Light"/>
                <a:cs typeface="Lato Light"/>
                <a:sym typeface="Lato Light"/>
              </a:rPr>
              <a:t>Le parc Français de logement</a:t>
            </a:r>
            <a:endParaRPr sz="1370">
              <a:latin typeface="Lato Light"/>
              <a:ea typeface="Lato Light"/>
              <a:cs typeface="Lato Light"/>
              <a:sym typeface="Lato Light"/>
            </a:endParaRPr>
          </a:p>
          <a:p>
            <a:pPr marL="1371600" lvl="2" indent="-30924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70"/>
              <a:buFont typeface="Lato Light"/>
              <a:buAutoNum type="arabicPeriod"/>
            </a:pPr>
            <a:r>
              <a:rPr lang="fr" sz="1370">
                <a:latin typeface="Lato Light"/>
                <a:ea typeface="Lato Light"/>
                <a:cs typeface="Lato Light"/>
                <a:sym typeface="Lato Light"/>
              </a:rPr>
              <a:t>Les prix du logement</a:t>
            </a:r>
            <a:endParaRPr sz="1370">
              <a:latin typeface="Lato Light"/>
              <a:ea typeface="Lato Light"/>
              <a:cs typeface="Lato Light"/>
              <a:sym typeface="Lato Light"/>
            </a:endParaRPr>
          </a:p>
          <a:p>
            <a:pPr marL="1371600" lvl="2" indent="-30924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70"/>
              <a:buFont typeface="Lato Light"/>
              <a:buAutoNum type="arabicPeriod"/>
            </a:pPr>
            <a:r>
              <a:rPr lang="fr" sz="1370">
                <a:latin typeface="Lato Light"/>
                <a:ea typeface="Lato Light"/>
                <a:cs typeface="Lato Light"/>
                <a:sym typeface="Lato Light"/>
              </a:rPr>
              <a:t>Le parc de logement en Ile de France aujourd’hui</a:t>
            </a:r>
            <a:endParaRPr sz="1370">
              <a:latin typeface="Lato Light"/>
              <a:ea typeface="Lato Light"/>
              <a:cs typeface="Lato Light"/>
              <a:sym typeface="Lato Light"/>
            </a:endParaRPr>
          </a:p>
          <a:p>
            <a:pPr marL="1371600" lvl="2" indent="-309244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70"/>
              <a:buFont typeface="Lato Light"/>
              <a:buAutoNum type="arabicPeriod"/>
            </a:pPr>
            <a:r>
              <a:rPr lang="fr" sz="1370">
                <a:latin typeface="Lato Light"/>
                <a:ea typeface="Lato Light"/>
                <a:cs typeface="Lato Light"/>
                <a:sym typeface="Lato Light"/>
              </a:rPr>
              <a:t>Le parc de logement en Ile de France demain</a:t>
            </a:r>
            <a:endParaRPr sz="1370">
              <a:latin typeface="Lato Light"/>
              <a:ea typeface="Lato Light"/>
              <a:cs typeface="Lato Light"/>
              <a:sym typeface="Lato Light"/>
            </a:endParaRPr>
          </a:p>
          <a:p>
            <a:pPr marL="457200" lvl="0" indent="-333375" algn="just" rtl="0">
              <a:spcBef>
                <a:spcPts val="0"/>
              </a:spcBef>
              <a:spcAft>
                <a:spcPts val="0"/>
              </a:spcAft>
              <a:buSzPts val="1650"/>
              <a:buFont typeface="Lato Black"/>
              <a:buAutoNum type="romanUcPeriod"/>
            </a:pPr>
            <a:r>
              <a:rPr lang="fr" sz="1650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Marché du logement à destination des ménages modestes </a:t>
            </a:r>
            <a:endParaRPr sz="1650">
              <a:solidFill>
                <a:srgbClr val="000000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1371600" lvl="2" indent="-328294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ts val="1570"/>
              <a:buFont typeface="Lato Black"/>
              <a:buAutoNum type="arabicPeriod"/>
            </a:pPr>
            <a:r>
              <a:rPr lang="fr" sz="1370">
                <a:latin typeface="Lato Black"/>
                <a:ea typeface="Lato Black"/>
                <a:cs typeface="Lato Black"/>
                <a:sym typeface="Lato Black"/>
              </a:rPr>
              <a:t>Accessibilité : cas du logement social</a:t>
            </a:r>
            <a:endParaRPr sz="1370">
              <a:latin typeface="Lato Black"/>
              <a:ea typeface="Lato Black"/>
              <a:cs typeface="Lato Black"/>
              <a:sym typeface="Lato Black"/>
            </a:endParaRPr>
          </a:p>
          <a:p>
            <a:pPr marL="1371600" lvl="2" indent="-328294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ts val="1570"/>
              <a:buFont typeface="Lato Black"/>
              <a:buAutoNum type="arabicPeriod"/>
            </a:pPr>
            <a:r>
              <a:rPr lang="fr" sz="1370">
                <a:latin typeface="Lato Black"/>
                <a:ea typeface="Lato Black"/>
                <a:cs typeface="Lato Black"/>
                <a:sym typeface="Lato Black"/>
              </a:rPr>
              <a:t>Marché du logement insalubre</a:t>
            </a:r>
            <a:endParaRPr sz="1370">
              <a:latin typeface="Lato Black"/>
              <a:ea typeface="Lato Black"/>
              <a:cs typeface="Lato Black"/>
              <a:sym typeface="Lato Black"/>
            </a:endParaRPr>
          </a:p>
          <a:p>
            <a:pPr marL="1828800" lvl="0" indent="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r" sz="1370">
                <a:latin typeface="Lato Black"/>
                <a:ea typeface="Lato Black"/>
                <a:cs typeface="Lato Black"/>
                <a:sym typeface="Lato Black"/>
              </a:rPr>
              <a:t>a) Définitions, diagnostic</a:t>
            </a:r>
            <a:endParaRPr sz="1370">
              <a:latin typeface="Lato Black"/>
              <a:ea typeface="Lato Black"/>
              <a:cs typeface="Lato Black"/>
              <a:sym typeface="Lato Black"/>
            </a:endParaRPr>
          </a:p>
          <a:p>
            <a:pPr marL="182880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370">
                <a:latin typeface="Lato Black"/>
                <a:ea typeface="Lato Black"/>
                <a:cs typeface="Lato Black"/>
                <a:sym typeface="Lato Black"/>
              </a:rPr>
              <a:t>b) Logique économique</a:t>
            </a:r>
            <a:endParaRPr sz="1370">
              <a:latin typeface="Lato Black"/>
              <a:ea typeface="Lato Black"/>
              <a:cs typeface="Lato Black"/>
              <a:sym typeface="Lato Black"/>
            </a:endParaRPr>
          </a:p>
          <a:p>
            <a:pPr marL="182880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370">
                <a:latin typeface="Lato Black"/>
                <a:ea typeface="Lato Black"/>
                <a:cs typeface="Lato Black"/>
                <a:sym typeface="Lato Black"/>
              </a:rPr>
              <a:t>c) Lutte contre l’habitat indigne</a:t>
            </a:r>
            <a:endParaRPr sz="1370">
              <a:latin typeface="Lato Black"/>
              <a:ea typeface="Lato Black"/>
              <a:cs typeface="Lato Black"/>
              <a:sym typeface="Lato Black"/>
            </a:endParaRPr>
          </a:p>
          <a:p>
            <a:pPr marL="182880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70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70"/>
          </a:p>
        </p:txBody>
      </p:sp>
      <p:sp>
        <p:nvSpPr>
          <p:cNvPr id="273" name="Google Shape;273;p3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9"/>
          <p:cNvSpPr txBox="1">
            <a:spLocks noGrp="1"/>
          </p:cNvSpPr>
          <p:nvPr>
            <p:ph type="title"/>
          </p:nvPr>
        </p:nvSpPr>
        <p:spPr>
          <a:xfrm>
            <a:off x="276900" y="60027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1611" b="0" i="1">
                <a:latin typeface="Lato"/>
                <a:ea typeface="Lato"/>
                <a:cs typeface="Lato"/>
                <a:sym typeface="Lato"/>
              </a:rPr>
              <a:t>Caractéristique globale concernant l’accessibilité : </a:t>
            </a:r>
            <a:endParaRPr sz="1611" b="0" i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39"/>
          <p:cNvSpPr txBox="1">
            <a:spLocks noGrp="1"/>
          </p:cNvSpPr>
          <p:nvPr>
            <p:ph type="title"/>
          </p:nvPr>
        </p:nvSpPr>
        <p:spPr>
          <a:xfrm>
            <a:off x="276900" y="0"/>
            <a:ext cx="86112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II.1 Accessibilité : cas du logement social</a:t>
            </a:r>
            <a:endParaRPr>
              <a:solidFill>
                <a:srgbClr val="990000"/>
              </a:solidFill>
            </a:endParaRPr>
          </a:p>
        </p:txBody>
      </p:sp>
      <p:sp>
        <p:nvSpPr>
          <p:cNvPr id="280" name="Google Shape;280;p39"/>
          <p:cNvSpPr txBox="1"/>
          <p:nvPr/>
        </p:nvSpPr>
        <p:spPr>
          <a:xfrm>
            <a:off x="133250" y="1202675"/>
            <a:ext cx="4045800" cy="20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Lato"/>
              <a:buChar char="●"/>
            </a:pPr>
            <a:r>
              <a:rPr lang="fr" sz="1500" b="1">
                <a:latin typeface="Lato"/>
                <a:ea typeface="Lato"/>
                <a:cs typeface="Lato"/>
                <a:sym typeface="Lato"/>
              </a:rPr>
              <a:t>Une offre peu dynamique</a:t>
            </a:r>
            <a:endParaRPr sz="1500" b="1">
              <a:latin typeface="Lato"/>
              <a:ea typeface="Lato"/>
              <a:cs typeface="Lato"/>
              <a:sym typeface="Lato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latin typeface="Lato"/>
                <a:ea typeface="Lato"/>
                <a:cs typeface="Lato"/>
                <a:sym typeface="Lato"/>
              </a:rPr>
              <a:t>→ taux de construction :  3,2 logements/an pour 1000 habitants</a:t>
            </a:r>
            <a:endParaRPr sz="1300"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latin typeface="Lato"/>
                <a:ea typeface="Lato"/>
                <a:cs typeface="Lato"/>
                <a:sym typeface="Lato"/>
              </a:rPr>
              <a:t>→ prix immobiliers très supérieurs</a:t>
            </a:r>
            <a:endParaRPr sz="1300"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latin typeface="Lato"/>
                <a:ea typeface="Lato"/>
                <a:cs typeface="Lato"/>
                <a:sym typeface="Lato"/>
              </a:rPr>
              <a:t>→ densification pour répondre aux objectifs du SDRIF : 1,5 M de logements à l’horizon 2030.</a:t>
            </a:r>
            <a:endParaRPr sz="13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Corbel"/>
              <a:ea typeface="Corbel"/>
              <a:cs typeface="Corbel"/>
              <a:sym typeface="Corbe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1" name="Google Shape;281;p39"/>
          <p:cNvSpPr txBox="1"/>
          <p:nvPr/>
        </p:nvSpPr>
        <p:spPr>
          <a:xfrm>
            <a:off x="114094" y="2966726"/>
            <a:ext cx="6292800" cy="20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fr" b="1">
                <a:latin typeface="Lato"/>
                <a:ea typeface="Lato"/>
                <a:cs typeface="Lato"/>
                <a:sym typeface="Lato"/>
              </a:rPr>
              <a:t>Une demande soutenue du logement social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 b="1">
                <a:latin typeface="Lato"/>
                <a:ea typeface="Lato"/>
                <a:cs typeface="Lato"/>
                <a:sym typeface="Lato"/>
              </a:rPr>
              <a:t>En 2012 :</a:t>
            </a:r>
            <a:endParaRPr sz="1300" b="1">
              <a:latin typeface="Lato"/>
              <a:ea typeface="Lato"/>
              <a:cs typeface="Lato"/>
              <a:sym typeface="Lato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Lato"/>
              <a:buChar char="-"/>
            </a:pPr>
            <a:r>
              <a:rPr lang="fr" sz="1300">
                <a:latin typeface="Lato"/>
                <a:ea typeface="Lato"/>
                <a:cs typeface="Lato"/>
                <a:sym typeface="Lato"/>
              </a:rPr>
              <a:t> 544 236 demandeurs de logements sociaux,</a:t>
            </a:r>
            <a:endParaRPr sz="1300">
              <a:latin typeface="Lato"/>
              <a:ea typeface="Lato"/>
              <a:cs typeface="Lato"/>
              <a:sym typeface="Lato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Lato"/>
              <a:buChar char="-"/>
            </a:pPr>
            <a:r>
              <a:rPr lang="fr" sz="1300">
                <a:latin typeface="Lato"/>
                <a:ea typeface="Lato"/>
                <a:cs typeface="Lato"/>
                <a:sym typeface="Lato"/>
              </a:rPr>
              <a:t>parc régional de 1 166 630 logements locatifs</a:t>
            </a:r>
            <a:endParaRPr sz="13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latin typeface="Lato"/>
                <a:ea typeface="Lato"/>
                <a:cs typeface="Lato"/>
                <a:sym typeface="Lato"/>
              </a:rPr>
              <a:t> </a:t>
            </a:r>
            <a:endParaRPr sz="13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 b="1">
                <a:latin typeface="Lato"/>
                <a:ea typeface="Lato"/>
                <a:cs typeface="Lato"/>
                <a:sym typeface="Lato"/>
              </a:rPr>
              <a:t>En 2021 : </a:t>
            </a:r>
            <a:endParaRPr sz="1300" b="1">
              <a:latin typeface="Lato"/>
              <a:ea typeface="Lato"/>
              <a:cs typeface="Lato"/>
              <a:sym typeface="Lato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Lato"/>
              <a:buChar char="-"/>
            </a:pPr>
            <a:r>
              <a:rPr lang="fr" sz="1300">
                <a:latin typeface="Lato"/>
                <a:ea typeface="Lato"/>
                <a:cs typeface="Lato"/>
                <a:sym typeface="Lato"/>
              </a:rPr>
              <a:t>743 118 demandeurs de logements sociaux, </a:t>
            </a:r>
            <a:endParaRPr sz="1300">
              <a:latin typeface="Lato"/>
              <a:ea typeface="Lato"/>
              <a:cs typeface="Lato"/>
              <a:sym typeface="Lato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Lato"/>
              <a:buChar char="-"/>
            </a:pPr>
            <a:r>
              <a:rPr lang="fr" sz="1300">
                <a:latin typeface="Lato"/>
                <a:ea typeface="Lato"/>
                <a:cs typeface="Lato"/>
                <a:sym typeface="Lato"/>
              </a:rPr>
              <a:t>parc régional de 1 364 025 logements locatifs</a:t>
            </a:r>
            <a:endParaRPr sz="13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82" name="Google Shape;282;p39"/>
          <p:cNvPicPr preferRelativeResize="0"/>
          <p:nvPr/>
        </p:nvPicPr>
        <p:blipFill rotWithShape="1">
          <a:blip r:embed="rId3">
            <a:alphaModFix/>
          </a:blip>
          <a:srcRect l="4014" t="8382" r="12527"/>
          <a:stretch/>
        </p:blipFill>
        <p:spPr>
          <a:xfrm>
            <a:off x="4290550" y="963100"/>
            <a:ext cx="4853448" cy="3766910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3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fr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0"/>
          <p:cNvSpPr txBox="1">
            <a:spLocks noGrp="1"/>
          </p:cNvSpPr>
          <p:nvPr>
            <p:ph type="title"/>
          </p:nvPr>
        </p:nvSpPr>
        <p:spPr>
          <a:xfrm>
            <a:off x="422950" y="5907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1500" b="0" i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Accessibilité aux logements sociaux. Pour qui produit-on du logement social ?</a:t>
            </a:r>
            <a:endParaRPr sz="1500" b="0" i="1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40"/>
          <p:cNvSpPr txBox="1">
            <a:spLocks noGrp="1"/>
          </p:cNvSpPr>
          <p:nvPr>
            <p:ph type="title"/>
          </p:nvPr>
        </p:nvSpPr>
        <p:spPr>
          <a:xfrm>
            <a:off x="276900" y="0"/>
            <a:ext cx="86112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II.1 Accessibilité : cas du logement social</a:t>
            </a:r>
            <a:endParaRPr>
              <a:solidFill>
                <a:srgbClr val="990000"/>
              </a:solidFill>
            </a:endParaRPr>
          </a:p>
        </p:txBody>
      </p:sp>
      <p:sp>
        <p:nvSpPr>
          <p:cNvPr id="290" name="Google Shape;290;p40"/>
          <p:cNvSpPr txBox="1"/>
          <p:nvPr/>
        </p:nvSpPr>
        <p:spPr>
          <a:xfrm>
            <a:off x="41100" y="1422975"/>
            <a:ext cx="39462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>
                <a:latin typeface="Lato"/>
                <a:ea typeface="Lato"/>
                <a:cs typeface="Lato"/>
                <a:sym typeface="Lato"/>
              </a:rPr>
              <a:t>Différents types de logements sociaux classés par type de financement / plafond de ressources : 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91" name="Google Shape;291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85375" y="1278300"/>
            <a:ext cx="4918874" cy="3259232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4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fr"/>
              <a:t>16</a:t>
            </a:fld>
            <a:endParaRPr/>
          </a:p>
        </p:txBody>
      </p:sp>
      <p:sp>
        <p:nvSpPr>
          <p:cNvPr id="293" name="Google Shape;293;p40"/>
          <p:cNvSpPr txBox="1"/>
          <p:nvPr/>
        </p:nvSpPr>
        <p:spPr>
          <a:xfrm>
            <a:off x="194350" y="2342500"/>
            <a:ext cx="36303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fr">
                <a:latin typeface="Lato"/>
                <a:ea typeface="Lato"/>
                <a:cs typeface="Lato"/>
                <a:sym typeface="Lato"/>
              </a:rPr>
              <a:t>PLAI (Prêt Locatif Aidé d'Intégration)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fr">
                <a:latin typeface="Lato"/>
                <a:ea typeface="Lato"/>
                <a:cs typeface="Lato"/>
                <a:sym typeface="Lato"/>
              </a:rPr>
              <a:t>PLUS (Prêt Locatif à Usage Social)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fr">
                <a:latin typeface="Lato"/>
                <a:ea typeface="Lato"/>
                <a:cs typeface="Lato"/>
                <a:sym typeface="Lato"/>
              </a:rPr>
              <a:t>PLS (Prêt Locatif Social)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1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Parc social français : une tension entre deux modèles </a:t>
            </a:r>
            <a:endParaRPr/>
          </a:p>
        </p:txBody>
      </p:sp>
      <p:sp>
        <p:nvSpPr>
          <p:cNvPr id="299" name="Google Shape;299;p41"/>
          <p:cNvSpPr txBox="1">
            <a:spLocks noGrp="1"/>
          </p:cNvSpPr>
          <p:nvPr>
            <p:ph type="body" idx="1"/>
          </p:nvPr>
        </p:nvSpPr>
        <p:spPr>
          <a:xfrm>
            <a:off x="516925" y="2222550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fr" b="1">
                <a:solidFill>
                  <a:srgbClr val="000000"/>
                </a:solidFill>
              </a:rPr>
              <a:t>Modèle traditionnel de masse : </a:t>
            </a:r>
            <a:r>
              <a:rPr lang="fr">
                <a:solidFill>
                  <a:srgbClr val="000000"/>
                </a:solidFill>
              </a:rPr>
              <a:t>“</a:t>
            </a:r>
            <a:r>
              <a:rPr lang="fr" sz="1200" i="1">
                <a:solidFill>
                  <a:srgbClr val="000000"/>
                </a:solidFill>
              </a:rPr>
              <a:t>dans le modèle de masse, les logements sont construits en nombre et sont ouverts à de larges couches de la population. Le logement social obtient des aides non ciblées</a:t>
            </a:r>
            <a:r>
              <a:rPr lang="fr" sz="1200">
                <a:solidFill>
                  <a:srgbClr val="000000"/>
                </a:solidFill>
              </a:rPr>
              <a:t>.” (</a:t>
            </a:r>
            <a:r>
              <a:rPr lang="fr" sz="10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Desjardins, X. (2008). Le logement social au temps du néolibéralisme. </a:t>
            </a:r>
            <a:r>
              <a:rPr lang="fr" sz="1000" i="1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Métropoles</a:t>
            </a:r>
            <a:r>
              <a:rPr lang="fr" sz="10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(4).</a:t>
            </a:r>
            <a:r>
              <a:rPr lang="fr" sz="1200">
                <a:solidFill>
                  <a:srgbClr val="000000"/>
                </a:solidFill>
              </a:rPr>
              <a:t>)   </a:t>
            </a:r>
            <a:endParaRPr sz="1200"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fr" b="1">
                <a:solidFill>
                  <a:srgbClr val="000000"/>
                </a:solidFill>
              </a:rPr>
              <a:t>Modèle résiduel :</a:t>
            </a:r>
            <a:r>
              <a:rPr lang="fr">
                <a:solidFill>
                  <a:srgbClr val="000000"/>
                </a:solidFill>
              </a:rPr>
              <a:t> “</a:t>
            </a:r>
            <a:r>
              <a:rPr lang="fr" sz="1100">
                <a:solidFill>
                  <a:srgbClr val="000000"/>
                </a:solidFill>
              </a:rPr>
              <a:t> </a:t>
            </a:r>
            <a:r>
              <a:rPr lang="fr" sz="1200" i="1">
                <a:solidFill>
                  <a:srgbClr val="000000"/>
                </a:solidFill>
              </a:rPr>
              <a:t>le modèle résiduel, est, quant à lui, caractérisé par des programmes de petite taille, et les logements sociaux sont destinés aux populations à revenu très faible. Dans ce modèle résiduel, le secteur social est stigmatisé parce qu’il concentre les groupes marginalisés, politiquement, économiquement et socialement</a:t>
            </a:r>
            <a:r>
              <a:rPr lang="fr" sz="1200">
                <a:solidFill>
                  <a:srgbClr val="000000"/>
                </a:solidFill>
              </a:rPr>
              <a:t> “(</a:t>
            </a:r>
            <a:r>
              <a:rPr lang="fr" sz="10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Desjardins, X. (2008). Le logement social au temps du néolibéralisme. </a:t>
            </a:r>
            <a:r>
              <a:rPr lang="fr" sz="1000" i="1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Métropoles</a:t>
            </a:r>
            <a:r>
              <a:rPr lang="fr" sz="10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(4).)</a:t>
            </a:r>
            <a:endParaRPr sz="1200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00" name="Google Shape;300;p41"/>
          <p:cNvSpPr txBox="1">
            <a:spLocks noGrp="1"/>
          </p:cNvSpPr>
          <p:nvPr>
            <p:ph type="title"/>
          </p:nvPr>
        </p:nvSpPr>
        <p:spPr>
          <a:xfrm>
            <a:off x="276900" y="0"/>
            <a:ext cx="86112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II.1 Accessibilité : cas du logement social</a:t>
            </a:r>
            <a:endParaRPr>
              <a:solidFill>
                <a:srgbClr val="990000"/>
              </a:solidFill>
            </a:endParaRPr>
          </a:p>
        </p:txBody>
      </p:sp>
      <p:sp>
        <p:nvSpPr>
          <p:cNvPr id="301" name="Google Shape;301;p41"/>
          <p:cNvSpPr txBox="1">
            <a:spLocks noGrp="1"/>
          </p:cNvSpPr>
          <p:nvPr>
            <p:ph type="title"/>
          </p:nvPr>
        </p:nvSpPr>
        <p:spPr>
          <a:xfrm>
            <a:off x="422950" y="5907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SzPts val="990"/>
              <a:buNone/>
            </a:pPr>
            <a:r>
              <a:rPr lang="fr" sz="1450" b="0" i="1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Accessibilité aux logements sociaux. Pour qui produit-on du logement social ?</a:t>
            </a:r>
            <a:endParaRPr sz="1450" b="0" i="1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2440" i="1"/>
          </a:p>
        </p:txBody>
      </p:sp>
      <p:sp>
        <p:nvSpPr>
          <p:cNvPr id="302" name="Google Shape;302;p4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fr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2"/>
          <p:cNvSpPr txBox="1">
            <a:spLocks noGrp="1"/>
          </p:cNvSpPr>
          <p:nvPr>
            <p:ph type="title"/>
          </p:nvPr>
        </p:nvSpPr>
        <p:spPr>
          <a:xfrm>
            <a:off x="346325" y="1334788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Une politique de résidualisation [...] : </a:t>
            </a:r>
            <a:endParaRPr/>
          </a:p>
        </p:txBody>
      </p:sp>
      <p:sp>
        <p:nvSpPr>
          <p:cNvPr id="308" name="Google Shape;308;p42"/>
          <p:cNvSpPr txBox="1">
            <a:spLocks noGrp="1"/>
          </p:cNvSpPr>
          <p:nvPr>
            <p:ph type="body" idx="1"/>
          </p:nvPr>
        </p:nvSpPr>
        <p:spPr>
          <a:xfrm>
            <a:off x="422950" y="1944775"/>
            <a:ext cx="7688700" cy="263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750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fr" sz="1500" b="1">
                <a:solidFill>
                  <a:schemeClr val="dk2"/>
                </a:solidFill>
              </a:rPr>
              <a:t>abaissement des seuils</a:t>
            </a:r>
            <a:r>
              <a:rPr lang="fr" sz="1400">
                <a:solidFill>
                  <a:schemeClr val="dk2"/>
                </a:solidFill>
              </a:rPr>
              <a:t> pour accéder aux logements sociaux </a:t>
            </a:r>
            <a:endParaRPr sz="1400">
              <a:solidFill>
                <a:schemeClr val="dk2"/>
              </a:solidFill>
            </a:endParaRPr>
          </a:p>
          <a:p>
            <a:pPr marL="457200" lvl="0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fr" sz="1400">
                <a:solidFill>
                  <a:schemeClr val="dk2"/>
                </a:solidFill>
              </a:rPr>
              <a:t> instauration d’un </a:t>
            </a:r>
            <a:r>
              <a:rPr lang="fr" sz="1500" b="1">
                <a:solidFill>
                  <a:schemeClr val="dk2"/>
                </a:solidFill>
              </a:rPr>
              <a:t>surloyer</a:t>
            </a:r>
            <a:endParaRPr sz="1500" b="1">
              <a:solidFill>
                <a:schemeClr val="dk2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[…] face à un ancien modèle de masse promouvant la mixité sociale  :</a:t>
            </a:r>
            <a:r>
              <a:rPr lang="fr" sz="1400">
                <a:solidFill>
                  <a:schemeClr val="dk2"/>
                </a:solidFill>
              </a:rPr>
              <a:t> </a:t>
            </a:r>
            <a:endParaRPr sz="1400">
              <a:solidFill>
                <a:schemeClr val="dk2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fr" sz="1400">
                <a:solidFill>
                  <a:schemeClr val="dk2"/>
                </a:solidFill>
              </a:rPr>
              <a:t>article 55 de la loi SRU</a:t>
            </a:r>
            <a:endParaRPr sz="1400">
              <a:solidFill>
                <a:schemeClr val="dk2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fr" sz="1400">
                <a:solidFill>
                  <a:schemeClr val="dk2"/>
                </a:solidFill>
              </a:rPr>
              <a:t>exemple du développement des logements PLS</a:t>
            </a:r>
            <a:endParaRPr sz="1400">
              <a:solidFill>
                <a:schemeClr val="dk2"/>
              </a:solidFill>
            </a:endParaRPr>
          </a:p>
        </p:txBody>
      </p:sp>
      <p:sp>
        <p:nvSpPr>
          <p:cNvPr id="309" name="Google Shape;309;p42"/>
          <p:cNvSpPr txBox="1">
            <a:spLocks noGrp="1"/>
          </p:cNvSpPr>
          <p:nvPr>
            <p:ph type="title"/>
          </p:nvPr>
        </p:nvSpPr>
        <p:spPr>
          <a:xfrm>
            <a:off x="276900" y="0"/>
            <a:ext cx="86112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II.1 Accessibilité : cas du logement social</a:t>
            </a:r>
            <a:endParaRPr>
              <a:solidFill>
                <a:srgbClr val="990000"/>
              </a:solidFill>
            </a:endParaRPr>
          </a:p>
        </p:txBody>
      </p:sp>
      <p:sp>
        <p:nvSpPr>
          <p:cNvPr id="310" name="Google Shape;310;p42"/>
          <p:cNvSpPr txBox="1">
            <a:spLocks noGrp="1"/>
          </p:cNvSpPr>
          <p:nvPr>
            <p:ph type="title"/>
          </p:nvPr>
        </p:nvSpPr>
        <p:spPr>
          <a:xfrm>
            <a:off x="422950" y="5907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1611" b="0" i="1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Accessibilité aux logements sociaux. Pour qui produit-on du logement social ?</a:t>
            </a:r>
            <a:endParaRPr sz="1611" b="0" i="1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4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fr"/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3"/>
          <p:cNvSpPr/>
          <p:nvPr/>
        </p:nvSpPr>
        <p:spPr>
          <a:xfrm>
            <a:off x="644525" y="991975"/>
            <a:ext cx="1245300" cy="469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43"/>
          <p:cNvSpPr txBox="1">
            <a:spLocks noGrp="1"/>
          </p:cNvSpPr>
          <p:nvPr>
            <p:ph type="title"/>
          </p:nvPr>
        </p:nvSpPr>
        <p:spPr>
          <a:xfrm>
            <a:off x="400069" y="991963"/>
            <a:ext cx="84588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r" sz="1840"/>
              <a:t>Un décalage entre production du logement social et demande en IdF  </a:t>
            </a:r>
            <a:endParaRPr sz="1840"/>
          </a:p>
        </p:txBody>
      </p:sp>
      <p:sp>
        <p:nvSpPr>
          <p:cNvPr id="318" name="Google Shape;318;p43"/>
          <p:cNvSpPr txBox="1">
            <a:spLocks noGrp="1"/>
          </p:cNvSpPr>
          <p:nvPr>
            <p:ph type="title"/>
          </p:nvPr>
        </p:nvSpPr>
        <p:spPr>
          <a:xfrm>
            <a:off x="276900" y="0"/>
            <a:ext cx="86112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II.1 Accessibilité : cas du logement social</a:t>
            </a:r>
            <a:endParaRPr>
              <a:solidFill>
                <a:srgbClr val="990000"/>
              </a:solidFill>
            </a:endParaRPr>
          </a:p>
        </p:txBody>
      </p:sp>
      <p:sp>
        <p:nvSpPr>
          <p:cNvPr id="319" name="Google Shape;319;p43"/>
          <p:cNvSpPr txBox="1">
            <a:spLocks noGrp="1"/>
          </p:cNvSpPr>
          <p:nvPr>
            <p:ph type="title"/>
          </p:nvPr>
        </p:nvSpPr>
        <p:spPr>
          <a:xfrm>
            <a:off x="422950" y="567051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1611" b="0" i="1" dirty="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Accessibilité aux logements sociaux. Pour qui produit-on du logement social </a:t>
            </a:r>
            <a:r>
              <a:rPr lang="fr" sz="1611" b="0" dirty="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?</a:t>
            </a:r>
            <a:endParaRPr sz="1611" b="0" dirty="0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0" name="Google Shape;320;p43"/>
          <p:cNvSpPr txBox="1"/>
          <p:nvPr/>
        </p:nvSpPr>
        <p:spPr>
          <a:xfrm>
            <a:off x="232675" y="3032125"/>
            <a:ext cx="7049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21" name="Google Shape;321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676" y="1735900"/>
            <a:ext cx="3627901" cy="330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60578" y="2299697"/>
            <a:ext cx="5169522" cy="2555800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4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fr"/>
              <a:t>19</a:t>
            </a:fld>
            <a:endParaRPr/>
          </a:p>
        </p:txBody>
      </p:sp>
      <p:sp>
        <p:nvSpPr>
          <p:cNvPr id="324" name="Google Shape;324;p43"/>
          <p:cNvSpPr txBox="1"/>
          <p:nvPr/>
        </p:nvSpPr>
        <p:spPr>
          <a:xfrm>
            <a:off x="7774200" y="2342500"/>
            <a:ext cx="1369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i="1">
                <a:latin typeface="Lato"/>
                <a:ea typeface="Lato"/>
                <a:cs typeface="Lato"/>
                <a:sym typeface="Lato"/>
              </a:rPr>
              <a:t>Source : Apur</a:t>
            </a:r>
            <a:endParaRPr sz="1200" i="1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6"/>
          <p:cNvSpPr txBox="1">
            <a:spLocks noGrp="1"/>
          </p:cNvSpPr>
          <p:nvPr>
            <p:ph type="title"/>
          </p:nvPr>
        </p:nvSpPr>
        <p:spPr>
          <a:xfrm>
            <a:off x="420850" y="561925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fr"/>
              <a:t>Sommaire</a:t>
            </a:r>
            <a:endParaRPr/>
          </a:p>
        </p:txBody>
      </p:sp>
      <p:sp>
        <p:nvSpPr>
          <p:cNvPr id="140" name="Google Shape;140;p26"/>
          <p:cNvSpPr txBox="1">
            <a:spLocks noGrp="1"/>
          </p:cNvSpPr>
          <p:nvPr>
            <p:ph type="body" idx="1"/>
          </p:nvPr>
        </p:nvSpPr>
        <p:spPr>
          <a:xfrm>
            <a:off x="648100" y="989581"/>
            <a:ext cx="7688700" cy="18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84"/>
              <a:buNone/>
            </a:pPr>
            <a:endParaRPr sz="1870"/>
          </a:p>
          <a:p>
            <a:pPr marL="457200" lvl="0" indent="-334645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70"/>
              <a:buFont typeface="Lato Black"/>
              <a:buAutoNum type="romanUcPeriod"/>
            </a:pPr>
            <a:r>
              <a:rPr lang="fr" sz="1670">
                <a:latin typeface="Lato Black"/>
                <a:ea typeface="Lato Black"/>
                <a:cs typeface="Lato Black"/>
                <a:sym typeface="Lato Black"/>
              </a:rPr>
              <a:t>Contexte</a:t>
            </a:r>
            <a:endParaRPr sz="1670">
              <a:latin typeface="Lato Black"/>
              <a:ea typeface="Lato Black"/>
              <a:cs typeface="Lato Black"/>
              <a:sym typeface="Lato Black"/>
            </a:endParaRPr>
          </a:p>
          <a:p>
            <a:pPr marL="1371600" lvl="2" indent="-30924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70"/>
              <a:buFont typeface="Lato Black"/>
              <a:buAutoNum type="arabicPeriod"/>
            </a:pPr>
            <a:r>
              <a:rPr lang="fr" sz="1370">
                <a:latin typeface="Lato Black"/>
                <a:ea typeface="Lato Black"/>
                <a:cs typeface="Lato Black"/>
                <a:sym typeface="Lato Black"/>
              </a:rPr>
              <a:t>Le parc Français de logement</a:t>
            </a:r>
            <a:endParaRPr sz="1370">
              <a:latin typeface="Lato Black"/>
              <a:ea typeface="Lato Black"/>
              <a:cs typeface="Lato Black"/>
              <a:sym typeface="Lato Black"/>
            </a:endParaRPr>
          </a:p>
          <a:p>
            <a:pPr marL="1371600" lvl="2" indent="-30924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70"/>
              <a:buFont typeface="Lato Black"/>
              <a:buAutoNum type="arabicPeriod"/>
            </a:pPr>
            <a:r>
              <a:rPr lang="fr" sz="1370">
                <a:latin typeface="Lato Black"/>
                <a:ea typeface="Lato Black"/>
                <a:cs typeface="Lato Black"/>
                <a:sym typeface="Lato Black"/>
              </a:rPr>
              <a:t>Les prix du logement</a:t>
            </a:r>
            <a:endParaRPr sz="1370">
              <a:latin typeface="Lato Black"/>
              <a:ea typeface="Lato Black"/>
              <a:cs typeface="Lato Black"/>
              <a:sym typeface="Lato Black"/>
            </a:endParaRPr>
          </a:p>
          <a:p>
            <a:pPr marL="1371600" lvl="2" indent="-30924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70"/>
              <a:buFont typeface="Lato Black"/>
              <a:buAutoNum type="arabicPeriod"/>
            </a:pPr>
            <a:r>
              <a:rPr lang="fr" sz="1370">
                <a:latin typeface="Lato Black"/>
                <a:ea typeface="Lato Black"/>
                <a:cs typeface="Lato Black"/>
                <a:sym typeface="Lato Black"/>
              </a:rPr>
              <a:t>Le parc de logement en Ile de France aujourd’hui</a:t>
            </a:r>
            <a:endParaRPr sz="1370">
              <a:latin typeface="Lato Black"/>
              <a:ea typeface="Lato Black"/>
              <a:cs typeface="Lato Black"/>
              <a:sym typeface="Lato Black"/>
            </a:endParaRPr>
          </a:p>
          <a:p>
            <a:pPr marL="1371600" lvl="2" indent="-309244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70"/>
              <a:buFont typeface="Lato Black"/>
              <a:buAutoNum type="arabicPeriod"/>
            </a:pPr>
            <a:r>
              <a:rPr lang="fr" sz="1370">
                <a:latin typeface="Lato Black"/>
                <a:ea typeface="Lato Black"/>
                <a:cs typeface="Lato Black"/>
                <a:sym typeface="Lato Black"/>
              </a:rPr>
              <a:t>Le parc de logement en Ile de France demain</a:t>
            </a:r>
            <a:endParaRPr sz="1370">
              <a:latin typeface="Lato Black"/>
              <a:ea typeface="Lato Black"/>
              <a:cs typeface="Lato Black"/>
              <a:sym typeface="Lato Black"/>
            </a:endParaRPr>
          </a:p>
          <a:p>
            <a:pPr marL="457200" lvl="0" indent="-333375" algn="just" rtl="0">
              <a:spcBef>
                <a:spcPts val="0"/>
              </a:spcBef>
              <a:spcAft>
                <a:spcPts val="0"/>
              </a:spcAft>
              <a:buSzPts val="1650"/>
              <a:buFont typeface="Lato Light"/>
              <a:buAutoNum type="romanUcPeriod"/>
            </a:pPr>
            <a:r>
              <a:rPr lang="fr" sz="165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Marché du logement à destination des ménages modestes </a:t>
            </a:r>
            <a:endParaRPr sz="1650"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1371600" lvl="2" indent="-328294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ts val="1570"/>
              <a:buFont typeface="Lato Light"/>
              <a:buAutoNum type="arabicPeriod"/>
            </a:pPr>
            <a:r>
              <a:rPr lang="fr" sz="1370">
                <a:latin typeface="Lato Light"/>
                <a:ea typeface="Lato Light"/>
                <a:cs typeface="Lato Light"/>
                <a:sym typeface="Lato Light"/>
              </a:rPr>
              <a:t>Accessibilité : cas du logement social</a:t>
            </a:r>
            <a:endParaRPr sz="1370">
              <a:latin typeface="Lato Light"/>
              <a:ea typeface="Lato Light"/>
              <a:cs typeface="Lato Light"/>
              <a:sym typeface="Lato Light"/>
            </a:endParaRPr>
          </a:p>
          <a:p>
            <a:pPr marL="1371600" lvl="2" indent="-328294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ts val="1570"/>
              <a:buFont typeface="Lato Light"/>
              <a:buAutoNum type="arabicPeriod"/>
            </a:pPr>
            <a:r>
              <a:rPr lang="fr" sz="1370">
                <a:latin typeface="Lato Light"/>
                <a:ea typeface="Lato Light"/>
                <a:cs typeface="Lato Light"/>
                <a:sym typeface="Lato Light"/>
              </a:rPr>
              <a:t>Marché du logement insalubre</a:t>
            </a:r>
            <a:endParaRPr sz="1370">
              <a:latin typeface="Lato Light"/>
              <a:ea typeface="Lato Light"/>
              <a:cs typeface="Lato Light"/>
              <a:sym typeface="Lato Light"/>
            </a:endParaRPr>
          </a:p>
          <a:p>
            <a:pPr marL="1828800" lvl="0" indent="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r" sz="1370">
                <a:latin typeface="Lato Light"/>
                <a:ea typeface="Lato Light"/>
                <a:cs typeface="Lato Light"/>
                <a:sym typeface="Lato Light"/>
              </a:rPr>
              <a:t>a) Définitions, diagnostic</a:t>
            </a:r>
            <a:endParaRPr sz="1370">
              <a:latin typeface="Lato Light"/>
              <a:ea typeface="Lato Light"/>
              <a:cs typeface="Lato Light"/>
              <a:sym typeface="Lato Light"/>
            </a:endParaRPr>
          </a:p>
          <a:p>
            <a:pPr marL="182880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370">
                <a:latin typeface="Lato Light"/>
                <a:ea typeface="Lato Light"/>
                <a:cs typeface="Lato Light"/>
                <a:sym typeface="Lato Light"/>
              </a:rPr>
              <a:t>b) Logique économique</a:t>
            </a:r>
            <a:endParaRPr sz="1370">
              <a:latin typeface="Lato Light"/>
              <a:ea typeface="Lato Light"/>
              <a:cs typeface="Lato Light"/>
              <a:sym typeface="Lato Light"/>
            </a:endParaRPr>
          </a:p>
          <a:p>
            <a:pPr marL="182880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370">
                <a:latin typeface="Lato Light"/>
                <a:ea typeface="Lato Light"/>
                <a:cs typeface="Lato Light"/>
                <a:sym typeface="Lato Light"/>
              </a:rPr>
              <a:t>c) Lutte contre l’habitat indigne</a:t>
            </a:r>
            <a:endParaRPr sz="1370">
              <a:latin typeface="Lato Light"/>
              <a:ea typeface="Lato Light"/>
              <a:cs typeface="Lato Light"/>
              <a:sym typeface="Lato Light"/>
            </a:endParaRPr>
          </a:p>
          <a:p>
            <a:pPr marL="182880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70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70"/>
          </a:p>
        </p:txBody>
      </p:sp>
      <p:sp>
        <p:nvSpPr>
          <p:cNvPr id="141" name="Google Shape;141;p2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fr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4"/>
          <p:cNvSpPr/>
          <p:nvPr/>
        </p:nvSpPr>
        <p:spPr>
          <a:xfrm>
            <a:off x="692435" y="944062"/>
            <a:ext cx="1178100" cy="535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44"/>
          <p:cNvSpPr txBox="1">
            <a:spLocks noGrp="1"/>
          </p:cNvSpPr>
          <p:nvPr>
            <p:ph type="title"/>
          </p:nvPr>
        </p:nvSpPr>
        <p:spPr>
          <a:xfrm>
            <a:off x="342600" y="838554"/>
            <a:ext cx="84588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r" sz="1840"/>
              <a:t>Pourquoi un tel décalage entre production du logement social et demande en IdF ? </a:t>
            </a:r>
            <a:endParaRPr sz="1840"/>
          </a:p>
        </p:txBody>
      </p:sp>
      <p:sp>
        <p:nvSpPr>
          <p:cNvPr id="331" name="Google Shape;331;p44"/>
          <p:cNvSpPr txBox="1">
            <a:spLocks noGrp="1"/>
          </p:cNvSpPr>
          <p:nvPr>
            <p:ph type="title"/>
          </p:nvPr>
        </p:nvSpPr>
        <p:spPr>
          <a:xfrm>
            <a:off x="276900" y="0"/>
            <a:ext cx="86112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II.1 Accessibilité : cas du logement social</a:t>
            </a:r>
            <a:endParaRPr dirty="0">
              <a:solidFill>
                <a:srgbClr val="990000"/>
              </a:solidFill>
            </a:endParaRPr>
          </a:p>
        </p:txBody>
      </p:sp>
      <p:sp>
        <p:nvSpPr>
          <p:cNvPr id="332" name="Google Shape;332;p44"/>
          <p:cNvSpPr txBox="1">
            <a:spLocks noGrp="1"/>
          </p:cNvSpPr>
          <p:nvPr>
            <p:ph type="title"/>
          </p:nvPr>
        </p:nvSpPr>
        <p:spPr>
          <a:xfrm>
            <a:off x="403800" y="40119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1722" b="0" i="1" dirty="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Accessibilité aux logements sociaux. Pour qui produit-on du logement social ?</a:t>
            </a:r>
            <a:endParaRPr sz="1722" b="0" i="1" dirty="0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3" name="Google Shape;333;p44"/>
          <p:cNvSpPr txBox="1"/>
          <p:nvPr/>
        </p:nvSpPr>
        <p:spPr>
          <a:xfrm>
            <a:off x="232675" y="3032125"/>
            <a:ext cx="7049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4" name="Google Shape;334;p44"/>
          <p:cNvSpPr txBox="1"/>
          <p:nvPr/>
        </p:nvSpPr>
        <p:spPr>
          <a:xfrm>
            <a:off x="355903" y="1537925"/>
            <a:ext cx="8554500" cy="17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fr">
                <a:latin typeface="Lato"/>
                <a:ea typeface="Lato"/>
                <a:cs typeface="Lato"/>
                <a:sym typeface="Lato"/>
              </a:rPr>
              <a:t>Production de logements PLAI coûte plus cher à l’Etat que PLUS ou PLS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fr">
                <a:latin typeface="Lato"/>
                <a:ea typeface="Lato"/>
                <a:cs typeface="Lato"/>
                <a:sym typeface="Lato"/>
              </a:rPr>
              <a:t>Limitation de la production de PLAI au nom d’un “rééquilibrage social”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fr">
                <a:latin typeface="Lato"/>
                <a:ea typeface="Lato"/>
                <a:cs typeface="Lato"/>
                <a:sym typeface="Lato"/>
              </a:rPr>
              <a:t>Stratégies de peuplement des politiques locales de l’habitat (PLH) :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-"/>
            </a:pPr>
            <a:r>
              <a:rPr lang="fr">
                <a:latin typeface="Lato"/>
                <a:ea typeface="Lato"/>
                <a:cs typeface="Lato"/>
                <a:sym typeface="Lato"/>
              </a:rPr>
              <a:t> s’approcher des quotas par la production de logement PLS → </a:t>
            </a:r>
            <a:r>
              <a:rPr lang="fr" sz="1500" b="1">
                <a:latin typeface="Lato"/>
                <a:ea typeface="Lato"/>
                <a:cs typeface="Lato"/>
                <a:sym typeface="Lato"/>
              </a:rPr>
              <a:t>gentrification</a:t>
            </a:r>
            <a:r>
              <a:rPr lang="fr">
                <a:latin typeface="Lato"/>
                <a:ea typeface="Lato"/>
                <a:cs typeface="Lato"/>
                <a:sym typeface="Lato"/>
              </a:rPr>
              <a:t> (Courbevoie, Levallois-Perret)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-"/>
            </a:pPr>
            <a:r>
              <a:rPr lang="fr">
                <a:latin typeface="Lato"/>
                <a:ea typeface="Lato"/>
                <a:cs typeface="Lato"/>
                <a:sym typeface="Lato"/>
              </a:rPr>
              <a:t>tension entre Etat/communes : refus de subventionner à 10% les PLAI si au-dessus des quotas. (Vitry-sur-Seine) 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35" name="Google Shape;335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601" y="3231124"/>
            <a:ext cx="5022476" cy="1712600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4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fr"/>
              <a:t>20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5"/>
          <p:cNvSpPr txBox="1">
            <a:spLocks noGrp="1"/>
          </p:cNvSpPr>
          <p:nvPr>
            <p:ph type="title"/>
          </p:nvPr>
        </p:nvSpPr>
        <p:spPr>
          <a:xfrm>
            <a:off x="276900" y="0"/>
            <a:ext cx="86112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II.1 Accessibilité : cas du logement social</a:t>
            </a:r>
            <a:endParaRPr>
              <a:solidFill>
                <a:srgbClr val="990000"/>
              </a:solidFill>
            </a:endParaRPr>
          </a:p>
        </p:txBody>
      </p:sp>
      <p:sp>
        <p:nvSpPr>
          <p:cNvPr id="342" name="Google Shape;342;p45"/>
          <p:cNvSpPr txBox="1">
            <a:spLocks noGrp="1"/>
          </p:cNvSpPr>
          <p:nvPr>
            <p:ph type="title"/>
          </p:nvPr>
        </p:nvSpPr>
        <p:spPr>
          <a:xfrm>
            <a:off x="422950" y="47245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1611" b="0" i="1" dirty="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Le parc privé face au parc social : une solution complémentaire à l’accessibilité d’un logement pour les ménages modestes</a:t>
            </a:r>
            <a:endParaRPr sz="1611" b="0" i="1" dirty="0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3" name="Google Shape;343;p45"/>
          <p:cNvSpPr txBox="1"/>
          <p:nvPr/>
        </p:nvSpPr>
        <p:spPr>
          <a:xfrm>
            <a:off x="232675" y="3032125"/>
            <a:ext cx="7049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44" name="Google Shape;344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446" y="1397050"/>
            <a:ext cx="4153950" cy="3443950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45"/>
          <p:cNvSpPr txBox="1"/>
          <p:nvPr/>
        </p:nvSpPr>
        <p:spPr>
          <a:xfrm>
            <a:off x="4913625" y="1486125"/>
            <a:ext cx="3974400" cy="26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2600"/>
              </a:spcBef>
              <a:spcAft>
                <a:spcPts val="0"/>
              </a:spcAft>
              <a:buNone/>
            </a:pPr>
            <a:r>
              <a:rPr lang="fr" sz="1200" b="1">
                <a:latin typeface="Corbel"/>
                <a:ea typeface="Corbel"/>
                <a:cs typeface="Corbel"/>
                <a:sym typeface="Corbel"/>
              </a:rPr>
              <a:t>Les ménages disposant de revenus inférieurs aux plafonds du parc social ordinaire (plafonds PLAI et PLUS) représentaient ainsi en 2013 :</a:t>
            </a:r>
            <a:endParaRPr sz="1200" b="1">
              <a:latin typeface="Corbel"/>
              <a:ea typeface="Corbel"/>
              <a:cs typeface="Corbel"/>
              <a:sym typeface="Corbel"/>
            </a:endParaRPr>
          </a:p>
          <a:p>
            <a:pPr marL="0" lvl="0" indent="0" algn="just" rtl="0">
              <a:spcBef>
                <a:spcPts val="2600"/>
              </a:spcBef>
              <a:spcAft>
                <a:spcPts val="0"/>
              </a:spcAft>
              <a:buNone/>
            </a:pPr>
            <a:r>
              <a:rPr lang="fr" sz="1200" b="1">
                <a:latin typeface="Corbel"/>
                <a:ea typeface="Corbel"/>
                <a:cs typeface="Corbel"/>
                <a:sym typeface="Corbel"/>
              </a:rPr>
              <a:t>- 62,5 % des locataires du parc locatif privé (762 700 ménages),</a:t>
            </a:r>
            <a:endParaRPr sz="1200" b="1">
              <a:latin typeface="Corbel"/>
              <a:ea typeface="Corbel"/>
              <a:cs typeface="Corbel"/>
              <a:sym typeface="Corbel"/>
            </a:endParaRPr>
          </a:p>
          <a:p>
            <a:pPr marL="0" lvl="0" indent="0" algn="just" rtl="0">
              <a:spcBef>
                <a:spcPts val="2600"/>
              </a:spcBef>
              <a:spcAft>
                <a:spcPts val="0"/>
              </a:spcAft>
              <a:buNone/>
            </a:pPr>
            <a:r>
              <a:rPr lang="fr" sz="1200" b="1">
                <a:latin typeface="Corbel"/>
                <a:ea typeface="Corbel"/>
                <a:cs typeface="Corbel"/>
                <a:sym typeface="Corbel"/>
              </a:rPr>
              <a:t>- 80,5 % des locataires HLM (1,02 millions de ménages),</a:t>
            </a:r>
            <a:endParaRPr sz="1200" b="1">
              <a:latin typeface="Corbel"/>
              <a:ea typeface="Corbel"/>
              <a:cs typeface="Corbel"/>
              <a:sym typeface="Corbel"/>
            </a:endParaRPr>
          </a:p>
          <a:p>
            <a:pPr marL="0" lvl="0" indent="0" algn="just" rtl="0">
              <a:spcBef>
                <a:spcPts val="2600"/>
              </a:spcBef>
              <a:spcAft>
                <a:spcPts val="0"/>
              </a:spcAft>
              <a:buNone/>
            </a:pPr>
            <a:r>
              <a:rPr lang="fr" sz="1200" b="1">
                <a:latin typeface="Corbel"/>
                <a:ea typeface="Corbel"/>
                <a:cs typeface="Corbel"/>
                <a:sym typeface="Corbel"/>
              </a:rPr>
              <a:t>- 34,5 % des propriétaires occupants et des accédants (855 900 ménages).</a:t>
            </a:r>
            <a:endParaRPr sz="1200" b="1"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46" name="Google Shape;346;p4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fr"/>
              <a:t>21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6"/>
          <p:cNvSpPr txBox="1">
            <a:spLocks noGrp="1"/>
          </p:cNvSpPr>
          <p:nvPr>
            <p:ph type="title"/>
          </p:nvPr>
        </p:nvSpPr>
        <p:spPr>
          <a:xfrm>
            <a:off x="420850" y="561925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fr"/>
              <a:t>Sommaire</a:t>
            </a:r>
            <a:endParaRPr/>
          </a:p>
        </p:txBody>
      </p:sp>
      <p:sp>
        <p:nvSpPr>
          <p:cNvPr id="352" name="Google Shape;352;p46"/>
          <p:cNvSpPr txBox="1">
            <a:spLocks noGrp="1"/>
          </p:cNvSpPr>
          <p:nvPr>
            <p:ph type="body" idx="1"/>
          </p:nvPr>
        </p:nvSpPr>
        <p:spPr>
          <a:xfrm>
            <a:off x="648100" y="989581"/>
            <a:ext cx="7688700" cy="18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84"/>
              <a:buNone/>
            </a:pPr>
            <a:endParaRPr sz="1870"/>
          </a:p>
          <a:p>
            <a:pPr marL="457200" lvl="0" indent="-334645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70"/>
              <a:buFont typeface="Lato Light"/>
              <a:buAutoNum type="romanUcPeriod"/>
            </a:pPr>
            <a:r>
              <a:rPr lang="fr" sz="1670">
                <a:latin typeface="Lato Light"/>
                <a:ea typeface="Lato Light"/>
                <a:cs typeface="Lato Light"/>
                <a:sym typeface="Lato Light"/>
              </a:rPr>
              <a:t>Contexte</a:t>
            </a:r>
            <a:endParaRPr sz="1670">
              <a:latin typeface="Lato Light"/>
              <a:ea typeface="Lato Light"/>
              <a:cs typeface="Lato Light"/>
              <a:sym typeface="Lato Light"/>
            </a:endParaRPr>
          </a:p>
          <a:p>
            <a:pPr marL="1371600" lvl="2" indent="-30924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70"/>
              <a:buFont typeface="Lato Light"/>
              <a:buAutoNum type="arabicPeriod"/>
            </a:pPr>
            <a:r>
              <a:rPr lang="fr" sz="1370">
                <a:latin typeface="Lato Light"/>
                <a:ea typeface="Lato Light"/>
                <a:cs typeface="Lato Light"/>
                <a:sym typeface="Lato Light"/>
              </a:rPr>
              <a:t>Le parc Français de logement</a:t>
            </a:r>
            <a:endParaRPr sz="1370">
              <a:latin typeface="Lato Light"/>
              <a:ea typeface="Lato Light"/>
              <a:cs typeface="Lato Light"/>
              <a:sym typeface="Lato Light"/>
            </a:endParaRPr>
          </a:p>
          <a:p>
            <a:pPr marL="1371600" lvl="2" indent="-30924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70"/>
              <a:buFont typeface="Lato Light"/>
              <a:buAutoNum type="arabicPeriod"/>
            </a:pPr>
            <a:r>
              <a:rPr lang="fr" sz="1370">
                <a:latin typeface="Lato Light"/>
                <a:ea typeface="Lato Light"/>
                <a:cs typeface="Lato Light"/>
                <a:sym typeface="Lato Light"/>
              </a:rPr>
              <a:t>Les prix du logement</a:t>
            </a:r>
            <a:endParaRPr sz="1370">
              <a:latin typeface="Lato Light"/>
              <a:ea typeface="Lato Light"/>
              <a:cs typeface="Lato Light"/>
              <a:sym typeface="Lato Light"/>
            </a:endParaRPr>
          </a:p>
          <a:p>
            <a:pPr marL="1371600" lvl="2" indent="-30924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70"/>
              <a:buFont typeface="Lato Light"/>
              <a:buAutoNum type="arabicPeriod"/>
            </a:pPr>
            <a:r>
              <a:rPr lang="fr" sz="1370">
                <a:latin typeface="Lato Light"/>
                <a:ea typeface="Lato Light"/>
                <a:cs typeface="Lato Light"/>
                <a:sym typeface="Lato Light"/>
              </a:rPr>
              <a:t>Le parc de logement en Ile de France aujourd’hui</a:t>
            </a:r>
            <a:endParaRPr sz="1370">
              <a:latin typeface="Lato Light"/>
              <a:ea typeface="Lato Light"/>
              <a:cs typeface="Lato Light"/>
              <a:sym typeface="Lato Light"/>
            </a:endParaRPr>
          </a:p>
          <a:p>
            <a:pPr marL="1371600" lvl="2" indent="-309244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70"/>
              <a:buFont typeface="Lato Light"/>
              <a:buAutoNum type="arabicPeriod"/>
            </a:pPr>
            <a:r>
              <a:rPr lang="fr" sz="1370">
                <a:latin typeface="Lato Light"/>
                <a:ea typeface="Lato Light"/>
                <a:cs typeface="Lato Light"/>
                <a:sym typeface="Lato Light"/>
              </a:rPr>
              <a:t>Le parc de logement en Ile de France demain</a:t>
            </a:r>
            <a:endParaRPr sz="1370">
              <a:latin typeface="Lato Light"/>
              <a:ea typeface="Lato Light"/>
              <a:cs typeface="Lato Light"/>
              <a:sym typeface="Lato Light"/>
            </a:endParaRPr>
          </a:p>
          <a:p>
            <a:pPr marL="457200" lvl="0" indent="-333375" algn="just" rtl="0">
              <a:spcBef>
                <a:spcPts val="0"/>
              </a:spcBef>
              <a:spcAft>
                <a:spcPts val="0"/>
              </a:spcAft>
              <a:buSzPts val="1650"/>
              <a:buFont typeface="Lato Black"/>
              <a:buAutoNum type="romanUcPeriod"/>
            </a:pPr>
            <a:r>
              <a:rPr lang="fr" sz="1650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Marché du logement à destination des ménages modestes </a:t>
            </a:r>
            <a:endParaRPr sz="1650">
              <a:solidFill>
                <a:srgbClr val="000000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1371600" lvl="2" indent="-328294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ts val="1570"/>
              <a:buFont typeface="Lato Black"/>
              <a:buAutoNum type="arabicPeriod"/>
            </a:pPr>
            <a:r>
              <a:rPr lang="fr" sz="1370">
                <a:latin typeface="Lato Black"/>
                <a:ea typeface="Lato Black"/>
                <a:cs typeface="Lato Black"/>
                <a:sym typeface="Lato Black"/>
              </a:rPr>
              <a:t>Accessibilité : cas du logement social</a:t>
            </a:r>
            <a:endParaRPr sz="1370">
              <a:latin typeface="Lato Black"/>
              <a:ea typeface="Lato Black"/>
              <a:cs typeface="Lato Black"/>
              <a:sym typeface="Lato Black"/>
            </a:endParaRPr>
          </a:p>
          <a:p>
            <a:pPr marL="1371600" lvl="2" indent="-328294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ts val="1570"/>
              <a:buFont typeface="Lato Black"/>
              <a:buAutoNum type="arabicPeriod"/>
            </a:pPr>
            <a:r>
              <a:rPr lang="fr" sz="1370">
                <a:latin typeface="Lato Black"/>
                <a:ea typeface="Lato Black"/>
                <a:cs typeface="Lato Black"/>
                <a:sym typeface="Lato Black"/>
              </a:rPr>
              <a:t>Marché du logement insalubre</a:t>
            </a:r>
            <a:endParaRPr sz="1370">
              <a:latin typeface="Lato Black"/>
              <a:ea typeface="Lato Black"/>
              <a:cs typeface="Lato Black"/>
              <a:sym typeface="Lato Black"/>
            </a:endParaRPr>
          </a:p>
          <a:p>
            <a:pPr marL="1828800" lvl="0" indent="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r" sz="1370">
                <a:latin typeface="Lato Black"/>
                <a:ea typeface="Lato Black"/>
                <a:cs typeface="Lato Black"/>
                <a:sym typeface="Lato Black"/>
              </a:rPr>
              <a:t>a) Définitions, diagnostic</a:t>
            </a:r>
            <a:endParaRPr sz="1370">
              <a:latin typeface="Lato Black"/>
              <a:ea typeface="Lato Black"/>
              <a:cs typeface="Lato Black"/>
              <a:sym typeface="Lato Black"/>
            </a:endParaRPr>
          </a:p>
          <a:p>
            <a:pPr marL="182880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370">
                <a:latin typeface="Lato Black"/>
                <a:ea typeface="Lato Black"/>
                <a:cs typeface="Lato Black"/>
                <a:sym typeface="Lato Black"/>
              </a:rPr>
              <a:t>b) Logique économique</a:t>
            </a:r>
            <a:endParaRPr sz="1370">
              <a:latin typeface="Lato Black"/>
              <a:ea typeface="Lato Black"/>
              <a:cs typeface="Lato Black"/>
              <a:sym typeface="Lato Black"/>
            </a:endParaRPr>
          </a:p>
          <a:p>
            <a:pPr marL="182880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370">
                <a:latin typeface="Lato Black"/>
                <a:ea typeface="Lato Black"/>
                <a:cs typeface="Lato Black"/>
                <a:sym typeface="Lato Black"/>
              </a:rPr>
              <a:t>c) Lutte contre l’habitat indigne</a:t>
            </a:r>
            <a:endParaRPr sz="1370">
              <a:latin typeface="Lato Black"/>
              <a:ea typeface="Lato Black"/>
              <a:cs typeface="Lato Black"/>
              <a:sym typeface="Lato Black"/>
            </a:endParaRPr>
          </a:p>
          <a:p>
            <a:pPr marL="182880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70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70"/>
          </a:p>
        </p:txBody>
      </p:sp>
      <p:sp>
        <p:nvSpPr>
          <p:cNvPr id="353" name="Google Shape;353;p4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22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7"/>
          <p:cNvSpPr txBox="1">
            <a:spLocks noGrp="1"/>
          </p:cNvSpPr>
          <p:nvPr>
            <p:ph type="title"/>
          </p:nvPr>
        </p:nvSpPr>
        <p:spPr>
          <a:xfrm>
            <a:off x="276900" y="0"/>
            <a:ext cx="84825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2. a) En péril, insalubre, dégradé : quelques définitions </a:t>
            </a:r>
            <a:endParaRPr/>
          </a:p>
        </p:txBody>
      </p:sp>
      <p:sp>
        <p:nvSpPr>
          <p:cNvPr id="359" name="Google Shape;359;p4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23</a:t>
            </a:fld>
            <a:endParaRPr/>
          </a:p>
        </p:txBody>
      </p:sp>
      <p:pic>
        <p:nvPicPr>
          <p:cNvPr id="360" name="Google Shape;360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0975" y="535200"/>
            <a:ext cx="7242050" cy="430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47"/>
          <p:cNvSpPr txBox="1"/>
          <p:nvPr/>
        </p:nvSpPr>
        <p:spPr>
          <a:xfrm>
            <a:off x="422600" y="4777300"/>
            <a:ext cx="8157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i="1">
                <a:latin typeface="Lato"/>
                <a:ea typeface="Lato"/>
                <a:cs typeface="Lato"/>
                <a:sym typeface="Lato"/>
              </a:rPr>
              <a:t>Source : Rapport « L’habitat dégradé et indigne en Île-de-France - Enjeux et politiques en 2018 » de l’Institut d’aménagement et d’urbanisme d’Île-de-France</a:t>
            </a:r>
            <a:endParaRPr sz="1000" i="1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48"/>
          <p:cNvSpPr txBox="1">
            <a:spLocks noGrp="1"/>
          </p:cNvSpPr>
          <p:nvPr>
            <p:ph type="title"/>
          </p:nvPr>
        </p:nvSpPr>
        <p:spPr>
          <a:xfrm>
            <a:off x="276900" y="0"/>
            <a:ext cx="84825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a ) Diagnostic </a:t>
            </a:r>
            <a:endParaRPr/>
          </a:p>
        </p:txBody>
      </p:sp>
      <p:sp>
        <p:nvSpPr>
          <p:cNvPr id="367" name="Google Shape;367;p4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24</a:t>
            </a:fld>
            <a:endParaRPr/>
          </a:p>
        </p:txBody>
      </p:sp>
      <p:pic>
        <p:nvPicPr>
          <p:cNvPr id="368" name="Google Shape;368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725" y="535200"/>
            <a:ext cx="8210861" cy="430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48"/>
          <p:cNvSpPr txBox="1"/>
          <p:nvPr/>
        </p:nvSpPr>
        <p:spPr>
          <a:xfrm>
            <a:off x="1577700" y="4749850"/>
            <a:ext cx="5880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i="1">
                <a:latin typeface="Lato"/>
                <a:ea typeface="Lato"/>
                <a:cs typeface="Lato"/>
                <a:sym typeface="Lato"/>
              </a:rPr>
              <a:t>Source : Filicom 2013, MEDEE (d’après DGFIP), traitement CD-ROM Anah</a:t>
            </a:r>
            <a:endParaRPr sz="1000" i="1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49"/>
          <p:cNvSpPr txBox="1">
            <a:spLocks noGrp="1"/>
          </p:cNvSpPr>
          <p:nvPr>
            <p:ph type="title"/>
          </p:nvPr>
        </p:nvSpPr>
        <p:spPr>
          <a:xfrm>
            <a:off x="276900" y="0"/>
            <a:ext cx="84825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a ) Diagnostic </a:t>
            </a:r>
            <a:endParaRPr/>
          </a:p>
        </p:txBody>
      </p:sp>
      <p:sp>
        <p:nvSpPr>
          <p:cNvPr id="375" name="Google Shape;375;p4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25</a:t>
            </a:fld>
            <a:endParaRPr/>
          </a:p>
        </p:txBody>
      </p:sp>
      <p:pic>
        <p:nvPicPr>
          <p:cNvPr id="376" name="Google Shape;376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2425" y="169650"/>
            <a:ext cx="6136875" cy="4845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35558" y="3938050"/>
            <a:ext cx="1828943" cy="811800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49"/>
          <p:cNvSpPr txBox="1"/>
          <p:nvPr/>
        </p:nvSpPr>
        <p:spPr>
          <a:xfrm>
            <a:off x="1577700" y="4749850"/>
            <a:ext cx="5880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i="1">
                <a:latin typeface="Lato"/>
                <a:ea typeface="Lato"/>
                <a:cs typeface="Lato"/>
                <a:sym typeface="Lato"/>
              </a:rPr>
              <a:t>Source : Filicom 2013, MEDEE (d’après DGFIP), traitement CD-ROM Anah</a:t>
            </a:r>
            <a:endParaRPr sz="1000" i="1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79" name="Google Shape;379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92825" y="3458825"/>
            <a:ext cx="980875" cy="136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50"/>
          <p:cNvSpPr txBox="1">
            <a:spLocks noGrp="1"/>
          </p:cNvSpPr>
          <p:nvPr>
            <p:ph type="title"/>
          </p:nvPr>
        </p:nvSpPr>
        <p:spPr>
          <a:xfrm>
            <a:off x="276900" y="0"/>
            <a:ext cx="84825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a ) Diagnostic </a:t>
            </a:r>
            <a:endParaRPr/>
          </a:p>
        </p:txBody>
      </p:sp>
      <p:sp>
        <p:nvSpPr>
          <p:cNvPr id="385" name="Google Shape;385;p5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26</a:t>
            </a:fld>
            <a:endParaRPr/>
          </a:p>
        </p:txBody>
      </p:sp>
      <p:pic>
        <p:nvPicPr>
          <p:cNvPr id="386" name="Google Shape;386;p50"/>
          <p:cNvPicPr preferRelativeResize="0"/>
          <p:nvPr/>
        </p:nvPicPr>
        <p:blipFill rotWithShape="1">
          <a:blip r:embed="rId3">
            <a:alphaModFix/>
          </a:blip>
          <a:srcRect l="3622" r="5136"/>
          <a:stretch/>
        </p:blipFill>
        <p:spPr>
          <a:xfrm>
            <a:off x="1754550" y="479275"/>
            <a:ext cx="6740824" cy="452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78358" y="3938050"/>
            <a:ext cx="1828943" cy="81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5625" y="3458825"/>
            <a:ext cx="980875" cy="1364975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50"/>
          <p:cNvSpPr txBox="1"/>
          <p:nvPr/>
        </p:nvSpPr>
        <p:spPr>
          <a:xfrm>
            <a:off x="1730100" y="4826050"/>
            <a:ext cx="5880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i="1">
                <a:latin typeface="Lato"/>
                <a:ea typeface="Lato"/>
                <a:cs typeface="Lato"/>
                <a:sym typeface="Lato"/>
              </a:rPr>
              <a:t>Source : Filicom 2013, MEDEE (d’après DGFIP), traitement CD-ROM Anah</a:t>
            </a:r>
            <a:endParaRPr sz="1000" i="1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51"/>
          <p:cNvSpPr txBox="1">
            <a:spLocks noGrp="1"/>
          </p:cNvSpPr>
          <p:nvPr>
            <p:ph type="title"/>
          </p:nvPr>
        </p:nvSpPr>
        <p:spPr>
          <a:xfrm>
            <a:off x="276900" y="0"/>
            <a:ext cx="84825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a ) Parc privé à forte vocation sociale…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Pour quelle qualité de vie ? </a:t>
            </a:r>
            <a:endParaRPr/>
          </a:p>
        </p:txBody>
      </p:sp>
      <p:sp>
        <p:nvSpPr>
          <p:cNvPr id="395" name="Google Shape;395;p5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27</a:t>
            </a:fld>
            <a:endParaRPr/>
          </a:p>
        </p:txBody>
      </p:sp>
      <p:graphicFrame>
        <p:nvGraphicFramePr>
          <p:cNvPr id="396" name="Google Shape;396;p51"/>
          <p:cNvGraphicFramePr/>
          <p:nvPr/>
        </p:nvGraphicFramePr>
        <p:xfrm>
          <a:off x="440300" y="1402300"/>
          <a:ext cx="4301000" cy="1005785"/>
        </p:xfrm>
        <a:graphic>
          <a:graphicData uri="http://schemas.openxmlformats.org/drawingml/2006/table">
            <a:tbl>
              <a:tblPr>
                <a:noFill/>
                <a:tableStyleId>{1B75791C-5989-486C-9D87-7C0216D4BFD5}</a:tableStyleId>
              </a:tblPr>
              <a:tblGrid>
                <a:gridCol w="1075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5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5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5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95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IDF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Paris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Petite couronne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Grande couronne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26%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38%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24%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20%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97" name="Google Shape;397;p51"/>
          <p:cNvSpPr txBox="1"/>
          <p:nvPr/>
        </p:nvSpPr>
        <p:spPr>
          <a:xfrm>
            <a:off x="440250" y="2408075"/>
            <a:ext cx="4301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i="1"/>
              <a:t>Proportion des logements de moyennes ou mauvaise qualité</a:t>
            </a:r>
            <a:endParaRPr sz="1200" i="1"/>
          </a:p>
        </p:txBody>
      </p:sp>
      <p:sp>
        <p:nvSpPr>
          <p:cNvPr id="398" name="Google Shape;398;p51"/>
          <p:cNvSpPr txBox="1"/>
          <p:nvPr/>
        </p:nvSpPr>
        <p:spPr>
          <a:xfrm>
            <a:off x="-1401625" y="3122775"/>
            <a:ext cx="3808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graphicFrame>
        <p:nvGraphicFramePr>
          <p:cNvPr id="399" name="Google Shape;399;p51"/>
          <p:cNvGraphicFramePr/>
          <p:nvPr/>
        </p:nvGraphicFramePr>
        <p:xfrm>
          <a:off x="493675" y="3028850"/>
          <a:ext cx="4194250" cy="1219145"/>
        </p:xfrm>
        <a:graphic>
          <a:graphicData uri="http://schemas.openxmlformats.org/drawingml/2006/table">
            <a:tbl>
              <a:tblPr>
                <a:noFill/>
                <a:tableStyleId>{1B75791C-5989-486C-9D87-7C0216D4BFD5}</a:tableStyleId>
              </a:tblPr>
              <a:tblGrid>
                <a:gridCol w="220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5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5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Qualité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Moyenne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Mauvaise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Revenu inférieur à la moyenne régionale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10%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41%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00" name="Google Shape;400;p51"/>
          <p:cNvSpPr txBox="1"/>
          <p:nvPr/>
        </p:nvSpPr>
        <p:spPr>
          <a:xfrm>
            <a:off x="440250" y="4237675"/>
            <a:ext cx="4301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i="1"/>
              <a:t>Revenus des ménages occupant ces logements</a:t>
            </a:r>
            <a:endParaRPr sz="1200" i="1"/>
          </a:p>
        </p:txBody>
      </p:sp>
      <p:sp>
        <p:nvSpPr>
          <p:cNvPr id="401" name="Google Shape;401;p51"/>
          <p:cNvSpPr txBox="1"/>
          <p:nvPr/>
        </p:nvSpPr>
        <p:spPr>
          <a:xfrm>
            <a:off x="6044175" y="1161450"/>
            <a:ext cx="2028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b="1">
                <a:latin typeface="Lato"/>
                <a:ea typeface="Lato"/>
                <a:cs typeface="Lato"/>
                <a:sym typeface="Lato"/>
              </a:rPr>
              <a:t>Typologie</a:t>
            </a:r>
            <a:endParaRPr sz="1800"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02" name="Google Shape;402;p51"/>
          <p:cNvSpPr txBox="1"/>
          <p:nvPr/>
        </p:nvSpPr>
        <p:spPr>
          <a:xfrm>
            <a:off x="5840875" y="1682625"/>
            <a:ext cx="2918400" cy="12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ato"/>
              <a:buChar char="➔"/>
            </a:pPr>
            <a:r>
              <a:rPr lang="fr" sz="1700">
                <a:latin typeface="Lato"/>
                <a:ea typeface="Lato"/>
                <a:cs typeface="Lato"/>
                <a:sym typeface="Lato"/>
              </a:rPr>
              <a:t>Tissus urbains anciens</a:t>
            </a:r>
            <a:endParaRPr sz="1700">
              <a:latin typeface="Lato"/>
              <a:ea typeface="Lato"/>
              <a:cs typeface="Lato"/>
              <a:sym typeface="Lato"/>
            </a:endParaRPr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ato"/>
              <a:buChar char="➔"/>
            </a:pPr>
            <a:r>
              <a:rPr lang="fr" sz="1700">
                <a:latin typeface="Lato"/>
                <a:ea typeface="Lato"/>
                <a:cs typeface="Lato"/>
                <a:sym typeface="Lato"/>
              </a:rPr>
              <a:t>Habitat rural</a:t>
            </a:r>
            <a:endParaRPr sz="17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03" name="Google Shape;403;p51"/>
          <p:cNvSpPr txBox="1"/>
          <p:nvPr/>
        </p:nvSpPr>
        <p:spPr>
          <a:xfrm>
            <a:off x="5824100" y="2494550"/>
            <a:ext cx="2918400" cy="12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ato"/>
              <a:buChar char="➔"/>
            </a:pPr>
            <a:r>
              <a:rPr lang="fr" sz="1700">
                <a:latin typeface="Lato"/>
                <a:ea typeface="Lato"/>
                <a:cs typeface="Lato"/>
                <a:sym typeface="Lato"/>
              </a:rPr>
              <a:t>Pavillons divisés</a:t>
            </a:r>
            <a:endParaRPr sz="1700">
              <a:latin typeface="Lato"/>
              <a:ea typeface="Lato"/>
              <a:cs typeface="Lato"/>
              <a:sym typeface="Lato"/>
            </a:endParaRPr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ato"/>
              <a:buChar char="➔"/>
            </a:pPr>
            <a:r>
              <a:rPr lang="fr" sz="1700">
                <a:latin typeface="Lato"/>
                <a:ea typeface="Lato"/>
                <a:cs typeface="Lato"/>
                <a:sym typeface="Lato"/>
              </a:rPr>
              <a:t>Locaux impropres </a:t>
            </a:r>
            <a:endParaRPr sz="1700">
              <a:latin typeface="Lato"/>
              <a:ea typeface="Lato"/>
              <a:cs typeface="Lato"/>
              <a:sym typeface="Lato"/>
            </a:endParaRPr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ato"/>
              <a:buChar char="➔"/>
            </a:pPr>
            <a:r>
              <a:rPr lang="fr" sz="1700">
                <a:latin typeface="Lato"/>
                <a:ea typeface="Lato"/>
                <a:cs typeface="Lato"/>
                <a:sym typeface="Lato"/>
              </a:rPr>
              <a:t>Copropriétés dégradées</a:t>
            </a:r>
            <a:endParaRPr sz="17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52"/>
          <p:cNvSpPr txBox="1">
            <a:spLocks noGrp="1"/>
          </p:cNvSpPr>
          <p:nvPr>
            <p:ph type="title"/>
          </p:nvPr>
        </p:nvSpPr>
        <p:spPr>
          <a:xfrm>
            <a:off x="48300" y="0"/>
            <a:ext cx="23112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r" sz="2140"/>
              <a:t>a ) Copropriétés </a:t>
            </a:r>
            <a:endParaRPr sz="2140"/>
          </a:p>
        </p:txBody>
      </p:sp>
      <p:sp>
        <p:nvSpPr>
          <p:cNvPr id="409" name="Google Shape;409;p5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28</a:t>
            </a:fld>
            <a:endParaRPr/>
          </a:p>
        </p:txBody>
      </p:sp>
      <p:pic>
        <p:nvPicPr>
          <p:cNvPr id="410" name="Google Shape;410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1675" y="0"/>
            <a:ext cx="4464050" cy="2571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2557475"/>
            <a:ext cx="4187449" cy="2287825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52"/>
          <p:cNvSpPr txBox="1"/>
          <p:nvPr/>
        </p:nvSpPr>
        <p:spPr>
          <a:xfrm>
            <a:off x="422600" y="4777300"/>
            <a:ext cx="8157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i="1">
                <a:latin typeface="Lato"/>
                <a:ea typeface="Lato"/>
                <a:cs typeface="Lato"/>
                <a:sym typeface="Lato"/>
              </a:rPr>
              <a:t>Source : Rapport « L’habitat dégradé et indigne en Île-de-France - Enjeux et politiques en 2018 » de l’Institut d’aménagement et d’urbanisme d’Île-de-France</a:t>
            </a:r>
            <a:endParaRPr sz="1000" i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13" name="Google Shape;413;p52"/>
          <p:cNvSpPr txBox="1"/>
          <p:nvPr/>
        </p:nvSpPr>
        <p:spPr>
          <a:xfrm>
            <a:off x="841475" y="1417400"/>
            <a:ext cx="28662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"/>
              <a:buChar char="●"/>
            </a:pPr>
            <a:r>
              <a:rPr lang="fr" sz="1600">
                <a:latin typeface="Lato"/>
                <a:ea typeface="Lato"/>
                <a:cs typeface="Lato"/>
                <a:sym typeface="Lato"/>
              </a:rPr>
              <a:t>Syndicats</a:t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"/>
              <a:buChar char="●"/>
            </a:pPr>
            <a:r>
              <a:rPr lang="fr" sz="1600">
                <a:latin typeface="Lato"/>
                <a:ea typeface="Lato"/>
                <a:cs typeface="Lato"/>
                <a:sym typeface="Lato"/>
              </a:rPr>
              <a:t>Dégradation physique </a:t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"/>
              <a:buChar char="●"/>
            </a:pPr>
            <a:r>
              <a:rPr lang="fr" sz="1600">
                <a:latin typeface="Lato"/>
                <a:ea typeface="Lato"/>
                <a:cs typeface="Lato"/>
                <a:sym typeface="Lato"/>
              </a:rPr>
              <a:t>Copropriétés anciennes</a:t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 b="1">
                <a:latin typeface="Lato"/>
                <a:ea typeface="Lato"/>
                <a:cs typeface="Lato"/>
                <a:sym typeface="Lato"/>
              </a:rPr>
              <a:t>Enjeux de repérage, de suivi</a:t>
            </a:r>
            <a:endParaRPr sz="1600" b="1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53"/>
          <p:cNvSpPr txBox="1">
            <a:spLocks noGrp="1"/>
          </p:cNvSpPr>
          <p:nvPr>
            <p:ph type="title"/>
          </p:nvPr>
        </p:nvSpPr>
        <p:spPr>
          <a:xfrm>
            <a:off x="276900" y="0"/>
            <a:ext cx="88080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r" sz="2240"/>
              <a:t>b ) Logique marchande de formation et de maintien de ce parc</a:t>
            </a:r>
            <a:endParaRPr sz="2240"/>
          </a:p>
        </p:txBody>
      </p:sp>
      <p:sp>
        <p:nvSpPr>
          <p:cNvPr id="420" name="Google Shape;420;p5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29</a:t>
            </a:fld>
            <a:endParaRPr/>
          </a:p>
        </p:txBody>
      </p:sp>
      <p:sp>
        <p:nvSpPr>
          <p:cNvPr id="421" name="Google Shape;421;p53"/>
          <p:cNvSpPr/>
          <p:nvPr/>
        </p:nvSpPr>
        <p:spPr>
          <a:xfrm>
            <a:off x="383375" y="656525"/>
            <a:ext cx="3860700" cy="2944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 b="1">
                <a:latin typeface="Lato"/>
                <a:ea typeface="Lato"/>
                <a:cs typeface="Lato"/>
                <a:sym typeface="Lato"/>
              </a:rPr>
              <a:t>DEMANDE</a:t>
            </a:r>
            <a:endParaRPr sz="17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fr" sz="1600">
                <a:latin typeface="Lato"/>
                <a:ea typeface="Lato"/>
                <a:cs typeface="Lato"/>
                <a:sym typeface="Lato"/>
              </a:rPr>
              <a:t>Personnes âgées avec une faible retraite</a:t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latin typeface="Lato"/>
                <a:ea typeface="Lato"/>
                <a:cs typeface="Lato"/>
                <a:sym typeface="Lato"/>
              </a:rPr>
              <a:t>Jeunes ménages</a:t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latin typeface="Lato"/>
                <a:ea typeface="Lato"/>
                <a:cs typeface="Lato"/>
                <a:sym typeface="Lato"/>
              </a:rPr>
              <a:t>Étrangers primo arrivant</a:t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latin typeface="Lato"/>
                <a:ea typeface="Lato"/>
                <a:cs typeface="Lato"/>
                <a:sym typeface="Lato"/>
              </a:rPr>
              <a:t>Rupture familiale, désinsertion</a:t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422" name="Google Shape;422;p53"/>
          <p:cNvGrpSpPr/>
          <p:nvPr/>
        </p:nvGrpSpPr>
        <p:grpSpPr>
          <a:xfrm>
            <a:off x="5117750" y="687600"/>
            <a:ext cx="4348075" cy="3909850"/>
            <a:chOff x="4736750" y="687600"/>
            <a:chExt cx="4348075" cy="3909850"/>
          </a:xfrm>
        </p:grpSpPr>
        <p:pic>
          <p:nvPicPr>
            <p:cNvPr id="423" name="Google Shape;423;p53"/>
            <p:cNvPicPr preferRelativeResize="0"/>
            <p:nvPr/>
          </p:nvPicPr>
          <p:blipFill rotWithShape="1">
            <a:blip r:embed="rId3">
              <a:alphaModFix/>
            </a:blip>
            <a:srcRect r="2515"/>
            <a:stretch/>
          </p:blipFill>
          <p:spPr>
            <a:xfrm>
              <a:off x="4736750" y="687600"/>
              <a:ext cx="4061976" cy="39098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4" name="Google Shape;424;p53"/>
            <p:cNvSpPr/>
            <p:nvPr/>
          </p:nvSpPr>
          <p:spPr>
            <a:xfrm>
              <a:off x="8667825" y="1943550"/>
              <a:ext cx="417000" cy="5352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5" name="Google Shape;425;p53"/>
          <p:cNvSpPr txBox="1"/>
          <p:nvPr/>
        </p:nvSpPr>
        <p:spPr>
          <a:xfrm>
            <a:off x="5021225" y="4597450"/>
            <a:ext cx="4348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i="1">
                <a:latin typeface="Lato"/>
                <a:ea typeface="Lato"/>
                <a:cs typeface="Lato"/>
                <a:sym typeface="Lato"/>
              </a:rPr>
              <a:t>Source : Filicom 2013, MEDEE (d’après DGFIP), traitement CD-ROM Anah</a:t>
            </a:r>
            <a:endParaRPr sz="1000" i="1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26" name="Google Shape;426;p53"/>
          <p:cNvPicPr preferRelativeResize="0"/>
          <p:nvPr/>
        </p:nvPicPr>
        <p:blipFill rotWithShape="1">
          <a:blip r:embed="rId4">
            <a:alphaModFix/>
          </a:blip>
          <a:srcRect r="92292"/>
          <a:stretch/>
        </p:blipFill>
        <p:spPr>
          <a:xfrm>
            <a:off x="57000" y="3922975"/>
            <a:ext cx="545042" cy="83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53"/>
          <p:cNvPicPr preferRelativeResize="0"/>
          <p:nvPr/>
        </p:nvPicPr>
        <p:blipFill rotWithShape="1">
          <a:blip r:embed="rId4">
            <a:alphaModFix/>
          </a:blip>
          <a:srcRect l="33840"/>
          <a:stretch/>
        </p:blipFill>
        <p:spPr>
          <a:xfrm>
            <a:off x="523420" y="3922975"/>
            <a:ext cx="4678479" cy="837600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53"/>
          <p:cNvSpPr txBox="1"/>
          <p:nvPr/>
        </p:nvSpPr>
        <p:spPr>
          <a:xfrm>
            <a:off x="276900" y="4777300"/>
            <a:ext cx="4348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i="1">
                <a:latin typeface="Lato"/>
                <a:ea typeface="Lato"/>
                <a:cs typeface="Lato"/>
                <a:sym typeface="Lato"/>
              </a:rPr>
              <a:t>Source : DRIHL 2017 Les conditions de logement en IDF</a:t>
            </a:r>
            <a:endParaRPr sz="1000" i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29" name="Google Shape;429;p53"/>
          <p:cNvSpPr txBox="1"/>
          <p:nvPr/>
        </p:nvSpPr>
        <p:spPr>
          <a:xfrm>
            <a:off x="703925" y="2637163"/>
            <a:ext cx="3219600" cy="8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 b="1" u="sng">
                <a:latin typeface="Lato"/>
                <a:ea typeface="Lato"/>
                <a:cs typeface="Lato"/>
                <a:sym typeface="Lato"/>
              </a:rPr>
              <a:t>Caractéristique commune : </a:t>
            </a:r>
            <a:endParaRPr sz="1500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fr" sz="1800" b="1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Besoin urgent de logement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7"/>
          <p:cNvSpPr txBox="1">
            <a:spLocks noGrp="1"/>
          </p:cNvSpPr>
          <p:nvPr>
            <p:ph type="title"/>
          </p:nvPr>
        </p:nvSpPr>
        <p:spPr>
          <a:xfrm>
            <a:off x="276900" y="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I.1 - Le parc de logements en France</a:t>
            </a:r>
            <a:endParaRPr/>
          </a:p>
        </p:txBody>
      </p:sp>
      <p:sp>
        <p:nvSpPr>
          <p:cNvPr id="147" name="Google Shape;147;p27"/>
          <p:cNvSpPr txBox="1">
            <a:spLocks noGrp="1"/>
          </p:cNvSpPr>
          <p:nvPr>
            <p:ph type="sldNum" idx="12"/>
          </p:nvPr>
        </p:nvSpPr>
        <p:spPr>
          <a:xfrm>
            <a:off x="8888000" y="4826050"/>
            <a:ext cx="273300" cy="33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3</a:t>
            </a:fld>
            <a:endParaRPr/>
          </a:p>
        </p:txBody>
      </p:sp>
      <p:pic>
        <p:nvPicPr>
          <p:cNvPr id="148" name="Google Shape;14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900" y="799675"/>
            <a:ext cx="5355726" cy="389692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7"/>
          <p:cNvSpPr txBox="1"/>
          <p:nvPr/>
        </p:nvSpPr>
        <p:spPr>
          <a:xfrm>
            <a:off x="332075" y="4696600"/>
            <a:ext cx="3531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 i="1">
                <a:latin typeface="Lato"/>
                <a:ea typeface="Lato"/>
                <a:cs typeface="Lato"/>
                <a:sym typeface="Lato"/>
              </a:rPr>
              <a:t>Source : Cours de TAMUR de Nicolas Coulombel</a:t>
            </a:r>
            <a:endParaRPr sz="1100" i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0" name="Google Shape;150;p27"/>
          <p:cNvSpPr txBox="1"/>
          <p:nvPr/>
        </p:nvSpPr>
        <p:spPr>
          <a:xfrm>
            <a:off x="5892475" y="2413338"/>
            <a:ext cx="31257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50">
                <a:solidFill>
                  <a:srgbClr val="525457"/>
                </a:solidFill>
              </a:rPr>
              <a:t>Les émissions nettes de </a:t>
            </a:r>
            <a:r>
              <a:rPr lang="fr" sz="1050" b="1">
                <a:solidFill>
                  <a:srgbClr val="525457"/>
                </a:solidFill>
              </a:rPr>
              <a:t>titres de créance</a:t>
            </a:r>
            <a:r>
              <a:rPr lang="fr" sz="1050">
                <a:solidFill>
                  <a:srgbClr val="525457"/>
                </a:solidFill>
              </a:rPr>
              <a:t> et d’actions cotées des résidents français atteignent en 2018 un total de 134 milliards d’euros (Md€)</a:t>
            </a:r>
            <a:endParaRPr sz="1050">
              <a:solidFill>
                <a:srgbClr val="52545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50">
                <a:solidFill>
                  <a:srgbClr val="525457"/>
                </a:solidFill>
              </a:rPr>
              <a:t>					</a:t>
            </a:r>
            <a:r>
              <a:rPr lang="fr" sz="1050" i="1">
                <a:solidFill>
                  <a:srgbClr val="525457"/>
                </a:solidFill>
              </a:rPr>
              <a:t>Insee</a:t>
            </a:r>
            <a:endParaRPr sz="1050" i="1">
              <a:solidFill>
                <a:srgbClr val="525457"/>
              </a:solidFill>
            </a:endParaRPr>
          </a:p>
        </p:txBody>
      </p:sp>
      <p:cxnSp>
        <p:nvCxnSpPr>
          <p:cNvPr id="151" name="Google Shape;151;p27"/>
          <p:cNvCxnSpPr/>
          <p:nvPr/>
        </p:nvCxnSpPr>
        <p:spPr>
          <a:xfrm flipH="1">
            <a:off x="5846675" y="1071225"/>
            <a:ext cx="99300" cy="1459800"/>
          </a:xfrm>
          <a:prstGeom prst="straightConnector1">
            <a:avLst/>
          </a:prstGeom>
          <a:noFill/>
          <a:ln w="9525" cap="flat" cmpd="sng">
            <a:solidFill>
              <a:srgbClr val="98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2" name="Google Shape;152;p27"/>
          <p:cNvCxnSpPr/>
          <p:nvPr/>
        </p:nvCxnSpPr>
        <p:spPr>
          <a:xfrm>
            <a:off x="5839025" y="2531025"/>
            <a:ext cx="114600" cy="974400"/>
          </a:xfrm>
          <a:prstGeom prst="straightConnector1">
            <a:avLst/>
          </a:prstGeom>
          <a:noFill/>
          <a:ln w="9525" cap="flat" cmpd="sng">
            <a:solidFill>
              <a:srgbClr val="98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3" name="Google Shape;153;p27"/>
          <p:cNvCxnSpPr/>
          <p:nvPr/>
        </p:nvCxnSpPr>
        <p:spPr>
          <a:xfrm flipH="1">
            <a:off x="5762675" y="3505425"/>
            <a:ext cx="183300" cy="1053600"/>
          </a:xfrm>
          <a:prstGeom prst="straightConnector1">
            <a:avLst/>
          </a:prstGeom>
          <a:noFill/>
          <a:ln w="9525" cap="flat" cmpd="sng">
            <a:solidFill>
              <a:srgbClr val="98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54"/>
          <p:cNvSpPr txBox="1">
            <a:spLocks noGrp="1"/>
          </p:cNvSpPr>
          <p:nvPr>
            <p:ph type="title"/>
          </p:nvPr>
        </p:nvSpPr>
        <p:spPr>
          <a:xfrm>
            <a:off x="276900" y="0"/>
            <a:ext cx="88080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r" sz="2240"/>
              <a:t>b ) Logique marchande de formation et de maintien de ce parc</a:t>
            </a:r>
            <a:endParaRPr sz="2240"/>
          </a:p>
        </p:txBody>
      </p:sp>
      <p:sp>
        <p:nvSpPr>
          <p:cNvPr id="435" name="Google Shape;435;p5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30</a:t>
            </a:fld>
            <a:endParaRPr/>
          </a:p>
        </p:txBody>
      </p:sp>
      <p:sp>
        <p:nvSpPr>
          <p:cNvPr id="436" name="Google Shape;436;p54"/>
          <p:cNvSpPr/>
          <p:nvPr/>
        </p:nvSpPr>
        <p:spPr>
          <a:xfrm>
            <a:off x="383375" y="961325"/>
            <a:ext cx="3860700" cy="2944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 b="1">
                <a:latin typeface="Lato"/>
                <a:ea typeface="Lato"/>
                <a:cs typeface="Lato"/>
                <a:sym typeface="Lato"/>
              </a:rPr>
              <a:t>DEMANDE</a:t>
            </a:r>
            <a:endParaRPr sz="17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fr" sz="1600">
                <a:latin typeface="Lato"/>
                <a:ea typeface="Lato"/>
                <a:cs typeface="Lato"/>
                <a:sym typeface="Lato"/>
              </a:rPr>
              <a:t>Jeunes ménages</a:t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latin typeface="Lato"/>
                <a:ea typeface="Lato"/>
                <a:cs typeface="Lato"/>
                <a:sym typeface="Lato"/>
              </a:rPr>
              <a:t>Personnes âgées avec une faible retraite</a:t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latin typeface="Lato"/>
                <a:ea typeface="Lato"/>
                <a:cs typeface="Lato"/>
                <a:sym typeface="Lato"/>
              </a:rPr>
              <a:t>Étrangers primo arrivant</a:t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latin typeface="Lato"/>
                <a:ea typeface="Lato"/>
                <a:cs typeface="Lato"/>
                <a:sym typeface="Lato"/>
              </a:rPr>
              <a:t>Rupture familiale, désinsertion</a:t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 b="1" u="sng">
                <a:latin typeface="Lato"/>
                <a:ea typeface="Lato"/>
                <a:cs typeface="Lato"/>
                <a:sym typeface="Lato"/>
              </a:rPr>
              <a:t>Caractéristique commune : </a:t>
            </a:r>
            <a:endParaRPr sz="1500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fr" sz="1800" b="1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Besoin urgent de logement</a:t>
            </a:r>
            <a:endParaRPr sz="1800" b="1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37" name="Google Shape;437;p54"/>
          <p:cNvSpPr/>
          <p:nvPr/>
        </p:nvSpPr>
        <p:spPr>
          <a:xfrm>
            <a:off x="4793200" y="961325"/>
            <a:ext cx="3743100" cy="2944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 b="1">
                <a:latin typeface="Lato"/>
                <a:ea typeface="Lato"/>
                <a:cs typeface="Lato"/>
                <a:sym typeface="Lato"/>
              </a:rPr>
              <a:t>OFFRE</a:t>
            </a:r>
            <a:endParaRPr sz="17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fr" sz="1500">
                <a:latin typeface="Lato"/>
                <a:ea typeface="Lato"/>
                <a:cs typeface="Lato"/>
                <a:sym typeface="Lato"/>
              </a:rPr>
              <a:t>Acteur : </a:t>
            </a:r>
            <a:r>
              <a:rPr lang="fr" sz="1500" b="1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Marchand de sommeil </a:t>
            </a:r>
            <a:endParaRPr sz="1500" b="1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 b="1" u="sng">
                <a:latin typeface="Lato"/>
                <a:ea typeface="Lato"/>
                <a:cs typeface="Lato"/>
                <a:sym typeface="Lato"/>
              </a:rPr>
              <a:t>Caractéristique du marché :</a:t>
            </a:r>
            <a:endParaRPr sz="15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fr" sz="15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Valeurs immobilières décorrélées des valeurs locatives</a:t>
            </a:r>
            <a:endParaRPr sz="15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Rente certaine par le biais de la CAF</a:t>
            </a:r>
            <a:endParaRPr sz="15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55"/>
          <p:cNvSpPr txBox="1">
            <a:spLocks noGrp="1"/>
          </p:cNvSpPr>
          <p:nvPr>
            <p:ph type="title"/>
          </p:nvPr>
        </p:nvSpPr>
        <p:spPr>
          <a:xfrm>
            <a:off x="276900" y="0"/>
            <a:ext cx="88080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r" sz="2240"/>
              <a:t>b ) Logique marchande de formation et de maintien de ce parc</a:t>
            </a:r>
            <a:endParaRPr sz="2240"/>
          </a:p>
        </p:txBody>
      </p:sp>
      <p:sp>
        <p:nvSpPr>
          <p:cNvPr id="443" name="Google Shape;443;p55"/>
          <p:cNvSpPr txBox="1">
            <a:spLocks noGrp="1"/>
          </p:cNvSpPr>
          <p:nvPr>
            <p:ph type="sldNum" idx="12"/>
          </p:nvPr>
        </p:nvSpPr>
        <p:spPr>
          <a:xfrm>
            <a:off x="8595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31</a:t>
            </a:fld>
            <a:endParaRPr/>
          </a:p>
        </p:txBody>
      </p:sp>
      <p:sp>
        <p:nvSpPr>
          <p:cNvPr id="444" name="Google Shape;444;p55"/>
          <p:cNvSpPr/>
          <p:nvPr/>
        </p:nvSpPr>
        <p:spPr>
          <a:xfrm>
            <a:off x="500975" y="580325"/>
            <a:ext cx="3298200" cy="1874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>
                <a:latin typeface="Lato"/>
                <a:ea typeface="Lato"/>
                <a:cs typeface="Lato"/>
                <a:sym typeface="Lato"/>
              </a:rPr>
              <a:t>DEMANDE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fr" sz="1300">
                <a:latin typeface="Lato"/>
                <a:ea typeface="Lato"/>
                <a:cs typeface="Lato"/>
                <a:sym typeface="Lato"/>
              </a:rPr>
              <a:t>Jeunes ménages</a:t>
            </a:r>
            <a:endParaRPr sz="1300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latin typeface="Lato"/>
                <a:ea typeface="Lato"/>
                <a:cs typeface="Lato"/>
                <a:sym typeface="Lato"/>
              </a:rPr>
              <a:t>Personnes âgées avec une faible retraite</a:t>
            </a:r>
            <a:endParaRPr sz="1300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latin typeface="Lato"/>
                <a:ea typeface="Lato"/>
                <a:cs typeface="Lato"/>
                <a:sym typeface="Lato"/>
              </a:rPr>
              <a:t>Étrangers primo arrivant</a:t>
            </a:r>
            <a:endParaRPr sz="1300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latin typeface="Lato"/>
                <a:ea typeface="Lato"/>
                <a:cs typeface="Lato"/>
                <a:sym typeface="Lato"/>
              </a:rPr>
              <a:t>Rupture familiale, désinsertion</a:t>
            </a:r>
            <a:endParaRPr sz="1300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 b="1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Besoin urgent de logement</a:t>
            </a:r>
            <a:endParaRPr sz="1500" b="1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45" name="Google Shape;445;p55"/>
          <p:cNvSpPr/>
          <p:nvPr/>
        </p:nvSpPr>
        <p:spPr>
          <a:xfrm>
            <a:off x="500975" y="2804650"/>
            <a:ext cx="3298200" cy="1874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 b="1">
                <a:latin typeface="Lato"/>
                <a:ea typeface="Lato"/>
                <a:cs typeface="Lato"/>
                <a:sym typeface="Lato"/>
              </a:rPr>
              <a:t>OFFRE</a:t>
            </a:r>
            <a:endParaRPr sz="15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fr" sz="1300">
                <a:latin typeface="Lato"/>
                <a:ea typeface="Lato"/>
                <a:cs typeface="Lato"/>
                <a:sym typeface="Lato"/>
              </a:rPr>
              <a:t>Acteur : </a:t>
            </a:r>
            <a:r>
              <a:rPr lang="fr" sz="1300" b="1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Marchand de sommeil </a:t>
            </a:r>
            <a:endParaRPr sz="1300" b="1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 b="1" u="sng">
                <a:latin typeface="Lato"/>
                <a:ea typeface="Lato"/>
                <a:cs typeface="Lato"/>
                <a:sym typeface="Lato"/>
              </a:rPr>
              <a:t>Caractéristique du marché :</a:t>
            </a:r>
            <a:endParaRPr sz="13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Valeurs immobilières décorrélées des valeurs locatives</a:t>
            </a:r>
            <a:endParaRPr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Rente certaine par le biais de la CAF</a:t>
            </a:r>
            <a:endParaRPr sz="13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46" name="Google Shape;446;p55"/>
          <p:cNvSpPr/>
          <p:nvPr/>
        </p:nvSpPr>
        <p:spPr>
          <a:xfrm>
            <a:off x="4761198" y="829625"/>
            <a:ext cx="3851400" cy="8115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 b="1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Propriétaires occupants</a:t>
            </a:r>
            <a:endParaRPr sz="1700" b="1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fr" sz="15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Ne réhabilite pas par manque de ressource</a:t>
            </a:r>
            <a:endParaRPr sz="15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47" name="Google Shape;447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5975" y="1783150"/>
            <a:ext cx="4437000" cy="3053625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Google Shape;448;p55"/>
          <p:cNvSpPr txBox="1"/>
          <p:nvPr/>
        </p:nvSpPr>
        <p:spPr>
          <a:xfrm>
            <a:off x="4653300" y="4777300"/>
            <a:ext cx="4348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i="1">
                <a:latin typeface="Lato"/>
                <a:ea typeface="Lato"/>
                <a:cs typeface="Lato"/>
                <a:sym typeface="Lato"/>
              </a:rPr>
              <a:t>Source : Filicom 2013, MEDEE (d’après DGFIP), traitement CD-ROM Anah</a:t>
            </a:r>
            <a:endParaRPr sz="1000" i="1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56"/>
          <p:cNvSpPr txBox="1">
            <a:spLocks noGrp="1"/>
          </p:cNvSpPr>
          <p:nvPr>
            <p:ph type="title"/>
          </p:nvPr>
        </p:nvSpPr>
        <p:spPr>
          <a:xfrm>
            <a:off x="276900" y="0"/>
            <a:ext cx="88080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r" sz="2240"/>
              <a:t>c ) Lutte contre l’habitat indigne : Politiques publiques</a:t>
            </a:r>
            <a:endParaRPr sz="2240"/>
          </a:p>
        </p:txBody>
      </p:sp>
      <p:sp>
        <p:nvSpPr>
          <p:cNvPr id="454" name="Google Shape;454;p5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32</a:t>
            </a:fld>
            <a:endParaRPr/>
          </a:p>
        </p:txBody>
      </p:sp>
      <p:sp>
        <p:nvSpPr>
          <p:cNvPr id="455" name="Google Shape;455;p56"/>
          <p:cNvSpPr/>
          <p:nvPr/>
        </p:nvSpPr>
        <p:spPr>
          <a:xfrm>
            <a:off x="300750" y="1193775"/>
            <a:ext cx="4554000" cy="3662100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900" b="1">
                <a:latin typeface="Lato"/>
                <a:ea typeface="Lato"/>
                <a:cs typeface="Lato"/>
                <a:sym typeface="Lato"/>
              </a:rPr>
              <a:t>ALUR</a:t>
            </a:r>
            <a:endParaRPr sz="19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>
                <a:latin typeface="Lato"/>
                <a:ea typeface="Lato"/>
                <a:cs typeface="Lato"/>
                <a:sym typeface="Lato"/>
              </a:rPr>
              <a:t>Obligation de recensement, documentation des copropriétés</a:t>
            </a:r>
            <a:endParaRPr sz="1500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fr" sz="1500">
                <a:latin typeface="Lato"/>
                <a:ea typeface="Lato"/>
                <a:cs typeface="Lato"/>
                <a:sym typeface="Lato"/>
              </a:rPr>
              <a:t>Encadrement renforcé des syndicats</a:t>
            </a:r>
            <a:endParaRPr sz="1500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fr" sz="1500">
                <a:latin typeface="Lato"/>
                <a:ea typeface="Lato"/>
                <a:cs typeface="Lato"/>
                <a:sym typeface="Lato"/>
              </a:rPr>
              <a:t>Obligations d’entretien</a:t>
            </a:r>
            <a:endParaRPr sz="1500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r" sz="1500">
                <a:latin typeface="Lato"/>
                <a:ea typeface="Lato"/>
                <a:cs typeface="Lato"/>
                <a:sym typeface="Lato"/>
              </a:rPr>
              <a:t>Nouvelles sanctions pénales</a:t>
            </a:r>
            <a:endParaRPr sz="1500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r" sz="1500">
                <a:latin typeface="Lato"/>
                <a:ea typeface="Lato"/>
                <a:cs typeface="Lato"/>
                <a:sym typeface="Lato"/>
              </a:rPr>
              <a:t>Développement d’outil de redressement : ORCOD</a:t>
            </a:r>
            <a:endParaRPr sz="15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56" name="Google Shape;456;p56"/>
          <p:cNvSpPr txBox="1"/>
          <p:nvPr/>
        </p:nvSpPr>
        <p:spPr>
          <a:xfrm>
            <a:off x="5356625" y="2540025"/>
            <a:ext cx="3586200" cy="9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 b="1">
                <a:latin typeface="Lato"/>
                <a:ea typeface="Lato"/>
                <a:cs typeface="Lato"/>
                <a:sym typeface="Lato"/>
              </a:rPr>
              <a:t>Objectif commun : Transfert de compétences du maire/préfet à </a:t>
            </a:r>
            <a:r>
              <a:rPr lang="fr" sz="1700" b="1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l’EPCI</a:t>
            </a:r>
            <a:endParaRPr sz="1700" b="1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57" name="Google Shape;457;p56"/>
          <p:cNvSpPr/>
          <p:nvPr/>
        </p:nvSpPr>
        <p:spPr>
          <a:xfrm>
            <a:off x="4930950" y="2874375"/>
            <a:ext cx="615000" cy="300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56"/>
          <p:cNvSpPr/>
          <p:nvPr/>
        </p:nvSpPr>
        <p:spPr>
          <a:xfrm>
            <a:off x="6803850" y="979450"/>
            <a:ext cx="1020900" cy="811500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900" b="1">
                <a:latin typeface="Lato"/>
                <a:ea typeface="Lato"/>
                <a:cs typeface="Lato"/>
                <a:sym typeface="Lato"/>
              </a:rPr>
              <a:t>LEC</a:t>
            </a:r>
            <a:endParaRPr/>
          </a:p>
        </p:txBody>
      </p:sp>
      <p:sp>
        <p:nvSpPr>
          <p:cNvPr id="459" name="Google Shape;459;p56"/>
          <p:cNvSpPr/>
          <p:nvPr/>
        </p:nvSpPr>
        <p:spPr>
          <a:xfrm rot="5398323">
            <a:off x="7006800" y="2120675"/>
            <a:ext cx="615000" cy="141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56"/>
          <p:cNvSpPr/>
          <p:nvPr/>
        </p:nvSpPr>
        <p:spPr>
          <a:xfrm>
            <a:off x="6776775" y="4258675"/>
            <a:ext cx="1138500" cy="615000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900" b="1">
                <a:latin typeface="Lato"/>
                <a:ea typeface="Lato"/>
                <a:cs typeface="Lato"/>
                <a:sym typeface="Lato"/>
              </a:rPr>
              <a:t>ELAN</a:t>
            </a:r>
            <a:endParaRPr/>
          </a:p>
        </p:txBody>
      </p:sp>
      <p:sp>
        <p:nvSpPr>
          <p:cNvPr id="461" name="Google Shape;461;p56"/>
          <p:cNvSpPr/>
          <p:nvPr/>
        </p:nvSpPr>
        <p:spPr>
          <a:xfrm rot="-5401677">
            <a:off x="7006875" y="3777300"/>
            <a:ext cx="615000" cy="141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57"/>
          <p:cNvSpPr txBox="1">
            <a:spLocks noGrp="1"/>
          </p:cNvSpPr>
          <p:nvPr>
            <p:ph type="title"/>
          </p:nvPr>
        </p:nvSpPr>
        <p:spPr>
          <a:xfrm>
            <a:off x="276900" y="0"/>
            <a:ext cx="88080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r" sz="2240"/>
              <a:t>c ) Lutte contre l’habitat indigne : Procédure de police</a:t>
            </a:r>
            <a:endParaRPr sz="2240"/>
          </a:p>
        </p:txBody>
      </p:sp>
      <p:sp>
        <p:nvSpPr>
          <p:cNvPr id="467" name="Google Shape;467;p5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33</a:t>
            </a:fld>
            <a:endParaRPr/>
          </a:p>
        </p:txBody>
      </p:sp>
      <p:sp>
        <p:nvSpPr>
          <p:cNvPr id="468" name="Google Shape;468;p57"/>
          <p:cNvSpPr txBox="1"/>
          <p:nvPr/>
        </p:nvSpPr>
        <p:spPr>
          <a:xfrm>
            <a:off x="959250" y="1538675"/>
            <a:ext cx="2185800" cy="3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 b="1">
                <a:latin typeface="Lato"/>
                <a:ea typeface="Lato"/>
                <a:cs typeface="Lato"/>
                <a:sym typeface="Lato"/>
              </a:rPr>
              <a:t>Insalubrité </a:t>
            </a:r>
            <a:r>
              <a:rPr lang="fr" sz="1600">
                <a:latin typeface="Lato"/>
                <a:ea typeface="Lato"/>
                <a:cs typeface="Lato"/>
                <a:sym typeface="Lato"/>
              </a:rPr>
              <a:t>: </a:t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latin typeface="Lato"/>
                <a:ea typeface="Lato"/>
                <a:cs typeface="Lato"/>
                <a:sym typeface="Lato"/>
              </a:rPr>
              <a:t>Préfet / CODERST / ARS </a:t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 b="1">
                <a:latin typeface="Lato"/>
                <a:ea typeface="Lato"/>
                <a:cs typeface="Lato"/>
                <a:sym typeface="Lato"/>
              </a:rPr>
              <a:t>Péril :</a:t>
            </a:r>
            <a:endParaRPr sz="16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latin typeface="Lato"/>
                <a:ea typeface="Lato"/>
                <a:cs typeface="Lato"/>
                <a:sym typeface="Lato"/>
              </a:rPr>
              <a:t>Maire </a:t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 b="1">
                <a:latin typeface="Lato"/>
                <a:ea typeface="Lato"/>
                <a:cs typeface="Lato"/>
                <a:sym typeface="Lato"/>
              </a:rPr>
              <a:t>Déclenche des droits</a:t>
            </a:r>
            <a:endParaRPr sz="16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 b="1">
                <a:latin typeface="Lato"/>
                <a:ea typeface="Lato"/>
                <a:cs typeface="Lato"/>
                <a:sym typeface="Lato"/>
              </a:rPr>
              <a:t>Limites :</a:t>
            </a:r>
            <a:endParaRPr sz="16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latin typeface="Lato"/>
                <a:ea typeface="Lato"/>
                <a:cs typeface="Lato"/>
                <a:sym typeface="Lato"/>
              </a:rPr>
              <a:t>Moyens humains, formations, réticence</a:t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69" name="Google Shape;469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7450" y="687600"/>
            <a:ext cx="5694150" cy="3231360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p57"/>
          <p:cNvSpPr txBox="1"/>
          <p:nvPr/>
        </p:nvSpPr>
        <p:spPr>
          <a:xfrm>
            <a:off x="422600" y="4777300"/>
            <a:ext cx="8157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i="1">
                <a:latin typeface="Lato"/>
                <a:ea typeface="Lato"/>
                <a:cs typeface="Lato"/>
                <a:sym typeface="Lato"/>
              </a:rPr>
              <a:t>Source : Rapport « L’habitat dégradé et indigne en Île-de-France - Enjeux et politiques en 2018 » de l’Institut d’aménagement et d’urbanisme d’Île-de-France</a:t>
            </a:r>
            <a:endParaRPr sz="1000" i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71" name="Google Shape;471;p57"/>
          <p:cNvSpPr txBox="1"/>
          <p:nvPr/>
        </p:nvSpPr>
        <p:spPr>
          <a:xfrm>
            <a:off x="3524400" y="4334350"/>
            <a:ext cx="54672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 b="1">
                <a:latin typeface="Lato"/>
                <a:ea typeface="Lato"/>
                <a:cs typeface="Lato"/>
                <a:sym typeface="Lato"/>
              </a:rPr>
              <a:t>Réponse : </a:t>
            </a:r>
            <a:r>
              <a:rPr lang="fr" sz="1500">
                <a:latin typeface="Lato"/>
                <a:ea typeface="Lato"/>
                <a:cs typeface="Lato"/>
                <a:sym typeface="Lato"/>
              </a:rPr>
              <a:t>Travaux d’office, paiement astreintes administratives</a:t>
            </a:r>
            <a:endParaRPr sz="15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58"/>
          <p:cNvSpPr txBox="1">
            <a:spLocks noGrp="1"/>
          </p:cNvSpPr>
          <p:nvPr>
            <p:ph type="title"/>
          </p:nvPr>
        </p:nvSpPr>
        <p:spPr>
          <a:xfrm>
            <a:off x="276900" y="0"/>
            <a:ext cx="88080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r" sz="2240"/>
              <a:t>c ) Lutte contre l’habitat indigne : Lutte pénale</a:t>
            </a:r>
            <a:endParaRPr sz="2240"/>
          </a:p>
        </p:txBody>
      </p:sp>
      <p:sp>
        <p:nvSpPr>
          <p:cNvPr id="477" name="Google Shape;477;p5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34</a:t>
            </a:fld>
            <a:endParaRPr/>
          </a:p>
        </p:txBody>
      </p:sp>
      <p:sp>
        <p:nvSpPr>
          <p:cNvPr id="478" name="Google Shape;478;p58"/>
          <p:cNvSpPr txBox="1"/>
          <p:nvPr/>
        </p:nvSpPr>
        <p:spPr>
          <a:xfrm>
            <a:off x="906850" y="1271800"/>
            <a:ext cx="5850300" cy="1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b="1">
                <a:latin typeface="Lato"/>
                <a:ea typeface="Lato"/>
                <a:cs typeface="Lato"/>
                <a:sym typeface="Lato"/>
              </a:rPr>
              <a:t>Nouvelles solutions pour accélérer procédures :</a:t>
            </a:r>
            <a:endParaRPr sz="1700">
              <a:latin typeface="Lato"/>
              <a:ea typeface="Lato"/>
              <a:cs typeface="Lato"/>
              <a:sym typeface="Lato"/>
            </a:endParaRPr>
          </a:p>
          <a:p>
            <a:pPr marL="457200" lvl="0" indent="-3365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700"/>
              <a:buFont typeface="Lato"/>
              <a:buChar char="➔"/>
            </a:pPr>
            <a:r>
              <a:rPr lang="fr" sz="1700">
                <a:latin typeface="Lato"/>
                <a:ea typeface="Lato"/>
                <a:cs typeface="Lato"/>
                <a:sym typeface="Lato"/>
              </a:rPr>
              <a:t>Magistrat contre l’habitat indigne </a:t>
            </a:r>
            <a:endParaRPr sz="1700">
              <a:latin typeface="Lato"/>
              <a:ea typeface="Lato"/>
              <a:cs typeface="Lato"/>
              <a:sym typeface="Lato"/>
            </a:endParaRPr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ato"/>
              <a:buChar char="➔"/>
            </a:pPr>
            <a:r>
              <a:rPr lang="fr" sz="1700">
                <a:latin typeface="Lato"/>
                <a:ea typeface="Lato"/>
                <a:cs typeface="Lato"/>
                <a:sym typeface="Lato"/>
              </a:rPr>
              <a:t>Amélioration circuit de signalement </a:t>
            </a:r>
            <a:endParaRPr sz="1700">
              <a:latin typeface="Lato"/>
              <a:ea typeface="Lato"/>
              <a:cs typeface="Lato"/>
              <a:sym typeface="Lato"/>
            </a:endParaRPr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ato"/>
              <a:buChar char="➔"/>
            </a:pPr>
            <a:r>
              <a:rPr lang="fr" sz="1700">
                <a:latin typeface="Lato"/>
                <a:ea typeface="Lato"/>
                <a:cs typeface="Lato"/>
                <a:sym typeface="Lato"/>
              </a:rPr>
              <a:t>Circulaire pour rappeler certaines qualifications</a:t>
            </a:r>
            <a:endParaRPr sz="17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79" name="Google Shape;479;p58"/>
          <p:cNvSpPr/>
          <p:nvPr/>
        </p:nvSpPr>
        <p:spPr>
          <a:xfrm>
            <a:off x="1836000" y="3410200"/>
            <a:ext cx="952500" cy="562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58"/>
          <p:cNvSpPr txBox="1"/>
          <p:nvPr/>
        </p:nvSpPr>
        <p:spPr>
          <a:xfrm>
            <a:off x="3075393" y="3406900"/>
            <a:ext cx="34200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500" b="1">
                <a:latin typeface="Lato"/>
                <a:ea typeface="Lato"/>
                <a:cs typeface="Lato"/>
                <a:sym typeface="Lato"/>
              </a:rPr>
              <a:t>Nécessité d’informer, d’accompagner </a:t>
            </a:r>
            <a:endParaRPr sz="2500" b="1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59"/>
          <p:cNvSpPr txBox="1">
            <a:spLocks noGrp="1"/>
          </p:cNvSpPr>
          <p:nvPr>
            <p:ph type="title"/>
          </p:nvPr>
        </p:nvSpPr>
        <p:spPr>
          <a:xfrm>
            <a:off x="276900" y="0"/>
            <a:ext cx="88080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r" sz="2240"/>
              <a:t>c ) Lutte contre l’habitat indigne : aides, opérations</a:t>
            </a:r>
            <a:endParaRPr sz="2240"/>
          </a:p>
        </p:txBody>
      </p:sp>
      <p:sp>
        <p:nvSpPr>
          <p:cNvPr id="486" name="Google Shape;486;p5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35</a:t>
            </a:fld>
            <a:endParaRPr/>
          </a:p>
        </p:txBody>
      </p:sp>
      <p:cxnSp>
        <p:nvCxnSpPr>
          <p:cNvPr id="487" name="Google Shape;487;p59"/>
          <p:cNvCxnSpPr/>
          <p:nvPr/>
        </p:nvCxnSpPr>
        <p:spPr>
          <a:xfrm>
            <a:off x="4492825" y="742625"/>
            <a:ext cx="13200" cy="43128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88" name="Google Shape;488;p59"/>
          <p:cNvSpPr/>
          <p:nvPr/>
        </p:nvSpPr>
        <p:spPr>
          <a:xfrm>
            <a:off x="645025" y="666425"/>
            <a:ext cx="2970900" cy="535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 b="1"/>
              <a:t>Financement public</a:t>
            </a:r>
            <a:endParaRPr sz="2200" b="1"/>
          </a:p>
        </p:txBody>
      </p:sp>
      <p:sp>
        <p:nvSpPr>
          <p:cNvPr id="489" name="Google Shape;489;p59"/>
          <p:cNvSpPr/>
          <p:nvPr/>
        </p:nvSpPr>
        <p:spPr>
          <a:xfrm>
            <a:off x="5331625" y="590225"/>
            <a:ext cx="2970900" cy="535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 b="1"/>
              <a:t>Opérations</a:t>
            </a:r>
            <a:endParaRPr sz="2200" b="1"/>
          </a:p>
        </p:txBody>
      </p:sp>
      <p:sp>
        <p:nvSpPr>
          <p:cNvPr id="490" name="Google Shape;490;p59"/>
          <p:cNvSpPr txBox="1"/>
          <p:nvPr/>
        </p:nvSpPr>
        <p:spPr>
          <a:xfrm>
            <a:off x="566500" y="1338575"/>
            <a:ext cx="3429000" cy="25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 b="1">
                <a:latin typeface="Lato"/>
                <a:ea typeface="Lato"/>
                <a:cs typeface="Lato"/>
                <a:sym typeface="Lato"/>
              </a:rPr>
              <a:t>Anah : </a:t>
            </a:r>
            <a:endParaRPr sz="17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fr" sz="1500">
                <a:latin typeface="Lato"/>
                <a:ea typeface="Lato"/>
                <a:cs typeface="Lato"/>
                <a:sym typeface="Lato"/>
              </a:rPr>
              <a:t>2017, IDF, 66.4 M€</a:t>
            </a:r>
            <a:endParaRPr sz="15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>
                <a:latin typeface="Lato"/>
                <a:ea typeface="Lato"/>
                <a:cs typeface="Lato"/>
                <a:sym typeface="Lato"/>
              </a:rPr>
              <a:t>89% travaux fait par proprio</a:t>
            </a:r>
            <a:endParaRPr sz="15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>
                <a:latin typeface="Lato"/>
                <a:ea typeface="Lato"/>
                <a:cs typeface="Lato"/>
                <a:sym typeface="Lato"/>
              </a:rPr>
              <a:t>Financement croissant pour copro</a:t>
            </a:r>
            <a:endParaRPr sz="15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 b="1">
                <a:latin typeface="Lato"/>
                <a:ea typeface="Lato"/>
                <a:cs typeface="Lato"/>
                <a:sym typeface="Lato"/>
              </a:rPr>
              <a:t>Région :</a:t>
            </a:r>
            <a:endParaRPr sz="17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fr" sz="1500">
                <a:latin typeface="Lato"/>
                <a:ea typeface="Lato"/>
                <a:cs typeface="Lato"/>
                <a:sym typeface="Lato"/>
              </a:rPr>
              <a:t>Préfinancement</a:t>
            </a:r>
            <a:endParaRPr sz="15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>
                <a:latin typeface="Lato"/>
                <a:ea typeface="Lato"/>
                <a:cs typeface="Lato"/>
                <a:sym typeface="Lato"/>
              </a:rPr>
              <a:t>Accompagnement pour OPAH</a:t>
            </a:r>
            <a:endParaRPr sz="15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91" name="Google Shape;491;p59"/>
          <p:cNvSpPr txBox="1"/>
          <p:nvPr/>
        </p:nvSpPr>
        <p:spPr>
          <a:xfrm>
            <a:off x="4970225" y="1068400"/>
            <a:ext cx="3561000" cy="42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 b="1">
                <a:latin typeface="Lato"/>
                <a:ea typeface="Lato"/>
                <a:cs typeface="Lato"/>
                <a:sym typeface="Lato"/>
              </a:rPr>
              <a:t>OPAH : </a:t>
            </a:r>
            <a:endParaRPr sz="17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fr" sz="1500">
                <a:latin typeface="Lato"/>
                <a:ea typeface="Lato"/>
                <a:cs typeface="Lato"/>
                <a:sym typeface="Lato"/>
              </a:rPr>
              <a:t>Modèle de référence de l’outil incitatif pour réhabilitation  </a:t>
            </a:r>
            <a:endParaRPr sz="15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r" sz="1500">
                <a:latin typeface="Lato"/>
                <a:ea typeface="Lato"/>
                <a:cs typeface="Lato"/>
                <a:sym typeface="Lato"/>
              </a:rPr>
              <a:t>Cadre financier </a:t>
            </a:r>
            <a:endParaRPr sz="15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r" sz="1500">
                <a:latin typeface="Lato"/>
                <a:ea typeface="Lato"/>
                <a:cs typeface="Lato"/>
                <a:sym typeface="Lato"/>
              </a:rPr>
              <a:t>Équipe d’ingénierie chargée d’accompagner les propriétaires</a:t>
            </a:r>
            <a:endParaRPr sz="15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r" sz="1500">
                <a:latin typeface="Lato"/>
                <a:ea typeface="Lato"/>
                <a:cs typeface="Lato"/>
                <a:sym typeface="Lato"/>
              </a:rPr>
              <a:t>Aucune obligation de faire pour les propriétaires </a:t>
            </a:r>
            <a:endParaRPr sz="15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 b="1">
                <a:latin typeface="Lato"/>
                <a:ea typeface="Lato"/>
                <a:cs typeface="Lato"/>
                <a:sym typeface="Lato"/>
              </a:rPr>
              <a:t>ORCOD :</a:t>
            </a:r>
            <a:endParaRPr sz="17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fr" sz="15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coordonner l’intervention publique sur les différents facteurs de dégradation des copropriétés</a:t>
            </a:r>
            <a:endParaRPr sz="16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60"/>
          <p:cNvSpPr txBox="1">
            <a:spLocks noGrp="1"/>
          </p:cNvSpPr>
          <p:nvPr>
            <p:ph type="title"/>
          </p:nvPr>
        </p:nvSpPr>
        <p:spPr>
          <a:xfrm>
            <a:off x="276900" y="0"/>
            <a:ext cx="88080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r" sz="2240"/>
              <a:t>2. Marché du logement insalubre - Tableau récapitulatif</a:t>
            </a:r>
            <a:endParaRPr sz="2240"/>
          </a:p>
        </p:txBody>
      </p:sp>
      <p:sp>
        <p:nvSpPr>
          <p:cNvPr id="497" name="Google Shape;497;p60"/>
          <p:cNvSpPr txBox="1">
            <a:spLocks noGrp="1"/>
          </p:cNvSpPr>
          <p:nvPr>
            <p:ph type="sldNum" idx="12"/>
          </p:nvPr>
        </p:nvSpPr>
        <p:spPr>
          <a:xfrm>
            <a:off x="8612502" y="48260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36</a:t>
            </a:fld>
            <a:endParaRPr/>
          </a:p>
        </p:txBody>
      </p:sp>
      <p:sp>
        <p:nvSpPr>
          <p:cNvPr id="498" name="Google Shape;498;p60"/>
          <p:cNvSpPr/>
          <p:nvPr/>
        </p:nvSpPr>
        <p:spPr>
          <a:xfrm>
            <a:off x="200700" y="596350"/>
            <a:ext cx="8600400" cy="11937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>
                <a:latin typeface="Lato"/>
                <a:ea typeface="Lato"/>
                <a:cs typeface="Lato"/>
                <a:sym typeface="Lato"/>
              </a:rPr>
              <a:t>ACTEURS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99" name="Google Shape;499;p60"/>
          <p:cNvSpPr txBox="1"/>
          <p:nvPr/>
        </p:nvSpPr>
        <p:spPr>
          <a:xfrm>
            <a:off x="1724700" y="857350"/>
            <a:ext cx="16467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Lato"/>
                <a:ea typeface="Lato"/>
                <a:cs typeface="Lato"/>
                <a:sym typeface="Lato"/>
              </a:rPr>
              <a:t>Domaine public 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latin typeface="Lato"/>
                <a:ea typeface="Lato"/>
                <a:cs typeface="Lato"/>
                <a:sym typeface="Lato"/>
              </a:rPr>
              <a:t>Préfet, maire, EPCI, ARS, CODERST…</a:t>
            </a:r>
            <a:endParaRPr sz="11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00" name="Google Shape;500;p60"/>
          <p:cNvSpPr txBox="1"/>
          <p:nvPr/>
        </p:nvSpPr>
        <p:spPr>
          <a:xfrm>
            <a:off x="3641825" y="857350"/>
            <a:ext cx="17112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Lato"/>
                <a:ea typeface="Lato"/>
                <a:cs typeface="Lato"/>
                <a:sym typeface="Lato"/>
              </a:rPr>
              <a:t>Locataire: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latin typeface="Lato"/>
                <a:ea typeface="Lato"/>
                <a:cs typeface="Lato"/>
                <a:sym typeface="Lato"/>
              </a:rPr>
              <a:t>Personnes âgées, étrangers primo arrivant</a:t>
            </a:r>
            <a:r>
              <a:rPr lang="fr" sz="1200">
                <a:latin typeface="Lato"/>
                <a:ea typeface="Lato"/>
                <a:cs typeface="Lato"/>
                <a:sym typeface="Lato"/>
              </a:rPr>
              <a:t> 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01" name="Google Shape;501;p60"/>
          <p:cNvSpPr txBox="1"/>
          <p:nvPr/>
        </p:nvSpPr>
        <p:spPr>
          <a:xfrm>
            <a:off x="5585775" y="918850"/>
            <a:ext cx="1540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Lato"/>
                <a:ea typeface="Lato"/>
                <a:cs typeface="Lato"/>
                <a:sym typeface="Lato"/>
              </a:rPr>
              <a:t>Propriétaire 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Lato"/>
                <a:ea typeface="Lato"/>
                <a:cs typeface="Lato"/>
                <a:sym typeface="Lato"/>
              </a:rPr>
              <a:t>occupant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02" name="Google Shape;502;p60"/>
          <p:cNvSpPr txBox="1"/>
          <p:nvPr/>
        </p:nvSpPr>
        <p:spPr>
          <a:xfrm>
            <a:off x="7180150" y="887350"/>
            <a:ext cx="1540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Lato"/>
                <a:ea typeface="Lato"/>
                <a:cs typeface="Lato"/>
                <a:sym typeface="Lato"/>
              </a:rPr>
              <a:t>Marchand de sommeil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03" name="Google Shape;503;p60"/>
          <p:cNvSpPr txBox="1"/>
          <p:nvPr/>
        </p:nvSpPr>
        <p:spPr>
          <a:xfrm>
            <a:off x="309400" y="918850"/>
            <a:ext cx="1330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Lato"/>
                <a:ea typeface="Lato"/>
                <a:cs typeface="Lato"/>
                <a:sym typeface="Lato"/>
              </a:rPr>
              <a:t>Syndicat copropriété 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04" name="Google Shape;504;p60"/>
          <p:cNvSpPr/>
          <p:nvPr/>
        </p:nvSpPr>
        <p:spPr>
          <a:xfrm>
            <a:off x="2973200" y="1999150"/>
            <a:ext cx="3258000" cy="12564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 b="1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Logement insalubre</a:t>
            </a:r>
            <a:endParaRPr sz="2400" b="1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05" name="Google Shape;505;p60"/>
          <p:cNvSpPr/>
          <p:nvPr/>
        </p:nvSpPr>
        <p:spPr>
          <a:xfrm>
            <a:off x="32225" y="3643150"/>
            <a:ext cx="8872800" cy="11937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>
                <a:latin typeface="Lato"/>
                <a:ea typeface="Lato"/>
                <a:cs typeface="Lato"/>
                <a:sym typeface="Lato"/>
              </a:rPr>
              <a:t>TRAITEMENT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06" name="Google Shape;506;p60"/>
          <p:cNvSpPr txBox="1"/>
          <p:nvPr/>
        </p:nvSpPr>
        <p:spPr>
          <a:xfrm>
            <a:off x="13200" y="4041100"/>
            <a:ext cx="1711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Lato"/>
                <a:ea typeface="Lato"/>
                <a:cs typeface="Lato"/>
                <a:sym typeface="Lato"/>
              </a:rPr>
              <a:t>Politique publique :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latin typeface="Lato"/>
                <a:ea typeface="Lato"/>
                <a:cs typeface="Lato"/>
                <a:sym typeface="Lato"/>
              </a:rPr>
              <a:t>ALUR, LEC, ELAN</a:t>
            </a:r>
            <a:r>
              <a:rPr lang="fr">
                <a:latin typeface="Lato"/>
                <a:ea typeface="Lato"/>
                <a:cs typeface="Lato"/>
                <a:sym typeface="Lato"/>
              </a:rPr>
              <a:t> 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07" name="Google Shape;507;p60"/>
          <p:cNvSpPr txBox="1"/>
          <p:nvPr/>
        </p:nvSpPr>
        <p:spPr>
          <a:xfrm>
            <a:off x="1601850" y="3995950"/>
            <a:ext cx="18924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Lato"/>
                <a:ea typeface="Lato"/>
                <a:cs typeface="Lato"/>
                <a:sym typeface="Lato"/>
              </a:rPr>
              <a:t>Procédure de police :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latin typeface="Lato"/>
                <a:ea typeface="Lato"/>
                <a:cs typeface="Lato"/>
                <a:sym typeface="Lato"/>
              </a:rPr>
              <a:t>arrêtés de péril, d’insalubrité</a:t>
            </a:r>
            <a:r>
              <a:rPr lang="fr">
                <a:latin typeface="Lato"/>
                <a:ea typeface="Lato"/>
                <a:cs typeface="Lato"/>
                <a:sym typeface="Lato"/>
              </a:rPr>
              <a:t> 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508" name="Google Shape;508;p60"/>
          <p:cNvCxnSpPr/>
          <p:nvPr/>
        </p:nvCxnSpPr>
        <p:spPr>
          <a:xfrm>
            <a:off x="1639900" y="998050"/>
            <a:ext cx="2100" cy="508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9" name="Google Shape;509;p60"/>
          <p:cNvCxnSpPr/>
          <p:nvPr/>
        </p:nvCxnSpPr>
        <p:spPr>
          <a:xfrm>
            <a:off x="3468700" y="998050"/>
            <a:ext cx="2100" cy="508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0" name="Google Shape;510;p60"/>
          <p:cNvCxnSpPr/>
          <p:nvPr/>
        </p:nvCxnSpPr>
        <p:spPr>
          <a:xfrm>
            <a:off x="5526100" y="998050"/>
            <a:ext cx="2100" cy="508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1" name="Google Shape;511;p60"/>
          <p:cNvCxnSpPr/>
          <p:nvPr/>
        </p:nvCxnSpPr>
        <p:spPr>
          <a:xfrm>
            <a:off x="7126300" y="998050"/>
            <a:ext cx="2100" cy="508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2" name="Google Shape;512;p60"/>
          <p:cNvCxnSpPr/>
          <p:nvPr/>
        </p:nvCxnSpPr>
        <p:spPr>
          <a:xfrm>
            <a:off x="1656450" y="4122250"/>
            <a:ext cx="2100" cy="508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13" name="Google Shape;513;p60"/>
          <p:cNvSpPr txBox="1"/>
          <p:nvPr/>
        </p:nvSpPr>
        <p:spPr>
          <a:xfrm>
            <a:off x="5287738" y="4064200"/>
            <a:ext cx="18924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Lato"/>
                <a:ea typeface="Lato"/>
                <a:cs typeface="Lato"/>
                <a:sym typeface="Lato"/>
              </a:rPr>
              <a:t>Lutte pénale :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latin typeface="Lato"/>
                <a:ea typeface="Lato"/>
                <a:cs typeface="Lato"/>
                <a:sym typeface="Lato"/>
              </a:rPr>
              <a:t>magistrat, circuit de signalement</a:t>
            </a:r>
            <a:endParaRPr sz="11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14" name="Google Shape;514;p60"/>
          <p:cNvSpPr txBox="1"/>
          <p:nvPr/>
        </p:nvSpPr>
        <p:spPr>
          <a:xfrm>
            <a:off x="7258300" y="4148800"/>
            <a:ext cx="1646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Lato"/>
                <a:ea typeface="Lato"/>
                <a:cs typeface="Lato"/>
                <a:sym typeface="Lato"/>
              </a:rPr>
              <a:t>Information, Accompagnement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15" name="Google Shape;515;p60"/>
          <p:cNvSpPr txBox="1"/>
          <p:nvPr/>
        </p:nvSpPr>
        <p:spPr>
          <a:xfrm>
            <a:off x="3522425" y="4068550"/>
            <a:ext cx="18924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Lato"/>
                <a:ea typeface="Lato"/>
                <a:cs typeface="Lato"/>
                <a:sym typeface="Lato"/>
              </a:rPr>
              <a:t>Opérations :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latin typeface="Lato"/>
                <a:ea typeface="Lato"/>
                <a:cs typeface="Lato"/>
                <a:sym typeface="Lato"/>
              </a:rPr>
              <a:t>OPAH, ORCOD, ORI</a:t>
            </a:r>
            <a:endParaRPr sz="1100"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516" name="Google Shape;516;p60"/>
          <p:cNvCxnSpPr/>
          <p:nvPr/>
        </p:nvCxnSpPr>
        <p:spPr>
          <a:xfrm>
            <a:off x="3544900" y="4122250"/>
            <a:ext cx="2100" cy="508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7" name="Google Shape;517;p60"/>
          <p:cNvCxnSpPr/>
          <p:nvPr/>
        </p:nvCxnSpPr>
        <p:spPr>
          <a:xfrm>
            <a:off x="5373700" y="4122250"/>
            <a:ext cx="2100" cy="508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8" name="Google Shape;518;p60"/>
          <p:cNvCxnSpPr/>
          <p:nvPr/>
        </p:nvCxnSpPr>
        <p:spPr>
          <a:xfrm>
            <a:off x="7202500" y="4122250"/>
            <a:ext cx="2100" cy="508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9" name="Google Shape;519;p60"/>
          <p:cNvCxnSpPr>
            <a:endCxn id="504" idx="2"/>
          </p:cNvCxnSpPr>
          <p:nvPr/>
        </p:nvCxnSpPr>
        <p:spPr>
          <a:xfrm rot="10800000" flipH="1">
            <a:off x="2545100" y="2627350"/>
            <a:ext cx="428100" cy="105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520" name="Google Shape;520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6825" y="2026513"/>
            <a:ext cx="254225" cy="1186383"/>
          </a:xfrm>
          <a:prstGeom prst="rect">
            <a:avLst/>
          </a:prstGeom>
          <a:noFill/>
          <a:ln>
            <a:noFill/>
          </a:ln>
        </p:spPr>
      </p:pic>
      <p:sp>
        <p:nvSpPr>
          <p:cNvPr id="521" name="Google Shape;521;p60"/>
          <p:cNvSpPr txBox="1"/>
          <p:nvPr/>
        </p:nvSpPr>
        <p:spPr>
          <a:xfrm>
            <a:off x="527250" y="2186075"/>
            <a:ext cx="428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522" name="Google Shape;522;p60"/>
          <p:cNvCxnSpPr>
            <a:stCxn id="499" idx="2"/>
            <a:endCxn id="507" idx="0"/>
          </p:cNvCxnSpPr>
          <p:nvPr/>
        </p:nvCxnSpPr>
        <p:spPr>
          <a:xfrm>
            <a:off x="2548050" y="1596250"/>
            <a:ext cx="0" cy="23997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23" name="Google Shape;523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967068">
            <a:off x="1460875" y="2200225"/>
            <a:ext cx="254214" cy="10327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24" name="Google Shape;524;p60"/>
          <p:cNvCxnSpPr/>
          <p:nvPr/>
        </p:nvCxnSpPr>
        <p:spPr>
          <a:xfrm flipH="1">
            <a:off x="857250" y="1596250"/>
            <a:ext cx="14400" cy="24450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5" name="Google Shape;525;p60"/>
          <p:cNvCxnSpPr>
            <a:stCxn id="499" idx="2"/>
          </p:cNvCxnSpPr>
          <p:nvPr/>
        </p:nvCxnSpPr>
        <p:spPr>
          <a:xfrm flipH="1">
            <a:off x="861750" y="1596250"/>
            <a:ext cx="1686300" cy="24141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26" name="Google Shape;526;p60"/>
          <p:cNvPicPr preferRelativeResize="0"/>
          <p:nvPr/>
        </p:nvPicPr>
        <p:blipFill rotWithShape="1">
          <a:blip r:embed="rId5">
            <a:alphaModFix/>
          </a:blip>
          <a:srcRect r="7961"/>
          <a:stretch/>
        </p:blipFill>
        <p:spPr>
          <a:xfrm>
            <a:off x="586375" y="2692775"/>
            <a:ext cx="208350" cy="87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6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6367" y="1910050"/>
            <a:ext cx="208350" cy="738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28" name="Google Shape;528;p60"/>
          <p:cNvCxnSpPr/>
          <p:nvPr/>
        </p:nvCxnSpPr>
        <p:spPr>
          <a:xfrm flipH="1">
            <a:off x="4468625" y="3262150"/>
            <a:ext cx="2100" cy="4896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9" name="Google Shape;529;p60"/>
          <p:cNvCxnSpPr/>
          <p:nvPr/>
        </p:nvCxnSpPr>
        <p:spPr>
          <a:xfrm>
            <a:off x="4463372" y="3979601"/>
            <a:ext cx="6900" cy="230397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0" name="Google Shape;530;p60"/>
          <p:cNvCxnSpPr/>
          <p:nvPr/>
        </p:nvCxnSpPr>
        <p:spPr>
          <a:xfrm rot="254184">
            <a:off x="6233335" y="1525895"/>
            <a:ext cx="146199" cy="2538799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1" name="Google Shape;531;p60"/>
          <p:cNvCxnSpPr/>
          <p:nvPr/>
        </p:nvCxnSpPr>
        <p:spPr>
          <a:xfrm flipH="1">
            <a:off x="4468625" y="1585750"/>
            <a:ext cx="2100" cy="3456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2" name="Google Shape;532;p60"/>
          <p:cNvCxnSpPr/>
          <p:nvPr/>
        </p:nvCxnSpPr>
        <p:spPr>
          <a:xfrm rot="10800000">
            <a:off x="4449275" y="1909875"/>
            <a:ext cx="1878300" cy="60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33" name="Google Shape;533;p60"/>
          <p:cNvPicPr preferRelativeResize="0"/>
          <p:nvPr/>
        </p:nvPicPr>
        <p:blipFill rotWithShape="1">
          <a:blip r:embed="rId7">
            <a:alphaModFix/>
          </a:blip>
          <a:srcRect t="8634"/>
          <a:stretch/>
        </p:blipFill>
        <p:spPr>
          <a:xfrm rot="5400000">
            <a:off x="5244000" y="1356725"/>
            <a:ext cx="211150" cy="861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34" name="Google Shape;534;p60"/>
          <p:cNvCxnSpPr>
            <a:endCxn id="502" idx="2"/>
          </p:cNvCxnSpPr>
          <p:nvPr/>
        </p:nvCxnSpPr>
        <p:spPr>
          <a:xfrm rot="10800000" flipH="1">
            <a:off x="6310000" y="1502950"/>
            <a:ext cx="1640400" cy="25611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535" name="Google Shape;535;p6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2087964">
            <a:off x="6987700" y="2351926"/>
            <a:ext cx="118350" cy="5769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36" name="Google Shape;536;p60"/>
          <p:cNvCxnSpPr/>
          <p:nvPr/>
        </p:nvCxnSpPr>
        <p:spPr>
          <a:xfrm rot="-5400000">
            <a:off x="7111950" y="2193725"/>
            <a:ext cx="2955600" cy="943200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7" name="Google Shape;537;p60"/>
          <p:cNvCxnSpPr/>
          <p:nvPr/>
        </p:nvCxnSpPr>
        <p:spPr>
          <a:xfrm rot="9770939">
            <a:off x="8770343" y="1162683"/>
            <a:ext cx="287903" cy="77184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61"/>
          <p:cNvSpPr txBox="1">
            <a:spLocks noGrp="1"/>
          </p:cNvSpPr>
          <p:nvPr>
            <p:ph type="title"/>
          </p:nvPr>
        </p:nvSpPr>
        <p:spPr>
          <a:xfrm>
            <a:off x="276900" y="0"/>
            <a:ext cx="88080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r" sz="2240"/>
              <a:t>CONCLUSION - M</a:t>
            </a:r>
            <a:r>
              <a:rPr lang="fr" sz="1940"/>
              <a:t>arché du logement à destination ménages modestes</a:t>
            </a:r>
            <a:endParaRPr sz="1940"/>
          </a:p>
        </p:txBody>
      </p:sp>
      <p:sp>
        <p:nvSpPr>
          <p:cNvPr id="543" name="Google Shape;543;p6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fr"/>
              <a:t>37</a:t>
            </a:fld>
            <a:endParaRPr/>
          </a:p>
        </p:txBody>
      </p:sp>
      <p:sp>
        <p:nvSpPr>
          <p:cNvPr id="544" name="Google Shape;544;p61"/>
          <p:cNvSpPr txBox="1"/>
          <p:nvPr/>
        </p:nvSpPr>
        <p:spPr>
          <a:xfrm>
            <a:off x="276900" y="1433950"/>
            <a:ext cx="4175700" cy="28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 b="1">
                <a:latin typeface="Lato"/>
                <a:ea typeface="Lato"/>
                <a:cs typeface="Lato"/>
                <a:sym typeface="Lato"/>
              </a:rPr>
              <a:t>Offre logement social insuffisante</a:t>
            </a:r>
            <a:endParaRPr sz="17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>
                <a:latin typeface="Lato"/>
                <a:ea typeface="Lato"/>
                <a:cs typeface="Lato"/>
                <a:sym typeface="Lato"/>
              </a:rPr>
              <a:t> </a:t>
            </a:r>
            <a:endParaRPr sz="17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 b="1">
                <a:latin typeface="Lato"/>
                <a:ea typeface="Lato"/>
                <a:cs typeface="Lato"/>
                <a:sym typeface="Lato"/>
              </a:rPr>
              <a:t>Report </a:t>
            </a:r>
            <a:r>
              <a:rPr lang="fr" sz="1700">
                <a:latin typeface="Lato"/>
                <a:ea typeface="Lato"/>
                <a:cs typeface="Lato"/>
                <a:sym typeface="Lato"/>
              </a:rPr>
              <a:t>sur le </a:t>
            </a:r>
            <a:r>
              <a:rPr lang="fr" sz="1700" b="1">
                <a:latin typeface="Lato"/>
                <a:ea typeface="Lato"/>
                <a:cs typeface="Lato"/>
                <a:sym typeface="Lato"/>
              </a:rPr>
              <a:t>parc privé</a:t>
            </a:r>
            <a:r>
              <a:rPr lang="fr" sz="1700">
                <a:latin typeface="Lato"/>
                <a:ea typeface="Lato"/>
                <a:cs typeface="Lato"/>
                <a:sym typeface="Lato"/>
              </a:rPr>
              <a:t> dont </a:t>
            </a:r>
            <a:r>
              <a:rPr lang="fr" sz="1700" b="1">
                <a:latin typeface="Lato"/>
                <a:ea typeface="Lato"/>
                <a:cs typeface="Lato"/>
                <a:sym typeface="Lato"/>
              </a:rPr>
              <a:t>une partie </a:t>
            </a:r>
            <a:r>
              <a:rPr lang="fr" sz="1700">
                <a:latin typeface="Lato"/>
                <a:ea typeface="Lato"/>
                <a:cs typeface="Lato"/>
                <a:sym typeface="Lato"/>
              </a:rPr>
              <a:t>des logements ont un </a:t>
            </a:r>
            <a:r>
              <a:rPr lang="fr" sz="1700" b="1">
                <a:latin typeface="Lato"/>
                <a:ea typeface="Lato"/>
                <a:cs typeface="Lato"/>
                <a:sym typeface="Lato"/>
              </a:rPr>
              <a:t>problème de qualité</a:t>
            </a:r>
            <a:endParaRPr sz="17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 b="1">
                <a:latin typeface="Lato"/>
                <a:ea typeface="Lato"/>
                <a:cs typeface="Lato"/>
                <a:sym typeface="Lato"/>
              </a:rPr>
              <a:t>Politique publiques</a:t>
            </a:r>
            <a:r>
              <a:rPr lang="fr" sz="1700">
                <a:latin typeface="Lato"/>
                <a:ea typeface="Lato"/>
                <a:cs typeface="Lato"/>
                <a:sym typeface="Lato"/>
              </a:rPr>
              <a:t> </a:t>
            </a:r>
            <a:endParaRPr sz="17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>
                <a:latin typeface="Lato"/>
                <a:ea typeface="Lato"/>
                <a:cs typeface="Lato"/>
                <a:sym typeface="Lato"/>
              </a:rPr>
              <a:t> But → </a:t>
            </a:r>
            <a:r>
              <a:rPr lang="fr" sz="1700" b="1">
                <a:latin typeface="Lato"/>
                <a:ea typeface="Lato"/>
                <a:cs typeface="Lato"/>
                <a:sym typeface="Lato"/>
              </a:rPr>
              <a:t>Traiter l’état, les dérives</a:t>
            </a:r>
            <a:endParaRPr sz="17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>
                <a:latin typeface="Lato"/>
                <a:ea typeface="Lato"/>
                <a:cs typeface="Lato"/>
                <a:sym typeface="Lato"/>
              </a:rPr>
              <a:t>Traiter les </a:t>
            </a:r>
            <a:r>
              <a:rPr lang="fr" sz="1700" b="1">
                <a:latin typeface="Lato"/>
                <a:ea typeface="Lato"/>
                <a:cs typeface="Lato"/>
                <a:sym typeface="Lato"/>
              </a:rPr>
              <a:t>besoins </a:t>
            </a:r>
            <a:r>
              <a:rPr lang="fr" sz="1700">
                <a:latin typeface="Lato"/>
                <a:ea typeface="Lato"/>
                <a:cs typeface="Lato"/>
                <a:sym typeface="Lato"/>
              </a:rPr>
              <a:t>qui seront </a:t>
            </a:r>
            <a:r>
              <a:rPr lang="fr" sz="1700" b="1">
                <a:latin typeface="Lato"/>
                <a:ea typeface="Lato"/>
                <a:cs typeface="Lato"/>
                <a:sym typeface="Lato"/>
              </a:rPr>
              <a:t>toujours présents</a:t>
            </a:r>
            <a:r>
              <a:rPr lang="fr" sz="1700">
                <a:latin typeface="Lato"/>
                <a:ea typeface="Lato"/>
                <a:cs typeface="Lato"/>
                <a:sym typeface="Lato"/>
              </a:rPr>
              <a:t> ?</a:t>
            </a:r>
            <a:endParaRPr sz="1700"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545" name="Google Shape;545;p61"/>
          <p:cNvCxnSpPr/>
          <p:nvPr/>
        </p:nvCxnSpPr>
        <p:spPr>
          <a:xfrm>
            <a:off x="4645225" y="895025"/>
            <a:ext cx="13200" cy="43128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46" name="Google Shape;546;p61"/>
          <p:cNvSpPr txBox="1"/>
          <p:nvPr/>
        </p:nvSpPr>
        <p:spPr>
          <a:xfrm>
            <a:off x="4851050" y="1089875"/>
            <a:ext cx="41757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b="1">
                <a:latin typeface="Lato"/>
                <a:ea typeface="Lato"/>
                <a:cs typeface="Lato"/>
                <a:sym typeface="Lato"/>
              </a:rPr>
              <a:t>Ouverture</a:t>
            </a:r>
            <a:endParaRPr sz="18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>
                <a:latin typeface="Lato"/>
                <a:ea typeface="Lato"/>
                <a:cs typeface="Lato"/>
                <a:sym typeface="Lato"/>
              </a:rPr>
              <a:t> </a:t>
            </a:r>
            <a:endParaRPr sz="17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 b="1">
                <a:latin typeface="Lato"/>
                <a:ea typeface="Lato"/>
                <a:cs typeface="Lato"/>
                <a:sym typeface="Lato"/>
              </a:rPr>
              <a:t>Dérégulation, financiarisation </a:t>
            </a:r>
            <a:r>
              <a:rPr lang="fr" sz="1700">
                <a:latin typeface="Lato"/>
                <a:ea typeface="Lato"/>
                <a:cs typeface="Lato"/>
                <a:sym typeface="Lato"/>
              </a:rPr>
              <a:t>du marché du logement</a:t>
            </a:r>
            <a:endParaRPr sz="17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>
                <a:latin typeface="Lato"/>
                <a:ea typeface="Lato"/>
                <a:cs typeface="Lato"/>
                <a:sym typeface="Lato"/>
              </a:rPr>
              <a:t>Nouveaux acteurs : gestionnaires actifs, REIT</a:t>
            </a:r>
            <a:endParaRPr sz="17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>
                <a:latin typeface="Lato"/>
                <a:ea typeface="Lato"/>
                <a:cs typeface="Lato"/>
                <a:sym typeface="Lato"/>
              </a:rPr>
              <a:t>Rénover</a:t>
            </a:r>
            <a:r>
              <a:rPr lang="fr" sz="1700" b="1">
                <a:latin typeface="Lato"/>
                <a:ea typeface="Lato"/>
                <a:cs typeface="Lato"/>
                <a:sym typeface="Lato"/>
              </a:rPr>
              <a:t>, innover → Gentrifier ?</a:t>
            </a:r>
            <a:endParaRPr sz="17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>
                <a:latin typeface="Lato"/>
                <a:ea typeface="Lato"/>
                <a:cs typeface="Lato"/>
                <a:sym typeface="Lato"/>
              </a:rPr>
              <a:t>Quelle place pour ceux qui ne représentent pas de valeur marchande ?</a:t>
            </a:r>
            <a:endParaRPr sz="17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62"/>
          <p:cNvSpPr txBox="1">
            <a:spLocks noGrp="1"/>
          </p:cNvSpPr>
          <p:nvPr>
            <p:ph type="title"/>
          </p:nvPr>
        </p:nvSpPr>
        <p:spPr>
          <a:xfrm>
            <a:off x="276900" y="0"/>
            <a:ext cx="88080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r" sz="2240"/>
              <a:t>ANNEXE - Profil parc insalubres</a:t>
            </a:r>
            <a:endParaRPr sz="2240"/>
          </a:p>
        </p:txBody>
      </p:sp>
      <p:sp>
        <p:nvSpPr>
          <p:cNvPr id="552" name="Google Shape;552;p62"/>
          <p:cNvSpPr txBox="1">
            <a:spLocks noGrp="1"/>
          </p:cNvSpPr>
          <p:nvPr>
            <p:ph type="sldNum" idx="12"/>
          </p:nvPr>
        </p:nvSpPr>
        <p:spPr>
          <a:xfrm>
            <a:off x="8595302" y="47499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38</a:t>
            </a:fld>
            <a:endParaRPr/>
          </a:p>
        </p:txBody>
      </p:sp>
      <p:pic>
        <p:nvPicPr>
          <p:cNvPr id="553" name="Google Shape;553;p62"/>
          <p:cNvPicPr preferRelativeResize="0"/>
          <p:nvPr/>
        </p:nvPicPr>
        <p:blipFill rotWithShape="1">
          <a:blip r:embed="rId3">
            <a:alphaModFix/>
          </a:blip>
          <a:srcRect r="4479"/>
          <a:stretch/>
        </p:blipFill>
        <p:spPr>
          <a:xfrm>
            <a:off x="0" y="726875"/>
            <a:ext cx="9143999" cy="3784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6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fr"/>
              <a:t>39</a:t>
            </a:fld>
            <a:endParaRPr/>
          </a:p>
        </p:txBody>
      </p:sp>
      <p:pic>
        <p:nvPicPr>
          <p:cNvPr id="561" name="Google Shape;561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625" y="757888"/>
            <a:ext cx="6762750" cy="3857625"/>
          </a:xfrm>
          <a:prstGeom prst="rect">
            <a:avLst/>
          </a:prstGeom>
          <a:noFill/>
          <a:ln>
            <a:noFill/>
          </a:ln>
        </p:spPr>
      </p:pic>
      <p:sp>
        <p:nvSpPr>
          <p:cNvPr id="562" name="Google Shape;562;p63"/>
          <p:cNvSpPr txBox="1">
            <a:spLocks noGrp="1"/>
          </p:cNvSpPr>
          <p:nvPr>
            <p:ph type="title"/>
          </p:nvPr>
        </p:nvSpPr>
        <p:spPr>
          <a:xfrm>
            <a:off x="277000" y="124500"/>
            <a:ext cx="88080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r" sz="2240"/>
              <a:t>ANNEXE - Profil parc social</a:t>
            </a:r>
            <a:endParaRPr sz="224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8"/>
          <p:cNvSpPr txBox="1">
            <a:spLocks noGrp="1"/>
          </p:cNvSpPr>
          <p:nvPr>
            <p:ph type="title"/>
          </p:nvPr>
        </p:nvSpPr>
        <p:spPr>
          <a:xfrm>
            <a:off x="276900" y="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I.2 - Le parc de logements en France</a:t>
            </a:r>
            <a:endParaRPr/>
          </a:p>
        </p:txBody>
      </p:sp>
      <p:sp>
        <p:nvSpPr>
          <p:cNvPr id="159" name="Google Shape;159;p28"/>
          <p:cNvSpPr txBox="1">
            <a:spLocks noGrp="1"/>
          </p:cNvSpPr>
          <p:nvPr>
            <p:ph type="sldNum" idx="12"/>
          </p:nvPr>
        </p:nvSpPr>
        <p:spPr>
          <a:xfrm>
            <a:off x="8888000" y="4826050"/>
            <a:ext cx="273300" cy="33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4</a:t>
            </a:fld>
            <a:endParaRPr/>
          </a:p>
        </p:txBody>
      </p:sp>
      <p:pic>
        <p:nvPicPr>
          <p:cNvPr id="160" name="Google Shape;16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400" y="733700"/>
            <a:ext cx="6075099" cy="382895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8"/>
          <p:cNvSpPr txBox="1"/>
          <p:nvPr/>
        </p:nvSpPr>
        <p:spPr>
          <a:xfrm>
            <a:off x="1215200" y="4593225"/>
            <a:ext cx="5000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Lato"/>
                <a:ea typeface="Lato"/>
                <a:cs typeface="Lato"/>
                <a:sym typeface="Lato"/>
              </a:rPr>
              <a:t>La construction de logements en France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62" name="Google Shape;162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60899" y="687600"/>
            <a:ext cx="2066925" cy="175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8"/>
          <p:cNvSpPr txBox="1"/>
          <p:nvPr/>
        </p:nvSpPr>
        <p:spPr>
          <a:xfrm>
            <a:off x="6408500" y="2919500"/>
            <a:ext cx="2231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Lato"/>
                <a:ea typeface="Lato"/>
                <a:cs typeface="Lato"/>
                <a:sym typeface="Lato"/>
              </a:rPr>
              <a:t>compte du logement 2022 (chiffres datant de 2017)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4" name="Google Shape;164;p28"/>
          <p:cNvSpPr txBox="1"/>
          <p:nvPr/>
        </p:nvSpPr>
        <p:spPr>
          <a:xfrm>
            <a:off x="5357000" y="4761150"/>
            <a:ext cx="3531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 i="1">
                <a:latin typeface="Lato"/>
                <a:ea typeface="Lato"/>
                <a:cs typeface="Lato"/>
                <a:sym typeface="Lato"/>
              </a:rPr>
              <a:t>Source : Cours de TAMUR de Nicolas Coulombel</a:t>
            </a:r>
            <a:endParaRPr sz="1100" i="1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6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fr"/>
              <a:t>40</a:t>
            </a:fld>
            <a:endParaRPr/>
          </a:p>
        </p:txBody>
      </p:sp>
      <p:sp>
        <p:nvSpPr>
          <p:cNvPr id="570" name="Google Shape;570;p64"/>
          <p:cNvSpPr txBox="1">
            <a:spLocks noGrp="1"/>
          </p:cNvSpPr>
          <p:nvPr>
            <p:ph type="title"/>
          </p:nvPr>
        </p:nvSpPr>
        <p:spPr>
          <a:xfrm>
            <a:off x="277000" y="124500"/>
            <a:ext cx="88080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r" sz="2240"/>
              <a:t>ANNEXE - Profil demandeurs logement social</a:t>
            </a:r>
            <a:endParaRPr sz="2240"/>
          </a:p>
        </p:txBody>
      </p:sp>
      <p:pic>
        <p:nvPicPr>
          <p:cNvPr id="571" name="Google Shape;571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" y="735897"/>
            <a:ext cx="4751251" cy="280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" name="Google Shape;572;p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51247" y="2284700"/>
            <a:ext cx="4163225" cy="246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6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fr"/>
              <a:t>41</a:t>
            </a:fld>
            <a:endParaRPr/>
          </a:p>
        </p:txBody>
      </p:sp>
      <p:sp>
        <p:nvSpPr>
          <p:cNvPr id="580" name="Google Shape;580;p65"/>
          <p:cNvSpPr txBox="1">
            <a:spLocks noGrp="1"/>
          </p:cNvSpPr>
          <p:nvPr>
            <p:ph type="title"/>
          </p:nvPr>
        </p:nvSpPr>
        <p:spPr>
          <a:xfrm>
            <a:off x="277000" y="124500"/>
            <a:ext cx="88080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r" sz="2240"/>
              <a:t>ANNEXE - Profil de distribution des revenus (2017)</a:t>
            </a:r>
            <a:endParaRPr sz="2240"/>
          </a:p>
        </p:txBody>
      </p:sp>
      <p:pic>
        <p:nvPicPr>
          <p:cNvPr id="581" name="Google Shape;581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988" y="747238"/>
            <a:ext cx="6981825" cy="378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6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fr"/>
              <a:t>42</a:t>
            </a:fld>
            <a:endParaRPr/>
          </a:p>
        </p:txBody>
      </p:sp>
      <p:sp>
        <p:nvSpPr>
          <p:cNvPr id="587" name="Google Shape;587;p66"/>
          <p:cNvSpPr txBox="1">
            <a:spLocks noGrp="1"/>
          </p:cNvSpPr>
          <p:nvPr>
            <p:ph type="title"/>
          </p:nvPr>
        </p:nvSpPr>
        <p:spPr>
          <a:xfrm>
            <a:off x="277000" y="124500"/>
            <a:ext cx="88080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r" sz="2240"/>
              <a:t>ANNEXE - Logement vacant</a:t>
            </a:r>
            <a:endParaRPr sz="2240"/>
          </a:p>
        </p:txBody>
      </p:sp>
      <p:pic>
        <p:nvPicPr>
          <p:cNvPr id="588" name="Google Shape;588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3128" y="1034575"/>
            <a:ext cx="6385597" cy="371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9"/>
          <p:cNvSpPr txBox="1">
            <a:spLocks noGrp="1"/>
          </p:cNvSpPr>
          <p:nvPr>
            <p:ph type="title"/>
          </p:nvPr>
        </p:nvSpPr>
        <p:spPr>
          <a:xfrm>
            <a:off x="276900" y="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I.2 - Le parc de logements en France</a:t>
            </a:r>
            <a:endParaRPr/>
          </a:p>
        </p:txBody>
      </p:sp>
      <p:sp>
        <p:nvSpPr>
          <p:cNvPr id="170" name="Google Shape;170;p29"/>
          <p:cNvSpPr txBox="1">
            <a:spLocks noGrp="1"/>
          </p:cNvSpPr>
          <p:nvPr>
            <p:ph type="sldNum" idx="12"/>
          </p:nvPr>
        </p:nvSpPr>
        <p:spPr>
          <a:xfrm>
            <a:off x="8888000" y="4826050"/>
            <a:ext cx="273300" cy="33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5</a:t>
            </a:fld>
            <a:endParaRPr/>
          </a:p>
        </p:txBody>
      </p:sp>
      <p:pic>
        <p:nvPicPr>
          <p:cNvPr id="171" name="Google Shape;17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125" y="733425"/>
            <a:ext cx="7828476" cy="3075827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9"/>
          <p:cNvSpPr txBox="1"/>
          <p:nvPr/>
        </p:nvSpPr>
        <p:spPr>
          <a:xfrm>
            <a:off x="351550" y="3839825"/>
            <a:ext cx="6419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>
                <a:solidFill>
                  <a:srgbClr val="040C28"/>
                </a:solidFill>
              </a:rPr>
              <a:t>En janvier 2021, la France compte 37,2 millions de logements ordinaires, dont 56 % de logements individuels</a:t>
            </a:r>
            <a:endParaRPr/>
          </a:p>
        </p:txBody>
      </p:sp>
      <p:sp>
        <p:nvSpPr>
          <p:cNvPr id="173" name="Google Shape;173;p29"/>
          <p:cNvSpPr txBox="1"/>
          <p:nvPr/>
        </p:nvSpPr>
        <p:spPr>
          <a:xfrm>
            <a:off x="332075" y="4696600"/>
            <a:ext cx="3531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 i="1">
                <a:latin typeface="Lato"/>
                <a:ea typeface="Lato"/>
                <a:cs typeface="Lato"/>
                <a:sym typeface="Lato"/>
              </a:rPr>
              <a:t>Source : Cours de TAMUR de Nicolas Coulombel</a:t>
            </a:r>
            <a:endParaRPr sz="1100" i="1"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74" name="Google Shape;174;p29"/>
          <p:cNvCxnSpPr/>
          <p:nvPr/>
        </p:nvCxnSpPr>
        <p:spPr>
          <a:xfrm>
            <a:off x="6068250" y="3209900"/>
            <a:ext cx="351600" cy="0"/>
          </a:xfrm>
          <a:prstGeom prst="straightConnector1">
            <a:avLst/>
          </a:prstGeom>
          <a:noFill/>
          <a:ln w="9525" cap="flat" cmpd="sng">
            <a:solidFill>
              <a:srgbClr val="98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0"/>
          <p:cNvSpPr txBox="1">
            <a:spLocks noGrp="1"/>
          </p:cNvSpPr>
          <p:nvPr>
            <p:ph type="title"/>
          </p:nvPr>
        </p:nvSpPr>
        <p:spPr>
          <a:xfrm>
            <a:off x="276900" y="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I.2 - Le parc de logements en France</a:t>
            </a:r>
            <a:endParaRPr/>
          </a:p>
        </p:txBody>
      </p:sp>
      <p:sp>
        <p:nvSpPr>
          <p:cNvPr id="180" name="Google Shape;180;p30"/>
          <p:cNvSpPr txBox="1">
            <a:spLocks noGrp="1"/>
          </p:cNvSpPr>
          <p:nvPr>
            <p:ph type="sldNum" idx="12"/>
          </p:nvPr>
        </p:nvSpPr>
        <p:spPr>
          <a:xfrm>
            <a:off x="8888000" y="4826050"/>
            <a:ext cx="273300" cy="33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6</a:t>
            </a:fld>
            <a:endParaRPr/>
          </a:p>
        </p:txBody>
      </p:sp>
      <p:pic>
        <p:nvPicPr>
          <p:cNvPr id="181" name="Google Shape;18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62075"/>
            <a:ext cx="8839200" cy="3374967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30"/>
          <p:cNvSpPr txBox="1"/>
          <p:nvPr/>
        </p:nvSpPr>
        <p:spPr>
          <a:xfrm>
            <a:off x="332075" y="4696600"/>
            <a:ext cx="3531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 i="1">
                <a:latin typeface="Lato"/>
                <a:ea typeface="Lato"/>
                <a:cs typeface="Lato"/>
                <a:sym typeface="Lato"/>
              </a:rPr>
              <a:t>Source : Cours de TAMUR de Nicolas Coulombel</a:t>
            </a:r>
            <a:endParaRPr sz="1100" i="1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1"/>
          <p:cNvSpPr txBox="1">
            <a:spLocks noGrp="1"/>
          </p:cNvSpPr>
          <p:nvPr>
            <p:ph type="title"/>
          </p:nvPr>
        </p:nvSpPr>
        <p:spPr>
          <a:xfrm>
            <a:off x="276900" y="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I.3 - Les prix du logement</a:t>
            </a:r>
            <a:endParaRPr/>
          </a:p>
        </p:txBody>
      </p:sp>
      <p:sp>
        <p:nvSpPr>
          <p:cNvPr id="188" name="Google Shape;188;p31"/>
          <p:cNvSpPr txBox="1">
            <a:spLocks noGrp="1"/>
          </p:cNvSpPr>
          <p:nvPr>
            <p:ph type="sldNum" idx="12"/>
          </p:nvPr>
        </p:nvSpPr>
        <p:spPr>
          <a:xfrm>
            <a:off x="8888000" y="4826050"/>
            <a:ext cx="273300" cy="33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7</a:t>
            </a:fld>
            <a:endParaRPr/>
          </a:p>
        </p:txBody>
      </p:sp>
      <p:pic>
        <p:nvPicPr>
          <p:cNvPr id="189" name="Google Shape;18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5525" y="672300"/>
            <a:ext cx="7276827" cy="430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31"/>
          <p:cNvSpPr txBox="1"/>
          <p:nvPr/>
        </p:nvSpPr>
        <p:spPr>
          <a:xfrm>
            <a:off x="332075" y="4849000"/>
            <a:ext cx="3531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 i="1">
                <a:latin typeface="Lato"/>
                <a:ea typeface="Lato"/>
                <a:cs typeface="Lato"/>
                <a:sym typeface="Lato"/>
              </a:rPr>
              <a:t>Source : Cours de TAMUR de Nicolas Coulombel</a:t>
            </a:r>
            <a:endParaRPr sz="1100" i="1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2"/>
          <p:cNvSpPr txBox="1">
            <a:spLocks noGrp="1"/>
          </p:cNvSpPr>
          <p:nvPr>
            <p:ph type="title"/>
          </p:nvPr>
        </p:nvSpPr>
        <p:spPr>
          <a:xfrm>
            <a:off x="276900" y="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I.3 - Les prix du logement </a:t>
            </a:r>
            <a:endParaRPr/>
          </a:p>
        </p:txBody>
      </p:sp>
      <p:sp>
        <p:nvSpPr>
          <p:cNvPr id="196" name="Google Shape;196;p32"/>
          <p:cNvSpPr txBox="1">
            <a:spLocks noGrp="1"/>
          </p:cNvSpPr>
          <p:nvPr>
            <p:ph type="sldNum" idx="12"/>
          </p:nvPr>
        </p:nvSpPr>
        <p:spPr>
          <a:xfrm>
            <a:off x="8888000" y="4826050"/>
            <a:ext cx="273300" cy="33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8</a:t>
            </a:fld>
            <a:endParaRPr/>
          </a:p>
        </p:txBody>
      </p:sp>
      <p:pic>
        <p:nvPicPr>
          <p:cNvPr id="197" name="Google Shape;19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6725" y="884363"/>
            <a:ext cx="5047276" cy="3439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3075" y="1136287"/>
            <a:ext cx="3897479" cy="3439675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32"/>
          <p:cNvSpPr txBox="1"/>
          <p:nvPr/>
        </p:nvSpPr>
        <p:spPr>
          <a:xfrm>
            <a:off x="332075" y="4696600"/>
            <a:ext cx="3531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 i="1">
                <a:latin typeface="Lato"/>
                <a:ea typeface="Lato"/>
                <a:cs typeface="Lato"/>
                <a:sym typeface="Lato"/>
              </a:rPr>
              <a:t>Source : Cours de TAMUR de Nicolas Coulombel</a:t>
            </a:r>
            <a:endParaRPr sz="1100" i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0" name="Google Shape;200;p32"/>
          <p:cNvSpPr txBox="1"/>
          <p:nvPr/>
        </p:nvSpPr>
        <p:spPr>
          <a:xfrm>
            <a:off x="293100" y="551772"/>
            <a:ext cx="3961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Lato"/>
                <a:ea typeface="Lato"/>
                <a:cs typeface="Lato"/>
                <a:sym typeface="Lato"/>
              </a:rPr>
              <a:t>Part des dépenses dans le budget des ménages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3"/>
          <p:cNvSpPr txBox="1">
            <a:spLocks noGrp="1"/>
          </p:cNvSpPr>
          <p:nvPr>
            <p:ph type="title"/>
          </p:nvPr>
        </p:nvSpPr>
        <p:spPr>
          <a:xfrm>
            <a:off x="276900" y="0"/>
            <a:ext cx="84435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I.4 - Le parc de logement en Ile de France -</a:t>
            </a:r>
            <a:r>
              <a:rPr lang="fr">
                <a:solidFill>
                  <a:srgbClr val="38761D"/>
                </a:solidFill>
              </a:rPr>
              <a:t> Aujourd’hui</a:t>
            </a:r>
            <a:endParaRPr>
              <a:solidFill>
                <a:srgbClr val="38761D"/>
              </a:solidFill>
            </a:endParaRPr>
          </a:p>
        </p:txBody>
      </p:sp>
      <p:sp>
        <p:nvSpPr>
          <p:cNvPr id="206" name="Google Shape;206;p33"/>
          <p:cNvSpPr txBox="1">
            <a:spLocks noGrp="1"/>
          </p:cNvSpPr>
          <p:nvPr>
            <p:ph type="sldNum" idx="12"/>
          </p:nvPr>
        </p:nvSpPr>
        <p:spPr>
          <a:xfrm>
            <a:off x="8888000" y="4826050"/>
            <a:ext cx="273300" cy="33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9</a:t>
            </a:fld>
            <a:endParaRPr/>
          </a:p>
        </p:txBody>
      </p:sp>
      <p:pic>
        <p:nvPicPr>
          <p:cNvPr id="207" name="Google Shape;20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975" y="1428925"/>
            <a:ext cx="8839199" cy="3289397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3"/>
          <p:cNvSpPr txBox="1"/>
          <p:nvPr/>
        </p:nvSpPr>
        <p:spPr>
          <a:xfrm>
            <a:off x="332075" y="4696600"/>
            <a:ext cx="3531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 i="1">
                <a:latin typeface="Lato"/>
                <a:ea typeface="Lato"/>
                <a:cs typeface="Lato"/>
                <a:sym typeface="Lato"/>
              </a:rPr>
              <a:t>Source : Cours de TAMUR de Nicolas Coulombel</a:t>
            </a:r>
            <a:endParaRPr sz="1100" i="1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2144</Words>
  <Application>Microsoft Office PowerPoint</Application>
  <PresentationFormat>Affichage à l'écran (16:9)</PresentationFormat>
  <Paragraphs>385</Paragraphs>
  <Slides>42</Slides>
  <Notes>42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42</vt:i4>
      </vt:variant>
    </vt:vector>
  </HeadingPairs>
  <TitlesOfParts>
    <vt:vector size="50" baseType="lpstr">
      <vt:lpstr>Raleway</vt:lpstr>
      <vt:lpstr>Corbel</vt:lpstr>
      <vt:lpstr>Lato</vt:lpstr>
      <vt:lpstr>Arial</vt:lpstr>
      <vt:lpstr>Lato Black</vt:lpstr>
      <vt:lpstr>Lato Light</vt:lpstr>
      <vt:lpstr>Simple Light</vt:lpstr>
      <vt:lpstr>Streamline</vt:lpstr>
      <vt:lpstr>Logement  en Ile-de-France</vt:lpstr>
      <vt:lpstr>Sommaire</vt:lpstr>
      <vt:lpstr>I.1 - Le parc de logements en France</vt:lpstr>
      <vt:lpstr>I.2 - Le parc de logements en France</vt:lpstr>
      <vt:lpstr>I.2 - Le parc de logements en France</vt:lpstr>
      <vt:lpstr>I.2 - Le parc de logements en France</vt:lpstr>
      <vt:lpstr>I.3 - Les prix du logement</vt:lpstr>
      <vt:lpstr>I.3 - Les prix du logement </vt:lpstr>
      <vt:lpstr>I.4 - Le parc de logement en Ile de France - Aujourd’hui</vt:lpstr>
      <vt:lpstr>I.4 - Le parc de logement en Ile de France - Aujourd’hui</vt:lpstr>
      <vt:lpstr>I.4 - Le parc de logement en Ile de France - Aujourd’hui</vt:lpstr>
      <vt:lpstr>I.4 - Le parc de logement en Ile de France - Aujourd’hui</vt:lpstr>
      <vt:lpstr>I.4 - Le parc de logement en Ile de France - Demain</vt:lpstr>
      <vt:lpstr>Sommaire</vt:lpstr>
      <vt:lpstr>Caractéristique globale concernant l’accessibilité :  </vt:lpstr>
      <vt:lpstr>Accessibilité aux logements sociaux. Pour qui produit-on du logement social ? </vt:lpstr>
      <vt:lpstr>Parc social français : une tension entre deux modèles </vt:lpstr>
      <vt:lpstr>Une politique de résidualisation [...] : </vt:lpstr>
      <vt:lpstr>Un décalage entre production du logement social et demande en IdF  </vt:lpstr>
      <vt:lpstr>Pourquoi un tel décalage entre production du logement social et demande en IdF ? </vt:lpstr>
      <vt:lpstr>II.1 Accessibilité : cas du logement social</vt:lpstr>
      <vt:lpstr>Sommaire</vt:lpstr>
      <vt:lpstr>2. a) En péril, insalubre, dégradé : quelques définitions </vt:lpstr>
      <vt:lpstr>a ) Diagnostic </vt:lpstr>
      <vt:lpstr>a ) Diagnostic </vt:lpstr>
      <vt:lpstr>a ) Diagnostic </vt:lpstr>
      <vt:lpstr>a ) Parc privé à forte vocation sociale…  Pour quelle qualité de vie ? </vt:lpstr>
      <vt:lpstr>a ) Copropriétés </vt:lpstr>
      <vt:lpstr>b ) Logique marchande de formation et de maintien de ce parc</vt:lpstr>
      <vt:lpstr>b ) Logique marchande de formation et de maintien de ce parc</vt:lpstr>
      <vt:lpstr>b ) Logique marchande de formation et de maintien de ce parc</vt:lpstr>
      <vt:lpstr>c ) Lutte contre l’habitat indigne : Politiques publiques</vt:lpstr>
      <vt:lpstr>c ) Lutte contre l’habitat indigne : Procédure de police</vt:lpstr>
      <vt:lpstr>c ) Lutte contre l’habitat indigne : Lutte pénale</vt:lpstr>
      <vt:lpstr>c ) Lutte contre l’habitat indigne : aides, opérations</vt:lpstr>
      <vt:lpstr>2. Marché du logement insalubre - Tableau récapitulatif</vt:lpstr>
      <vt:lpstr>CONCLUSION - Marché du logement à destination ménages modestes</vt:lpstr>
      <vt:lpstr>ANNEXE - Profil parc insalubres</vt:lpstr>
      <vt:lpstr>ANNEXE - Profil parc social</vt:lpstr>
      <vt:lpstr>ANNEXE - Profil demandeurs logement social</vt:lpstr>
      <vt:lpstr>ANNEXE - Profil de distribution des revenus (2017)</vt:lpstr>
      <vt:lpstr>ANNEXE - Logement vacant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Logement  en Ile-de-France</dc:title>
  <cp:lastModifiedBy>Yann CASTRES</cp:lastModifiedBy>
  <cp:revision>3</cp:revision>
  <dcterms:modified xsi:type="dcterms:W3CDTF">2023-05-24T09:16:59Z</dcterms:modified>
</cp:coreProperties>
</file>