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Bebas Neue" panose="020B0604020202020204" charset="0"/>
      <p:regular r:id="rId32"/>
    </p:embeddedFont>
    <p:embeddedFont>
      <p:font typeface="Fira Sans Extra Condensed Medium" panose="020B0604020202020204" charset="0"/>
      <p:regular r:id="rId33"/>
      <p:bold r:id="rId34"/>
      <p:italic r:id="rId35"/>
      <p:boldItalic r:id="rId36"/>
    </p:embeddedFont>
    <p:embeddedFont>
      <p:font typeface="Krona One" panose="020B0604020202020204" charset="0"/>
      <p:regular r:id="rId37"/>
    </p:embeddedFont>
    <p:embeddedFont>
      <p:font typeface="Space Mon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A1BBA0-BADA-4A33-863A-3875F9D7D999}">
  <a:tblStyle styleId="{F3A1BBA0-BADA-4A33-863A-3875F9D7D99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DA7950-9CD2-4CFE-8E14-02D3EF30855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41d37d33e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241d37d33e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41d37d33e2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241d37d33e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e28fc486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1e28fc486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41d37d33e2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41d37d33e2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41d37d33e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41d37d33e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42e46413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42e46413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42e464136f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42e464136f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e84716355d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e84716355d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e84716355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e84716355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44d182fbd9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44d182fbd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84716355d_0_1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e84716355d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449964c3c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449964c3c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d82c511ff3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d82c511ff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0a380d3c15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0a380d3c15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0a380d3c15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20a380d3c15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da4366398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da4366398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4326f0505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24326f0505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43329dd932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243329dd932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431a681b9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2431a681b9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e84716355d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e84716355d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e84716355d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e84716355d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4166c9b4d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4166c9b4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4512eaa7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4512eaa7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4512eaa7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4512eaa73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4166c9b4db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4166c9b4db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41d37d33e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41d37d33e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9f3ca40c8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9f3ca40c8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41d37d33e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41d37d33e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80825" y="670600"/>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883838" y="2702325"/>
            <a:ext cx="1355400" cy="1355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20000" y="1083750"/>
            <a:ext cx="5108700" cy="2955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4676800" y="3655250"/>
            <a:ext cx="34419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4" name="Google Shape;14;p2"/>
          <p:cNvGrpSpPr/>
          <p:nvPr/>
        </p:nvGrpSpPr>
        <p:grpSpPr>
          <a:xfrm>
            <a:off x="332700" y="231050"/>
            <a:ext cx="8478600" cy="4661400"/>
            <a:chOff x="332700" y="231050"/>
            <a:chExt cx="8478600" cy="4661400"/>
          </a:xfrm>
        </p:grpSpPr>
        <p:cxnSp>
          <p:nvCxnSpPr>
            <p:cNvPr id="15" name="Google Shape;15;p2"/>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6" name="Google Shape;16;p2"/>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7" name="Google Shape;17;p2"/>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8" name="Google Shape;18;p2"/>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4"/>
        <p:cNvGrpSpPr/>
        <p:nvPr/>
      </p:nvGrpSpPr>
      <p:grpSpPr>
        <a:xfrm>
          <a:off x="0" y="0"/>
          <a:ext cx="0" cy="0"/>
          <a:chOff x="0" y="0"/>
          <a:chExt cx="0" cy="0"/>
        </a:xfrm>
      </p:grpSpPr>
      <p:sp>
        <p:nvSpPr>
          <p:cNvPr id="115" name="Google Shape;115;p13"/>
          <p:cNvSpPr/>
          <p:nvPr/>
        </p:nvSpPr>
        <p:spPr>
          <a:xfrm>
            <a:off x="7742650" y="316797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201175" y="1297850"/>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txBox="1">
            <a:spLocks noGrp="1"/>
          </p:cNvSpPr>
          <p:nvPr>
            <p:ph type="ctrTitle"/>
          </p:nvPr>
        </p:nvSpPr>
        <p:spPr>
          <a:xfrm>
            <a:off x="737288" y="2607645"/>
            <a:ext cx="19065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18" name="Google Shape;118;p13"/>
          <p:cNvSpPr txBox="1">
            <a:spLocks noGrp="1"/>
          </p:cNvSpPr>
          <p:nvPr>
            <p:ph type="subTitle" idx="1"/>
          </p:nvPr>
        </p:nvSpPr>
        <p:spPr>
          <a:xfrm>
            <a:off x="737288" y="3076225"/>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9" name="Google Shape;119;p13"/>
          <p:cNvSpPr txBox="1">
            <a:spLocks noGrp="1"/>
          </p:cNvSpPr>
          <p:nvPr>
            <p:ph type="title" idx="2" hasCustomPrompt="1"/>
          </p:nvPr>
        </p:nvSpPr>
        <p:spPr>
          <a:xfrm>
            <a:off x="802504" y="1674850"/>
            <a:ext cx="7710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20" name="Google Shape;120;p13"/>
          <p:cNvSpPr txBox="1">
            <a:spLocks noGrp="1"/>
          </p:cNvSpPr>
          <p:nvPr>
            <p:ph type="subTitle" idx="3"/>
          </p:nvPr>
        </p:nvSpPr>
        <p:spPr>
          <a:xfrm>
            <a:off x="4614738" y="3086844"/>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21" name="Google Shape;121;p13"/>
          <p:cNvSpPr txBox="1">
            <a:spLocks noGrp="1"/>
          </p:cNvSpPr>
          <p:nvPr>
            <p:ph type="title" idx="4" hasCustomPrompt="1"/>
          </p:nvPr>
        </p:nvSpPr>
        <p:spPr>
          <a:xfrm>
            <a:off x="4690184" y="1685475"/>
            <a:ext cx="8256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22" name="Google Shape;122;p13"/>
          <p:cNvSpPr txBox="1">
            <a:spLocks noGrp="1"/>
          </p:cNvSpPr>
          <p:nvPr>
            <p:ph type="subTitle" idx="5"/>
          </p:nvPr>
        </p:nvSpPr>
        <p:spPr>
          <a:xfrm>
            <a:off x="2630388" y="308439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23" name="Google Shape;123;p13"/>
          <p:cNvSpPr txBox="1">
            <a:spLocks noGrp="1"/>
          </p:cNvSpPr>
          <p:nvPr>
            <p:ph type="title" idx="6" hasCustomPrompt="1"/>
          </p:nvPr>
        </p:nvSpPr>
        <p:spPr>
          <a:xfrm>
            <a:off x="2699413" y="1683000"/>
            <a:ext cx="8256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24" name="Google Shape;124;p13"/>
          <p:cNvSpPr txBox="1">
            <a:spLocks noGrp="1"/>
          </p:cNvSpPr>
          <p:nvPr>
            <p:ph type="ctrTitle" idx="7"/>
          </p:nvPr>
        </p:nvSpPr>
        <p:spPr>
          <a:xfrm>
            <a:off x="720000" y="540000"/>
            <a:ext cx="6059700" cy="445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a:solidFill>
                  <a:srgbClr val="000000"/>
                </a:solidFill>
              </a:defRPr>
            </a:lvl1pPr>
            <a:lvl2pPr lvl="1" rtl="0">
              <a:spcBef>
                <a:spcPts val="0"/>
              </a:spcBef>
              <a:spcAft>
                <a:spcPts val="0"/>
              </a:spcAft>
              <a:buClr>
                <a:srgbClr val="D9D9D9"/>
              </a:buClr>
              <a:buSzPts val="1800"/>
              <a:buNone/>
              <a:defRPr sz="1800">
                <a:solidFill>
                  <a:srgbClr val="D9D9D9"/>
                </a:solidFill>
              </a:defRPr>
            </a:lvl2pPr>
            <a:lvl3pPr lvl="2" rtl="0">
              <a:spcBef>
                <a:spcPts val="0"/>
              </a:spcBef>
              <a:spcAft>
                <a:spcPts val="0"/>
              </a:spcAft>
              <a:buClr>
                <a:srgbClr val="D9D9D9"/>
              </a:buClr>
              <a:buSzPts val="1800"/>
              <a:buNone/>
              <a:defRPr sz="1800">
                <a:solidFill>
                  <a:srgbClr val="D9D9D9"/>
                </a:solidFill>
              </a:defRPr>
            </a:lvl3pPr>
            <a:lvl4pPr lvl="3" rtl="0">
              <a:spcBef>
                <a:spcPts val="0"/>
              </a:spcBef>
              <a:spcAft>
                <a:spcPts val="0"/>
              </a:spcAft>
              <a:buClr>
                <a:srgbClr val="D9D9D9"/>
              </a:buClr>
              <a:buSzPts val="1800"/>
              <a:buNone/>
              <a:defRPr sz="1800">
                <a:solidFill>
                  <a:srgbClr val="D9D9D9"/>
                </a:solidFill>
              </a:defRPr>
            </a:lvl4pPr>
            <a:lvl5pPr lvl="4" rtl="0">
              <a:spcBef>
                <a:spcPts val="0"/>
              </a:spcBef>
              <a:spcAft>
                <a:spcPts val="0"/>
              </a:spcAft>
              <a:buClr>
                <a:srgbClr val="D9D9D9"/>
              </a:buClr>
              <a:buSzPts val="1800"/>
              <a:buNone/>
              <a:defRPr sz="1800">
                <a:solidFill>
                  <a:srgbClr val="D9D9D9"/>
                </a:solidFill>
              </a:defRPr>
            </a:lvl5pPr>
            <a:lvl6pPr lvl="5" rtl="0">
              <a:spcBef>
                <a:spcPts val="0"/>
              </a:spcBef>
              <a:spcAft>
                <a:spcPts val="0"/>
              </a:spcAft>
              <a:buClr>
                <a:srgbClr val="D9D9D9"/>
              </a:buClr>
              <a:buSzPts val="1800"/>
              <a:buNone/>
              <a:defRPr sz="1800">
                <a:solidFill>
                  <a:srgbClr val="D9D9D9"/>
                </a:solidFill>
              </a:defRPr>
            </a:lvl6pPr>
            <a:lvl7pPr lvl="6" rtl="0">
              <a:spcBef>
                <a:spcPts val="0"/>
              </a:spcBef>
              <a:spcAft>
                <a:spcPts val="0"/>
              </a:spcAft>
              <a:buClr>
                <a:srgbClr val="D9D9D9"/>
              </a:buClr>
              <a:buSzPts val="1800"/>
              <a:buNone/>
              <a:defRPr sz="1800">
                <a:solidFill>
                  <a:srgbClr val="D9D9D9"/>
                </a:solidFill>
              </a:defRPr>
            </a:lvl7pPr>
            <a:lvl8pPr lvl="7" rtl="0">
              <a:spcBef>
                <a:spcPts val="0"/>
              </a:spcBef>
              <a:spcAft>
                <a:spcPts val="0"/>
              </a:spcAft>
              <a:buClr>
                <a:srgbClr val="D9D9D9"/>
              </a:buClr>
              <a:buSzPts val="1800"/>
              <a:buNone/>
              <a:defRPr sz="1800">
                <a:solidFill>
                  <a:srgbClr val="D9D9D9"/>
                </a:solidFill>
              </a:defRPr>
            </a:lvl8pPr>
            <a:lvl9pPr lvl="8" rtl="0">
              <a:spcBef>
                <a:spcPts val="0"/>
              </a:spcBef>
              <a:spcAft>
                <a:spcPts val="0"/>
              </a:spcAft>
              <a:buClr>
                <a:srgbClr val="D9D9D9"/>
              </a:buClr>
              <a:buSzPts val="1800"/>
              <a:buNone/>
              <a:defRPr sz="1800">
                <a:solidFill>
                  <a:srgbClr val="D9D9D9"/>
                </a:solidFill>
              </a:defRPr>
            </a:lvl9pPr>
          </a:lstStyle>
          <a:p>
            <a:endParaRPr/>
          </a:p>
        </p:txBody>
      </p:sp>
      <p:sp>
        <p:nvSpPr>
          <p:cNvPr id="125" name="Google Shape;125;p13"/>
          <p:cNvSpPr txBox="1">
            <a:spLocks noGrp="1"/>
          </p:cNvSpPr>
          <p:nvPr>
            <p:ph type="subTitle" idx="8"/>
          </p:nvPr>
        </p:nvSpPr>
        <p:spPr>
          <a:xfrm>
            <a:off x="6500200" y="307624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26" name="Google Shape;126;p13"/>
          <p:cNvSpPr txBox="1">
            <a:spLocks noGrp="1"/>
          </p:cNvSpPr>
          <p:nvPr>
            <p:ph type="title" idx="9" hasCustomPrompt="1"/>
          </p:nvPr>
        </p:nvSpPr>
        <p:spPr>
          <a:xfrm>
            <a:off x="6591675" y="1674850"/>
            <a:ext cx="8256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27" name="Google Shape;127;p13"/>
          <p:cNvSpPr txBox="1">
            <a:spLocks noGrp="1"/>
          </p:cNvSpPr>
          <p:nvPr>
            <p:ph type="ctrTitle" idx="13"/>
          </p:nvPr>
        </p:nvSpPr>
        <p:spPr>
          <a:xfrm>
            <a:off x="2630388" y="2607645"/>
            <a:ext cx="1976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28" name="Google Shape;128;p13"/>
          <p:cNvSpPr txBox="1">
            <a:spLocks noGrp="1"/>
          </p:cNvSpPr>
          <p:nvPr>
            <p:ph type="ctrTitle" idx="14"/>
          </p:nvPr>
        </p:nvSpPr>
        <p:spPr>
          <a:xfrm>
            <a:off x="4614742" y="2607650"/>
            <a:ext cx="18969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None/>
              <a:defRPr sz="1500">
                <a:solidFill>
                  <a:schemeClr val="dk2"/>
                </a:solidFill>
                <a:highlight>
                  <a:schemeClr val="dk1"/>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29" name="Google Shape;129;p13"/>
          <p:cNvSpPr txBox="1">
            <a:spLocks noGrp="1"/>
          </p:cNvSpPr>
          <p:nvPr>
            <p:ph type="ctrTitle" idx="15"/>
          </p:nvPr>
        </p:nvSpPr>
        <p:spPr>
          <a:xfrm>
            <a:off x="6500200" y="2607645"/>
            <a:ext cx="19065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grpSp>
        <p:nvGrpSpPr>
          <p:cNvPr id="130" name="Google Shape;130;p13"/>
          <p:cNvGrpSpPr/>
          <p:nvPr/>
        </p:nvGrpSpPr>
        <p:grpSpPr>
          <a:xfrm>
            <a:off x="332700" y="231050"/>
            <a:ext cx="8478600" cy="4661400"/>
            <a:chOff x="332700" y="231050"/>
            <a:chExt cx="8478600" cy="4661400"/>
          </a:xfrm>
        </p:grpSpPr>
        <p:cxnSp>
          <p:nvCxnSpPr>
            <p:cNvPr id="131" name="Google Shape;131;p13"/>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32" name="Google Shape;132;p13"/>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33" name="Google Shape;133;p13"/>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34" name="Google Shape;134;p13"/>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135" name="Google Shape;135;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1">
  <p:cSld name="CUSTOM_11">
    <p:spTree>
      <p:nvGrpSpPr>
        <p:cNvPr id="1" name="Shape 136"/>
        <p:cNvGrpSpPr/>
        <p:nvPr/>
      </p:nvGrpSpPr>
      <p:grpSpPr>
        <a:xfrm>
          <a:off x="0" y="0"/>
          <a:ext cx="0" cy="0"/>
          <a:chOff x="0" y="0"/>
          <a:chExt cx="0" cy="0"/>
        </a:xfrm>
      </p:grpSpPr>
      <p:sp>
        <p:nvSpPr>
          <p:cNvPr id="137" name="Google Shape;137;p14"/>
          <p:cNvSpPr/>
          <p:nvPr/>
        </p:nvSpPr>
        <p:spPr>
          <a:xfrm>
            <a:off x="6925950" y="-21122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407025" y="3015025"/>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txBox="1">
            <a:spLocks noGrp="1"/>
          </p:cNvSpPr>
          <p:nvPr>
            <p:ph type="ctrTitle"/>
          </p:nvPr>
        </p:nvSpPr>
        <p:spPr>
          <a:xfrm>
            <a:off x="1346861" y="1775863"/>
            <a:ext cx="30432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40" name="Google Shape;140;p14"/>
          <p:cNvSpPr txBox="1">
            <a:spLocks noGrp="1"/>
          </p:cNvSpPr>
          <p:nvPr>
            <p:ph type="subTitle" idx="1"/>
          </p:nvPr>
        </p:nvSpPr>
        <p:spPr>
          <a:xfrm>
            <a:off x="1346850" y="2244449"/>
            <a:ext cx="3043200" cy="50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1" name="Google Shape;141;p14"/>
          <p:cNvSpPr txBox="1">
            <a:spLocks noGrp="1"/>
          </p:cNvSpPr>
          <p:nvPr>
            <p:ph type="title" idx="2" hasCustomPrompt="1"/>
          </p:nvPr>
        </p:nvSpPr>
        <p:spPr>
          <a:xfrm>
            <a:off x="2482957" y="1188975"/>
            <a:ext cx="7710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42" name="Google Shape;142;p14"/>
          <p:cNvSpPr txBox="1">
            <a:spLocks noGrp="1"/>
          </p:cNvSpPr>
          <p:nvPr>
            <p:ph type="subTitle" idx="3"/>
          </p:nvPr>
        </p:nvSpPr>
        <p:spPr>
          <a:xfrm>
            <a:off x="1346850" y="4007603"/>
            <a:ext cx="3043200" cy="4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3" name="Google Shape;143;p14"/>
          <p:cNvSpPr txBox="1">
            <a:spLocks noGrp="1"/>
          </p:cNvSpPr>
          <p:nvPr>
            <p:ph type="title" idx="4" hasCustomPrompt="1"/>
          </p:nvPr>
        </p:nvSpPr>
        <p:spPr>
          <a:xfrm>
            <a:off x="2455649" y="2952025"/>
            <a:ext cx="8256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subTitle" idx="5"/>
          </p:nvPr>
        </p:nvSpPr>
        <p:spPr>
          <a:xfrm>
            <a:off x="4753947" y="2251658"/>
            <a:ext cx="3043200" cy="50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5" name="Google Shape;145;p14"/>
          <p:cNvSpPr txBox="1">
            <a:spLocks noGrp="1"/>
          </p:cNvSpPr>
          <p:nvPr>
            <p:ph type="title" idx="6" hasCustomPrompt="1"/>
          </p:nvPr>
        </p:nvSpPr>
        <p:spPr>
          <a:xfrm>
            <a:off x="5862740" y="1188975"/>
            <a:ext cx="8256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46" name="Google Shape;146;p14"/>
          <p:cNvSpPr txBox="1">
            <a:spLocks noGrp="1"/>
          </p:cNvSpPr>
          <p:nvPr>
            <p:ph type="ctrTitle" idx="7"/>
          </p:nvPr>
        </p:nvSpPr>
        <p:spPr>
          <a:xfrm>
            <a:off x="720000" y="540000"/>
            <a:ext cx="6059700" cy="445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a:solidFill>
                  <a:srgbClr val="000000"/>
                </a:solidFill>
              </a:defRPr>
            </a:lvl1pPr>
            <a:lvl2pPr lvl="1" rtl="0">
              <a:spcBef>
                <a:spcPts val="0"/>
              </a:spcBef>
              <a:spcAft>
                <a:spcPts val="0"/>
              </a:spcAft>
              <a:buClr>
                <a:srgbClr val="D9D9D9"/>
              </a:buClr>
              <a:buSzPts val="1800"/>
              <a:buNone/>
              <a:defRPr sz="1800">
                <a:solidFill>
                  <a:srgbClr val="D9D9D9"/>
                </a:solidFill>
              </a:defRPr>
            </a:lvl2pPr>
            <a:lvl3pPr lvl="2" rtl="0">
              <a:spcBef>
                <a:spcPts val="0"/>
              </a:spcBef>
              <a:spcAft>
                <a:spcPts val="0"/>
              </a:spcAft>
              <a:buClr>
                <a:srgbClr val="D9D9D9"/>
              </a:buClr>
              <a:buSzPts val="1800"/>
              <a:buNone/>
              <a:defRPr sz="1800">
                <a:solidFill>
                  <a:srgbClr val="D9D9D9"/>
                </a:solidFill>
              </a:defRPr>
            </a:lvl3pPr>
            <a:lvl4pPr lvl="3" rtl="0">
              <a:spcBef>
                <a:spcPts val="0"/>
              </a:spcBef>
              <a:spcAft>
                <a:spcPts val="0"/>
              </a:spcAft>
              <a:buClr>
                <a:srgbClr val="D9D9D9"/>
              </a:buClr>
              <a:buSzPts val="1800"/>
              <a:buNone/>
              <a:defRPr sz="1800">
                <a:solidFill>
                  <a:srgbClr val="D9D9D9"/>
                </a:solidFill>
              </a:defRPr>
            </a:lvl4pPr>
            <a:lvl5pPr lvl="4" rtl="0">
              <a:spcBef>
                <a:spcPts val="0"/>
              </a:spcBef>
              <a:spcAft>
                <a:spcPts val="0"/>
              </a:spcAft>
              <a:buClr>
                <a:srgbClr val="D9D9D9"/>
              </a:buClr>
              <a:buSzPts val="1800"/>
              <a:buNone/>
              <a:defRPr sz="1800">
                <a:solidFill>
                  <a:srgbClr val="D9D9D9"/>
                </a:solidFill>
              </a:defRPr>
            </a:lvl5pPr>
            <a:lvl6pPr lvl="5" rtl="0">
              <a:spcBef>
                <a:spcPts val="0"/>
              </a:spcBef>
              <a:spcAft>
                <a:spcPts val="0"/>
              </a:spcAft>
              <a:buClr>
                <a:srgbClr val="D9D9D9"/>
              </a:buClr>
              <a:buSzPts val="1800"/>
              <a:buNone/>
              <a:defRPr sz="1800">
                <a:solidFill>
                  <a:srgbClr val="D9D9D9"/>
                </a:solidFill>
              </a:defRPr>
            </a:lvl6pPr>
            <a:lvl7pPr lvl="6" rtl="0">
              <a:spcBef>
                <a:spcPts val="0"/>
              </a:spcBef>
              <a:spcAft>
                <a:spcPts val="0"/>
              </a:spcAft>
              <a:buClr>
                <a:srgbClr val="D9D9D9"/>
              </a:buClr>
              <a:buSzPts val="1800"/>
              <a:buNone/>
              <a:defRPr sz="1800">
                <a:solidFill>
                  <a:srgbClr val="D9D9D9"/>
                </a:solidFill>
              </a:defRPr>
            </a:lvl7pPr>
            <a:lvl8pPr lvl="7" rtl="0">
              <a:spcBef>
                <a:spcPts val="0"/>
              </a:spcBef>
              <a:spcAft>
                <a:spcPts val="0"/>
              </a:spcAft>
              <a:buClr>
                <a:srgbClr val="D9D9D9"/>
              </a:buClr>
              <a:buSzPts val="1800"/>
              <a:buNone/>
              <a:defRPr sz="1800">
                <a:solidFill>
                  <a:srgbClr val="D9D9D9"/>
                </a:solidFill>
              </a:defRPr>
            </a:lvl8pPr>
            <a:lvl9pPr lvl="8" rtl="0">
              <a:spcBef>
                <a:spcPts val="0"/>
              </a:spcBef>
              <a:spcAft>
                <a:spcPts val="0"/>
              </a:spcAft>
              <a:buClr>
                <a:srgbClr val="D9D9D9"/>
              </a:buClr>
              <a:buSzPts val="1800"/>
              <a:buNone/>
              <a:defRPr sz="1800">
                <a:solidFill>
                  <a:srgbClr val="D9D9D9"/>
                </a:solidFill>
              </a:defRPr>
            </a:lvl9pPr>
          </a:lstStyle>
          <a:p>
            <a:endParaRPr/>
          </a:p>
        </p:txBody>
      </p:sp>
      <p:sp>
        <p:nvSpPr>
          <p:cNvPr id="147" name="Google Shape;147;p14"/>
          <p:cNvSpPr txBox="1">
            <a:spLocks noGrp="1"/>
          </p:cNvSpPr>
          <p:nvPr>
            <p:ph type="subTitle" idx="8"/>
          </p:nvPr>
        </p:nvSpPr>
        <p:spPr>
          <a:xfrm>
            <a:off x="4753953" y="3998425"/>
            <a:ext cx="3043200" cy="4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2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8" name="Google Shape;148;p14"/>
          <p:cNvSpPr txBox="1">
            <a:spLocks noGrp="1"/>
          </p:cNvSpPr>
          <p:nvPr>
            <p:ph type="title" idx="9" hasCustomPrompt="1"/>
          </p:nvPr>
        </p:nvSpPr>
        <p:spPr>
          <a:xfrm>
            <a:off x="5862753" y="2952025"/>
            <a:ext cx="825600" cy="5778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a:solidFill>
                  <a:srgbClr val="000000"/>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4"/>
          <p:cNvSpPr txBox="1">
            <a:spLocks noGrp="1"/>
          </p:cNvSpPr>
          <p:nvPr>
            <p:ph type="ctrTitle" idx="13"/>
          </p:nvPr>
        </p:nvSpPr>
        <p:spPr>
          <a:xfrm>
            <a:off x="4753953" y="1775863"/>
            <a:ext cx="30432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50" name="Google Shape;150;p14"/>
          <p:cNvSpPr txBox="1">
            <a:spLocks noGrp="1"/>
          </p:cNvSpPr>
          <p:nvPr>
            <p:ph type="ctrTitle" idx="14"/>
          </p:nvPr>
        </p:nvSpPr>
        <p:spPr>
          <a:xfrm>
            <a:off x="1346865" y="3529825"/>
            <a:ext cx="30432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1200"/>
              <a:buNone/>
              <a:defRPr sz="1500">
                <a:solidFill>
                  <a:schemeClr val="dk2"/>
                </a:solidFill>
                <a:highlight>
                  <a:schemeClr val="dk1"/>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51" name="Google Shape;151;p14"/>
          <p:cNvSpPr txBox="1">
            <a:spLocks noGrp="1"/>
          </p:cNvSpPr>
          <p:nvPr>
            <p:ph type="ctrTitle" idx="15"/>
          </p:nvPr>
        </p:nvSpPr>
        <p:spPr>
          <a:xfrm>
            <a:off x="4753953" y="3529825"/>
            <a:ext cx="30432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grpSp>
        <p:nvGrpSpPr>
          <p:cNvPr id="152" name="Google Shape;152;p14"/>
          <p:cNvGrpSpPr/>
          <p:nvPr/>
        </p:nvGrpSpPr>
        <p:grpSpPr>
          <a:xfrm>
            <a:off x="332700" y="231050"/>
            <a:ext cx="8478600" cy="4661400"/>
            <a:chOff x="332700" y="231050"/>
            <a:chExt cx="8478600" cy="4661400"/>
          </a:xfrm>
        </p:grpSpPr>
        <p:cxnSp>
          <p:nvCxnSpPr>
            <p:cNvPr id="153" name="Google Shape;153;p14"/>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54" name="Google Shape;154;p14"/>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55" name="Google Shape;155;p14"/>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56" name="Google Shape;156;p14"/>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157" name="Google Shape;157;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8"/>
        <p:cNvGrpSpPr/>
        <p:nvPr/>
      </p:nvGrpSpPr>
      <p:grpSpPr>
        <a:xfrm>
          <a:off x="0" y="0"/>
          <a:ext cx="0" cy="0"/>
          <a:chOff x="0" y="0"/>
          <a:chExt cx="0" cy="0"/>
        </a:xfrm>
      </p:grpSpPr>
      <p:sp>
        <p:nvSpPr>
          <p:cNvPr id="159" name="Google Shape;159;p15"/>
          <p:cNvSpPr/>
          <p:nvPr/>
        </p:nvSpPr>
        <p:spPr>
          <a:xfrm>
            <a:off x="1398350" y="3019450"/>
            <a:ext cx="791700" cy="7917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7595575" y="3604100"/>
            <a:ext cx="1376100" cy="13482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txBox="1">
            <a:spLocks noGrp="1"/>
          </p:cNvSpPr>
          <p:nvPr>
            <p:ph type="title"/>
          </p:nvPr>
        </p:nvSpPr>
        <p:spPr>
          <a:xfrm>
            <a:off x="1398350" y="3234775"/>
            <a:ext cx="5606100" cy="576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highlight>
                  <a:schemeClr val="dk1"/>
                </a:highlight>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2" name="Google Shape;162;p15"/>
          <p:cNvSpPr txBox="1">
            <a:spLocks noGrp="1"/>
          </p:cNvSpPr>
          <p:nvPr>
            <p:ph type="subTitle" idx="1"/>
          </p:nvPr>
        </p:nvSpPr>
        <p:spPr>
          <a:xfrm>
            <a:off x="1398350" y="1188100"/>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2500">
                <a:solidFill>
                  <a:schemeClr val="dk1"/>
                </a:solidFill>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grpSp>
        <p:nvGrpSpPr>
          <p:cNvPr id="163" name="Google Shape;163;p15"/>
          <p:cNvGrpSpPr/>
          <p:nvPr/>
        </p:nvGrpSpPr>
        <p:grpSpPr>
          <a:xfrm>
            <a:off x="332700" y="231050"/>
            <a:ext cx="8478600" cy="4661400"/>
            <a:chOff x="332700" y="231050"/>
            <a:chExt cx="8478600" cy="4661400"/>
          </a:xfrm>
        </p:grpSpPr>
        <p:cxnSp>
          <p:nvCxnSpPr>
            <p:cNvPr id="164" name="Google Shape;164;p15"/>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65" name="Google Shape;165;p15"/>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66" name="Google Shape;166;p15"/>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67" name="Google Shape;167;p15"/>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168" name="Google Shape;168;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cSld name="BLANK_1_1_1">
    <p:spTree>
      <p:nvGrpSpPr>
        <p:cNvPr id="1" name="Shape 169"/>
        <p:cNvGrpSpPr/>
        <p:nvPr/>
      </p:nvGrpSpPr>
      <p:grpSpPr>
        <a:xfrm>
          <a:off x="0" y="0"/>
          <a:ext cx="0" cy="0"/>
          <a:chOff x="0" y="0"/>
          <a:chExt cx="0" cy="0"/>
        </a:xfrm>
      </p:grpSpPr>
      <p:sp>
        <p:nvSpPr>
          <p:cNvPr id="170" name="Google Shape;170;p16"/>
          <p:cNvSpPr/>
          <p:nvPr/>
        </p:nvSpPr>
        <p:spPr>
          <a:xfrm>
            <a:off x="7029775" y="3730050"/>
            <a:ext cx="1242600" cy="12426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0" y="-175387"/>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txBox="1">
            <a:spLocks noGrp="1"/>
          </p:cNvSpPr>
          <p:nvPr>
            <p:ph type="title"/>
          </p:nvPr>
        </p:nvSpPr>
        <p:spPr>
          <a:xfrm>
            <a:off x="1458150" y="3153750"/>
            <a:ext cx="6227700" cy="57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highlight>
                  <a:schemeClr val="dk1"/>
                </a:highlight>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3" name="Google Shape;173;p16"/>
          <p:cNvSpPr txBox="1">
            <a:spLocks noGrp="1"/>
          </p:cNvSpPr>
          <p:nvPr>
            <p:ph type="subTitle" idx="1"/>
          </p:nvPr>
        </p:nvSpPr>
        <p:spPr>
          <a:xfrm>
            <a:off x="1458150" y="14134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None/>
              <a:defRPr sz="2500">
                <a:solidFill>
                  <a:schemeClr val="dk1"/>
                </a:solidFill>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grpSp>
        <p:nvGrpSpPr>
          <p:cNvPr id="174" name="Google Shape;174;p16"/>
          <p:cNvGrpSpPr/>
          <p:nvPr/>
        </p:nvGrpSpPr>
        <p:grpSpPr>
          <a:xfrm>
            <a:off x="332700" y="231050"/>
            <a:ext cx="8478600" cy="4661400"/>
            <a:chOff x="332700" y="231050"/>
            <a:chExt cx="8478600" cy="4661400"/>
          </a:xfrm>
        </p:grpSpPr>
        <p:cxnSp>
          <p:nvCxnSpPr>
            <p:cNvPr id="175" name="Google Shape;175;p16"/>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76" name="Google Shape;176;p16"/>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77" name="Google Shape;177;p16"/>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78" name="Google Shape;178;p16"/>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179" name="Google Shape;17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91"/>
        <p:cNvGrpSpPr/>
        <p:nvPr/>
      </p:nvGrpSpPr>
      <p:grpSpPr>
        <a:xfrm>
          <a:off x="0" y="0"/>
          <a:ext cx="0" cy="0"/>
          <a:chOff x="0" y="0"/>
          <a:chExt cx="0" cy="0"/>
        </a:xfrm>
      </p:grpSpPr>
      <p:sp>
        <p:nvSpPr>
          <p:cNvPr id="192" name="Google Shape;192;p18"/>
          <p:cNvSpPr/>
          <p:nvPr/>
        </p:nvSpPr>
        <p:spPr>
          <a:xfrm>
            <a:off x="824775" y="84275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6862650" y="2867101"/>
            <a:ext cx="1713000" cy="1713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txBox="1">
            <a:spLocks noGrp="1"/>
          </p:cNvSpPr>
          <p:nvPr>
            <p:ph type="subTitle" idx="1"/>
          </p:nvPr>
        </p:nvSpPr>
        <p:spPr>
          <a:xfrm>
            <a:off x="892350" y="2613950"/>
            <a:ext cx="28047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18"/>
          <p:cNvSpPr txBox="1">
            <a:spLocks noGrp="1"/>
          </p:cNvSpPr>
          <p:nvPr>
            <p:ph type="title"/>
          </p:nvPr>
        </p:nvSpPr>
        <p:spPr>
          <a:xfrm>
            <a:off x="892350" y="1410000"/>
            <a:ext cx="5687700" cy="866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6" name="Google Shape;196;p18"/>
          <p:cNvGrpSpPr/>
          <p:nvPr/>
        </p:nvGrpSpPr>
        <p:grpSpPr>
          <a:xfrm>
            <a:off x="332700" y="231050"/>
            <a:ext cx="8478600" cy="4661400"/>
            <a:chOff x="332700" y="231050"/>
            <a:chExt cx="8478600" cy="4661400"/>
          </a:xfrm>
        </p:grpSpPr>
        <p:cxnSp>
          <p:nvCxnSpPr>
            <p:cNvPr id="197" name="Google Shape;197;p18"/>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98" name="Google Shape;198;p18"/>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99" name="Google Shape;199;p18"/>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200" name="Google Shape;200;p18"/>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201" name="Google Shape;201;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250"/>
        <p:cNvGrpSpPr/>
        <p:nvPr/>
      </p:nvGrpSpPr>
      <p:grpSpPr>
        <a:xfrm>
          <a:off x="0" y="0"/>
          <a:ext cx="0" cy="0"/>
          <a:chOff x="0" y="0"/>
          <a:chExt cx="0" cy="0"/>
        </a:xfrm>
      </p:grpSpPr>
      <p:sp>
        <p:nvSpPr>
          <p:cNvPr id="251" name="Google Shape;251;p23"/>
          <p:cNvSpPr/>
          <p:nvPr/>
        </p:nvSpPr>
        <p:spPr>
          <a:xfrm>
            <a:off x="1277525" y="15225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a:off x="6912375" y="325750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txBox="1">
            <a:spLocks noGrp="1"/>
          </p:cNvSpPr>
          <p:nvPr>
            <p:ph type="title"/>
          </p:nvPr>
        </p:nvSpPr>
        <p:spPr>
          <a:xfrm>
            <a:off x="1627325" y="2099850"/>
            <a:ext cx="1089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4" name="Google Shape;254;p23"/>
          <p:cNvSpPr txBox="1">
            <a:spLocks noGrp="1"/>
          </p:cNvSpPr>
          <p:nvPr>
            <p:ph type="subTitle" idx="1"/>
          </p:nvPr>
        </p:nvSpPr>
        <p:spPr>
          <a:xfrm>
            <a:off x="1219025" y="2998425"/>
            <a:ext cx="1905600" cy="83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3"/>
          <p:cNvSpPr txBox="1">
            <a:spLocks noGrp="1"/>
          </p:cNvSpPr>
          <p:nvPr>
            <p:ph type="title" idx="2"/>
          </p:nvPr>
        </p:nvSpPr>
        <p:spPr>
          <a:xfrm>
            <a:off x="4016751" y="2099850"/>
            <a:ext cx="1089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6" name="Google Shape;256;p23"/>
          <p:cNvSpPr txBox="1">
            <a:spLocks noGrp="1"/>
          </p:cNvSpPr>
          <p:nvPr>
            <p:ph type="subTitle" idx="3"/>
          </p:nvPr>
        </p:nvSpPr>
        <p:spPr>
          <a:xfrm>
            <a:off x="3681350" y="2998425"/>
            <a:ext cx="1759800" cy="83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23"/>
          <p:cNvSpPr txBox="1">
            <a:spLocks noGrp="1"/>
          </p:cNvSpPr>
          <p:nvPr>
            <p:ph type="title" idx="4"/>
          </p:nvPr>
        </p:nvSpPr>
        <p:spPr>
          <a:xfrm>
            <a:off x="6406175" y="2099850"/>
            <a:ext cx="1097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 name="Google Shape;258;p23"/>
          <p:cNvSpPr txBox="1">
            <a:spLocks noGrp="1"/>
          </p:cNvSpPr>
          <p:nvPr>
            <p:ph type="subTitle" idx="5"/>
          </p:nvPr>
        </p:nvSpPr>
        <p:spPr>
          <a:xfrm>
            <a:off x="6070775" y="2998425"/>
            <a:ext cx="1759800" cy="83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23"/>
          <p:cNvSpPr txBox="1">
            <a:spLocks noGrp="1"/>
          </p:cNvSpPr>
          <p:nvPr>
            <p:ph type="title" idx="6"/>
          </p:nvPr>
        </p:nvSpPr>
        <p:spPr>
          <a:xfrm>
            <a:off x="720000" y="540000"/>
            <a:ext cx="48453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25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0" name="Google Shape;260;p23"/>
          <p:cNvGrpSpPr/>
          <p:nvPr/>
        </p:nvGrpSpPr>
        <p:grpSpPr>
          <a:xfrm>
            <a:off x="332700" y="231050"/>
            <a:ext cx="8478600" cy="4661400"/>
            <a:chOff x="332700" y="231050"/>
            <a:chExt cx="8478600" cy="4661400"/>
          </a:xfrm>
        </p:grpSpPr>
        <p:cxnSp>
          <p:nvCxnSpPr>
            <p:cNvPr id="261" name="Google Shape;261;p23"/>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262" name="Google Shape;262;p23"/>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263" name="Google Shape;263;p23"/>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264" name="Google Shape;264;p23"/>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265" name="Google Shape;26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6_1">
    <p:spTree>
      <p:nvGrpSpPr>
        <p:cNvPr id="1" name="Shape 294"/>
        <p:cNvGrpSpPr/>
        <p:nvPr/>
      </p:nvGrpSpPr>
      <p:grpSpPr>
        <a:xfrm>
          <a:off x="0" y="0"/>
          <a:ext cx="0" cy="0"/>
          <a:chOff x="0" y="0"/>
          <a:chExt cx="0" cy="0"/>
        </a:xfrm>
      </p:grpSpPr>
      <p:sp>
        <p:nvSpPr>
          <p:cNvPr id="295" name="Google Shape;295;p26"/>
          <p:cNvSpPr/>
          <p:nvPr/>
        </p:nvSpPr>
        <p:spPr>
          <a:xfrm>
            <a:off x="5463575" y="-105975"/>
            <a:ext cx="1418100" cy="14181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278025" y="3454600"/>
            <a:ext cx="810900" cy="8109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txBox="1">
            <a:spLocks noGrp="1"/>
          </p:cNvSpPr>
          <p:nvPr>
            <p:ph type="title"/>
          </p:nvPr>
        </p:nvSpPr>
        <p:spPr>
          <a:xfrm>
            <a:off x="862013" y="157812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8" name="Google Shape;298;p26"/>
          <p:cNvSpPr txBox="1">
            <a:spLocks noGrp="1"/>
          </p:cNvSpPr>
          <p:nvPr>
            <p:ph type="subTitle" idx="1"/>
          </p:nvPr>
        </p:nvSpPr>
        <p:spPr>
          <a:xfrm>
            <a:off x="862013" y="2105825"/>
            <a:ext cx="2336400" cy="714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26"/>
          <p:cNvSpPr txBox="1">
            <a:spLocks noGrp="1"/>
          </p:cNvSpPr>
          <p:nvPr>
            <p:ph type="title" idx="2"/>
          </p:nvPr>
        </p:nvSpPr>
        <p:spPr>
          <a:xfrm>
            <a:off x="3393406" y="28201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0" name="Google Shape;300;p26"/>
          <p:cNvSpPr txBox="1">
            <a:spLocks noGrp="1"/>
          </p:cNvSpPr>
          <p:nvPr>
            <p:ph type="subTitle" idx="3"/>
          </p:nvPr>
        </p:nvSpPr>
        <p:spPr>
          <a:xfrm>
            <a:off x="3393419" y="3347849"/>
            <a:ext cx="2336400" cy="714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26"/>
          <p:cNvSpPr txBox="1">
            <a:spLocks noGrp="1"/>
          </p:cNvSpPr>
          <p:nvPr>
            <p:ph type="title" idx="4"/>
          </p:nvPr>
        </p:nvSpPr>
        <p:spPr>
          <a:xfrm>
            <a:off x="5945588" y="157812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2" name="Google Shape;302;p26"/>
          <p:cNvSpPr txBox="1">
            <a:spLocks noGrp="1"/>
          </p:cNvSpPr>
          <p:nvPr>
            <p:ph type="subTitle" idx="5"/>
          </p:nvPr>
        </p:nvSpPr>
        <p:spPr>
          <a:xfrm>
            <a:off x="5945588" y="2105825"/>
            <a:ext cx="2336400" cy="7143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6"/>
          <p:cNvSpPr txBox="1">
            <a:spLocks noGrp="1"/>
          </p:cNvSpPr>
          <p:nvPr>
            <p:ph type="title" idx="6"/>
          </p:nvPr>
        </p:nvSpPr>
        <p:spPr>
          <a:xfrm>
            <a:off x="720000" y="540000"/>
            <a:ext cx="48453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25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4" name="Google Shape;304;p26"/>
          <p:cNvGrpSpPr/>
          <p:nvPr/>
        </p:nvGrpSpPr>
        <p:grpSpPr>
          <a:xfrm>
            <a:off x="332700" y="231050"/>
            <a:ext cx="8478600" cy="4661400"/>
            <a:chOff x="332700" y="231050"/>
            <a:chExt cx="8478600" cy="4661400"/>
          </a:xfrm>
        </p:grpSpPr>
        <p:cxnSp>
          <p:nvCxnSpPr>
            <p:cNvPr id="305" name="Google Shape;305;p26"/>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306" name="Google Shape;306;p26"/>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07" name="Google Shape;307;p26"/>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08" name="Google Shape;308;p26"/>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309" name="Google Shape;309;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0"/>
        <p:cNvGrpSpPr/>
        <p:nvPr/>
      </p:nvGrpSpPr>
      <p:grpSpPr>
        <a:xfrm>
          <a:off x="0" y="0"/>
          <a:ext cx="0" cy="0"/>
          <a:chOff x="0" y="0"/>
          <a:chExt cx="0" cy="0"/>
        </a:xfrm>
      </p:grpSpPr>
      <p:sp>
        <p:nvSpPr>
          <p:cNvPr id="311" name="Google Shape;311;p27"/>
          <p:cNvSpPr/>
          <p:nvPr/>
        </p:nvSpPr>
        <p:spPr>
          <a:xfrm>
            <a:off x="1029025" y="3733500"/>
            <a:ext cx="1038300" cy="1038300"/>
          </a:xfrm>
          <a:prstGeom prst="ellipse">
            <a:avLst/>
          </a:prstGeom>
          <a:gradFill>
            <a:gsLst>
              <a:gs pos="0">
                <a:schemeClr val="accent4"/>
              </a:gs>
              <a:gs pos="100000">
                <a:srgbClr val="FFAB40">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a:off x="7440525" y="115113"/>
            <a:ext cx="1607400" cy="1607400"/>
          </a:xfrm>
          <a:prstGeom prst="ellipse">
            <a:avLst/>
          </a:prstGeom>
          <a:gradFill>
            <a:gsLst>
              <a:gs pos="0">
                <a:schemeClr val="accent4"/>
              </a:gs>
              <a:gs pos="100000">
                <a:srgbClr val="FFAB40">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1029025" y="373350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a:off x="7440525" y="115113"/>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txBox="1">
            <a:spLocks noGrp="1"/>
          </p:cNvSpPr>
          <p:nvPr>
            <p:ph type="title"/>
          </p:nvPr>
        </p:nvSpPr>
        <p:spPr>
          <a:xfrm>
            <a:off x="743527" y="2391975"/>
            <a:ext cx="187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6" name="Google Shape;316;p27"/>
          <p:cNvSpPr txBox="1">
            <a:spLocks noGrp="1"/>
          </p:cNvSpPr>
          <p:nvPr>
            <p:ph type="subTitle" idx="1"/>
          </p:nvPr>
        </p:nvSpPr>
        <p:spPr>
          <a:xfrm>
            <a:off x="1577575" y="1902250"/>
            <a:ext cx="277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7"/>
          <p:cNvSpPr txBox="1">
            <a:spLocks noGrp="1"/>
          </p:cNvSpPr>
          <p:nvPr>
            <p:ph type="title" idx="2"/>
          </p:nvPr>
        </p:nvSpPr>
        <p:spPr>
          <a:xfrm>
            <a:off x="6522182" y="2391983"/>
            <a:ext cx="187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8" name="Google Shape;318;p27"/>
          <p:cNvSpPr txBox="1">
            <a:spLocks noGrp="1"/>
          </p:cNvSpPr>
          <p:nvPr>
            <p:ph type="subTitle" idx="3"/>
          </p:nvPr>
        </p:nvSpPr>
        <p:spPr>
          <a:xfrm>
            <a:off x="5375497" y="3369871"/>
            <a:ext cx="2725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7"/>
          <p:cNvSpPr txBox="1">
            <a:spLocks noGrp="1"/>
          </p:cNvSpPr>
          <p:nvPr>
            <p:ph type="title" idx="4"/>
          </p:nvPr>
        </p:nvSpPr>
        <p:spPr>
          <a:xfrm>
            <a:off x="2628545" y="2391979"/>
            <a:ext cx="1940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 name="Google Shape;320;p27"/>
          <p:cNvSpPr txBox="1">
            <a:spLocks noGrp="1"/>
          </p:cNvSpPr>
          <p:nvPr>
            <p:ph type="subTitle" idx="5"/>
          </p:nvPr>
        </p:nvSpPr>
        <p:spPr>
          <a:xfrm>
            <a:off x="1577575" y="3369871"/>
            <a:ext cx="258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27"/>
          <p:cNvSpPr txBox="1">
            <a:spLocks noGrp="1"/>
          </p:cNvSpPr>
          <p:nvPr>
            <p:ph type="title" idx="6"/>
          </p:nvPr>
        </p:nvSpPr>
        <p:spPr>
          <a:xfrm>
            <a:off x="4575363" y="2391988"/>
            <a:ext cx="1940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27"/>
          <p:cNvSpPr txBox="1">
            <a:spLocks noGrp="1"/>
          </p:cNvSpPr>
          <p:nvPr>
            <p:ph type="subTitle" idx="7"/>
          </p:nvPr>
        </p:nvSpPr>
        <p:spPr>
          <a:xfrm>
            <a:off x="5375497" y="1902250"/>
            <a:ext cx="2632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fr"/>
              <a:t>‹#›</a:t>
            </a:fld>
            <a:endParaRPr/>
          </a:p>
        </p:txBody>
      </p:sp>
      <p:sp>
        <p:nvSpPr>
          <p:cNvPr id="324" name="Google Shape;324;p27"/>
          <p:cNvSpPr txBox="1">
            <a:spLocks noGrp="1"/>
          </p:cNvSpPr>
          <p:nvPr>
            <p:ph type="title" idx="8"/>
          </p:nvPr>
        </p:nvSpPr>
        <p:spPr>
          <a:xfrm>
            <a:off x="720000" y="540026"/>
            <a:ext cx="7704000" cy="456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5" name="Google Shape;325;p27"/>
          <p:cNvGrpSpPr/>
          <p:nvPr/>
        </p:nvGrpSpPr>
        <p:grpSpPr>
          <a:xfrm>
            <a:off x="332700" y="231050"/>
            <a:ext cx="8478600" cy="4661400"/>
            <a:chOff x="332700" y="231050"/>
            <a:chExt cx="8478600" cy="4661400"/>
          </a:xfrm>
        </p:grpSpPr>
        <p:cxnSp>
          <p:nvCxnSpPr>
            <p:cNvPr id="326" name="Google Shape;326;p27"/>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327" name="Google Shape;327;p27"/>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28" name="Google Shape;328;p27"/>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29" name="Google Shape;329;p27"/>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30"/>
        <p:cNvGrpSpPr/>
        <p:nvPr/>
      </p:nvGrpSpPr>
      <p:grpSpPr>
        <a:xfrm>
          <a:off x="0" y="0"/>
          <a:ext cx="0" cy="0"/>
          <a:chOff x="0" y="0"/>
          <a:chExt cx="0" cy="0"/>
        </a:xfrm>
      </p:grpSpPr>
      <p:sp>
        <p:nvSpPr>
          <p:cNvPr id="331" name="Google Shape;331;p28"/>
          <p:cNvSpPr/>
          <p:nvPr/>
        </p:nvSpPr>
        <p:spPr>
          <a:xfrm>
            <a:off x="1205325" y="4401475"/>
            <a:ext cx="1089300" cy="1107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8"/>
          <p:cNvSpPr/>
          <p:nvPr/>
        </p:nvSpPr>
        <p:spPr>
          <a:xfrm>
            <a:off x="6341875" y="-675325"/>
            <a:ext cx="1915200" cy="1946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8"/>
          <p:cNvSpPr txBox="1">
            <a:spLocks noGrp="1"/>
          </p:cNvSpPr>
          <p:nvPr>
            <p:ph type="title"/>
          </p:nvPr>
        </p:nvSpPr>
        <p:spPr>
          <a:xfrm>
            <a:off x="720000" y="540026"/>
            <a:ext cx="7704000" cy="456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4" name="Google Shape;334;p28"/>
          <p:cNvGrpSpPr/>
          <p:nvPr/>
        </p:nvGrpSpPr>
        <p:grpSpPr>
          <a:xfrm>
            <a:off x="332700" y="231050"/>
            <a:ext cx="8478600" cy="4661400"/>
            <a:chOff x="332700" y="231050"/>
            <a:chExt cx="8478600" cy="4661400"/>
          </a:xfrm>
        </p:grpSpPr>
        <p:cxnSp>
          <p:nvCxnSpPr>
            <p:cNvPr id="335" name="Google Shape;335;p28"/>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336" name="Google Shape;336;p28"/>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37" name="Google Shape;337;p28"/>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38" name="Google Shape;338;p28"/>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339" name="Google Shape;339;p28"/>
          <p:cNvSpPr txBox="1">
            <a:spLocks noGrp="1"/>
          </p:cNvSpPr>
          <p:nvPr>
            <p:ph type="ctrTitle" idx="2"/>
          </p:nvPr>
        </p:nvSpPr>
        <p:spPr>
          <a:xfrm>
            <a:off x="1303344" y="1662925"/>
            <a:ext cx="19137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40" name="Google Shape;340;p28"/>
          <p:cNvSpPr txBox="1">
            <a:spLocks noGrp="1"/>
          </p:cNvSpPr>
          <p:nvPr>
            <p:ph type="subTitle" idx="1"/>
          </p:nvPr>
        </p:nvSpPr>
        <p:spPr>
          <a:xfrm>
            <a:off x="1303337" y="2131508"/>
            <a:ext cx="1913700" cy="504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000"/>
              <a:buNone/>
              <a:defRPr>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1" name="Google Shape;341;p28"/>
          <p:cNvSpPr txBox="1">
            <a:spLocks noGrp="1"/>
          </p:cNvSpPr>
          <p:nvPr>
            <p:ph type="subTitle" idx="3"/>
          </p:nvPr>
        </p:nvSpPr>
        <p:spPr>
          <a:xfrm>
            <a:off x="1303337" y="3437450"/>
            <a:ext cx="1913700" cy="49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2" name="Google Shape;342;p28"/>
          <p:cNvSpPr txBox="1">
            <a:spLocks noGrp="1"/>
          </p:cNvSpPr>
          <p:nvPr>
            <p:ph type="subTitle" idx="4"/>
          </p:nvPr>
        </p:nvSpPr>
        <p:spPr>
          <a:xfrm>
            <a:off x="5926959" y="2138718"/>
            <a:ext cx="1913700" cy="50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3" name="Google Shape;343;p28"/>
          <p:cNvSpPr txBox="1">
            <a:spLocks noGrp="1"/>
          </p:cNvSpPr>
          <p:nvPr>
            <p:ph type="subTitle" idx="5"/>
          </p:nvPr>
        </p:nvSpPr>
        <p:spPr>
          <a:xfrm>
            <a:off x="5926963" y="3428277"/>
            <a:ext cx="1913700" cy="4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4" name="Google Shape;344;p28"/>
          <p:cNvSpPr txBox="1">
            <a:spLocks noGrp="1"/>
          </p:cNvSpPr>
          <p:nvPr>
            <p:ph type="ctrTitle" idx="6"/>
          </p:nvPr>
        </p:nvSpPr>
        <p:spPr>
          <a:xfrm>
            <a:off x="5926963" y="1662925"/>
            <a:ext cx="19137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45" name="Google Shape;345;p28"/>
          <p:cNvSpPr txBox="1">
            <a:spLocks noGrp="1"/>
          </p:cNvSpPr>
          <p:nvPr>
            <p:ph type="ctrTitle" idx="7"/>
          </p:nvPr>
        </p:nvSpPr>
        <p:spPr>
          <a:xfrm>
            <a:off x="1303347" y="2959676"/>
            <a:ext cx="19137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1200"/>
              <a:buNone/>
              <a:defRPr sz="1500">
                <a:solidFill>
                  <a:schemeClr val="dk2"/>
                </a:solidFill>
                <a:highlight>
                  <a:schemeClr val="dk1"/>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46" name="Google Shape;346;p28"/>
          <p:cNvSpPr txBox="1">
            <a:spLocks noGrp="1"/>
          </p:cNvSpPr>
          <p:nvPr>
            <p:ph type="ctrTitle" idx="8"/>
          </p:nvPr>
        </p:nvSpPr>
        <p:spPr>
          <a:xfrm>
            <a:off x="5926963" y="2959679"/>
            <a:ext cx="19137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47" name="Google Shape;347;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2">
  <p:cSld name="BLANK_1_1_1_1_2_1">
    <p:spTree>
      <p:nvGrpSpPr>
        <p:cNvPr id="1" name="Shape 348"/>
        <p:cNvGrpSpPr/>
        <p:nvPr/>
      </p:nvGrpSpPr>
      <p:grpSpPr>
        <a:xfrm>
          <a:off x="0" y="0"/>
          <a:ext cx="0" cy="0"/>
          <a:chOff x="0" y="0"/>
          <a:chExt cx="0" cy="0"/>
        </a:xfrm>
      </p:grpSpPr>
      <p:sp>
        <p:nvSpPr>
          <p:cNvPr id="349" name="Google Shape;349;p29"/>
          <p:cNvSpPr/>
          <p:nvPr/>
        </p:nvSpPr>
        <p:spPr>
          <a:xfrm>
            <a:off x="1205325" y="4256425"/>
            <a:ext cx="1089300" cy="1107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6341875" y="-675325"/>
            <a:ext cx="1915200" cy="1946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9"/>
          <p:cNvSpPr txBox="1">
            <a:spLocks noGrp="1"/>
          </p:cNvSpPr>
          <p:nvPr>
            <p:ph type="title"/>
          </p:nvPr>
        </p:nvSpPr>
        <p:spPr>
          <a:xfrm>
            <a:off x="720000" y="534668"/>
            <a:ext cx="7704000" cy="456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52" name="Google Shape;352;p29"/>
          <p:cNvGrpSpPr/>
          <p:nvPr/>
        </p:nvGrpSpPr>
        <p:grpSpPr>
          <a:xfrm>
            <a:off x="332700" y="231050"/>
            <a:ext cx="8478600" cy="4661400"/>
            <a:chOff x="332700" y="231050"/>
            <a:chExt cx="8478600" cy="4661400"/>
          </a:xfrm>
        </p:grpSpPr>
        <p:cxnSp>
          <p:nvCxnSpPr>
            <p:cNvPr id="353" name="Google Shape;353;p29"/>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354" name="Google Shape;354;p29"/>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55" name="Google Shape;355;p29"/>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56" name="Google Shape;356;p29"/>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357" name="Google Shape;357;p29"/>
          <p:cNvSpPr txBox="1">
            <a:spLocks noGrp="1"/>
          </p:cNvSpPr>
          <p:nvPr>
            <p:ph type="ctrTitle" idx="2"/>
          </p:nvPr>
        </p:nvSpPr>
        <p:spPr>
          <a:xfrm>
            <a:off x="2403647" y="1662925"/>
            <a:ext cx="19137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58" name="Google Shape;358;p29"/>
          <p:cNvSpPr txBox="1">
            <a:spLocks noGrp="1"/>
          </p:cNvSpPr>
          <p:nvPr>
            <p:ph type="subTitle" idx="1"/>
          </p:nvPr>
        </p:nvSpPr>
        <p:spPr>
          <a:xfrm>
            <a:off x="2403641" y="2131508"/>
            <a:ext cx="1913700" cy="50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59" name="Google Shape;359;p29"/>
          <p:cNvSpPr txBox="1">
            <a:spLocks noGrp="1"/>
          </p:cNvSpPr>
          <p:nvPr>
            <p:ph type="subTitle" idx="3"/>
          </p:nvPr>
        </p:nvSpPr>
        <p:spPr>
          <a:xfrm>
            <a:off x="2403641" y="3437450"/>
            <a:ext cx="1913700" cy="4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60" name="Google Shape;360;p29"/>
          <p:cNvSpPr txBox="1">
            <a:spLocks noGrp="1"/>
          </p:cNvSpPr>
          <p:nvPr>
            <p:ph type="subTitle" idx="4"/>
          </p:nvPr>
        </p:nvSpPr>
        <p:spPr>
          <a:xfrm>
            <a:off x="5619737" y="2138718"/>
            <a:ext cx="1913700" cy="50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61" name="Google Shape;361;p29"/>
          <p:cNvSpPr txBox="1">
            <a:spLocks noGrp="1"/>
          </p:cNvSpPr>
          <p:nvPr>
            <p:ph type="subTitle" idx="5"/>
          </p:nvPr>
        </p:nvSpPr>
        <p:spPr>
          <a:xfrm>
            <a:off x="5619741" y="3428277"/>
            <a:ext cx="1913700" cy="4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62" name="Google Shape;362;p29"/>
          <p:cNvSpPr txBox="1">
            <a:spLocks noGrp="1"/>
          </p:cNvSpPr>
          <p:nvPr>
            <p:ph type="ctrTitle" idx="6"/>
          </p:nvPr>
        </p:nvSpPr>
        <p:spPr>
          <a:xfrm>
            <a:off x="5619742" y="1662925"/>
            <a:ext cx="19137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63" name="Google Shape;363;p29"/>
          <p:cNvSpPr txBox="1">
            <a:spLocks noGrp="1"/>
          </p:cNvSpPr>
          <p:nvPr>
            <p:ph type="ctrTitle" idx="7"/>
          </p:nvPr>
        </p:nvSpPr>
        <p:spPr>
          <a:xfrm>
            <a:off x="2403651" y="2959676"/>
            <a:ext cx="19137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1200"/>
              <a:buNone/>
              <a:defRPr sz="1500">
                <a:solidFill>
                  <a:schemeClr val="dk2"/>
                </a:solidFill>
                <a:highlight>
                  <a:schemeClr val="dk1"/>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64" name="Google Shape;364;p29"/>
          <p:cNvSpPr txBox="1">
            <a:spLocks noGrp="1"/>
          </p:cNvSpPr>
          <p:nvPr>
            <p:ph type="ctrTitle" idx="8"/>
          </p:nvPr>
        </p:nvSpPr>
        <p:spPr>
          <a:xfrm>
            <a:off x="5619741" y="2959679"/>
            <a:ext cx="19137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200"/>
              <a:buNone/>
              <a:defRPr sz="1500">
                <a:solidFill>
                  <a:schemeClr val="dk2"/>
                </a:solidFill>
                <a:highlight>
                  <a:srgbClr val="000000"/>
                </a:highlight>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365" name="Google Shape;365;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a:off x="6800600" y="2881000"/>
            <a:ext cx="1089300" cy="1107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24775" y="749575"/>
            <a:ext cx="1915200" cy="1946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title"/>
          </p:nvPr>
        </p:nvSpPr>
        <p:spPr>
          <a:xfrm>
            <a:off x="720000" y="3166150"/>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dk2"/>
                </a:solidFill>
                <a:highlight>
                  <a:schemeClr val="dk1"/>
                </a:highligh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3795317" y="2276400"/>
            <a:ext cx="15684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txBox="1">
            <a:spLocks noGrp="1"/>
          </p:cNvSpPr>
          <p:nvPr>
            <p:ph type="subTitle" idx="1"/>
          </p:nvPr>
        </p:nvSpPr>
        <p:spPr>
          <a:xfrm>
            <a:off x="2391900" y="3962575"/>
            <a:ext cx="4360200" cy="59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 name="Google Shape;25;p3"/>
          <p:cNvGrpSpPr/>
          <p:nvPr/>
        </p:nvGrpSpPr>
        <p:grpSpPr>
          <a:xfrm>
            <a:off x="332700" y="231050"/>
            <a:ext cx="8478600" cy="4661400"/>
            <a:chOff x="332700" y="231050"/>
            <a:chExt cx="8478600" cy="4661400"/>
          </a:xfrm>
        </p:grpSpPr>
        <p:cxnSp>
          <p:nvCxnSpPr>
            <p:cNvPr id="26" name="Google Shape;26;p3"/>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27" name="Google Shape;27;p3"/>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28" name="Google Shape;28;p3"/>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29" name="Google Shape;29;p3"/>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30" name="Google Shape;30;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66"/>
        <p:cNvGrpSpPr/>
        <p:nvPr/>
      </p:nvGrpSpPr>
      <p:grpSpPr>
        <a:xfrm>
          <a:off x="0" y="0"/>
          <a:ext cx="0" cy="0"/>
          <a:chOff x="0" y="0"/>
          <a:chExt cx="0" cy="0"/>
        </a:xfrm>
      </p:grpSpPr>
      <p:sp>
        <p:nvSpPr>
          <p:cNvPr id="367" name="Google Shape;367;p30"/>
          <p:cNvSpPr/>
          <p:nvPr/>
        </p:nvSpPr>
        <p:spPr>
          <a:xfrm>
            <a:off x="824775" y="3504348"/>
            <a:ext cx="1360500" cy="13605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a:off x="4282875" y="126000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0"/>
          <p:cNvSpPr txBox="1">
            <a:spLocks noGrp="1"/>
          </p:cNvSpPr>
          <p:nvPr>
            <p:ph type="title"/>
          </p:nvPr>
        </p:nvSpPr>
        <p:spPr>
          <a:xfrm>
            <a:off x="720000" y="1596275"/>
            <a:ext cx="2305500" cy="3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0" name="Google Shape;370;p30"/>
          <p:cNvSpPr txBox="1">
            <a:spLocks noGrp="1"/>
          </p:cNvSpPr>
          <p:nvPr>
            <p:ph type="subTitle" idx="1"/>
          </p:nvPr>
        </p:nvSpPr>
        <p:spPr>
          <a:xfrm>
            <a:off x="720000" y="2040775"/>
            <a:ext cx="23055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30"/>
          <p:cNvSpPr txBox="1">
            <a:spLocks noGrp="1"/>
          </p:cNvSpPr>
          <p:nvPr>
            <p:ph type="title" idx="2"/>
          </p:nvPr>
        </p:nvSpPr>
        <p:spPr>
          <a:xfrm>
            <a:off x="3419273" y="1596275"/>
            <a:ext cx="2305500" cy="3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2" name="Google Shape;372;p30"/>
          <p:cNvSpPr txBox="1">
            <a:spLocks noGrp="1"/>
          </p:cNvSpPr>
          <p:nvPr>
            <p:ph type="subTitle" idx="3"/>
          </p:nvPr>
        </p:nvSpPr>
        <p:spPr>
          <a:xfrm>
            <a:off x="3419275" y="2040775"/>
            <a:ext cx="23055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30"/>
          <p:cNvSpPr txBox="1">
            <a:spLocks noGrp="1"/>
          </p:cNvSpPr>
          <p:nvPr>
            <p:ph type="title" idx="4"/>
          </p:nvPr>
        </p:nvSpPr>
        <p:spPr>
          <a:xfrm>
            <a:off x="720000" y="3446575"/>
            <a:ext cx="2305500" cy="3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4" name="Google Shape;374;p30"/>
          <p:cNvSpPr txBox="1">
            <a:spLocks noGrp="1"/>
          </p:cNvSpPr>
          <p:nvPr>
            <p:ph type="subTitle" idx="5"/>
          </p:nvPr>
        </p:nvSpPr>
        <p:spPr>
          <a:xfrm>
            <a:off x="720000" y="3891191"/>
            <a:ext cx="2305500" cy="5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30"/>
          <p:cNvSpPr txBox="1">
            <a:spLocks noGrp="1"/>
          </p:cNvSpPr>
          <p:nvPr>
            <p:ph type="title" idx="6"/>
          </p:nvPr>
        </p:nvSpPr>
        <p:spPr>
          <a:xfrm>
            <a:off x="3419273" y="3446575"/>
            <a:ext cx="2305500" cy="3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6" name="Google Shape;376;p30"/>
          <p:cNvSpPr txBox="1">
            <a:spLocks noGrp="1"/>
          </p:cNvSpPr>
          <p:nvPr>
            <p:ph type="subTitle" idx="7"/>
          </p:nvPr>
        </p:nvSpPr>
        <p:spPr>
          <a:xfrm>
            <a:off x="3419272" y="3891191"/>
            <a:ext cx="2305500" cy="5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30"/>
          <p:cNvSpPr txBox="1">
            <a:spLocks noGrp="1"/>
          </p:cNvSpPr>
          <p:nvPr>
            <p:ph type="title" idx="8"/>
          </p:nvPr>
        </p:nvSpPr>
        <p:spPr>
          <a:xfrm>
            <a:off x="6118549" y="1596275"/>
            <a:ext cx="2305500" cy="3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8" name="Google Shape;378;p30"/>
          <p:cNvSpPr txBox="1">
            <a:spLocks noGrp="1"/>
          </p:cNvSpPr>
          <p:nvPr>
            <p:ph type="subTitle" idx="9"/>
          </p:nvPr>
        </p:nvSpPr>
        <p:spPr>
          <a:xfrm>
            <a:off x="6118550" y="2040775"/>
            <a:ext cx="23055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30"/>
          <p:cNvSpPr txBox="1">
            <a:spLocks noGrp="1"/>
          </p:cNvSpPr>
          <p:nvPr>
            <p:ph type="title" idx="13"/>
          </p:nvPr>
        </p:nvSpPr>
        <p:spPr>
          <a:xfrm>
            <a:off x="6118550" y="3446575"/>
            <a:ext cx="2305500" cy="3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0" name="Google Shape;380;p30"/>
          <p:cNvSpPr txBox="1">
            <a:spLocks noGrp="1"/>
          </p:cNvSpPr>
          <p:nvPr>
            <p:ph type="subTitle" idx="14"/>
          </p:nvPr>
        </p:nvSpPr>
        <p:spPr>
          <a:xfrm>
            <a:off x="6118548" y="3891191"/>
            <a:ext cx="2305500" cy="5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1" name="Google Shape;381;p3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fr"/>
              <a:t>‹#›</a:t>
            </a:fld>
            <a:endParaRPr/>
          </a:p>
        </p:txBody>
      </p:sp>
      <p:sp>
        <p:nvSpPr>
          <p:cNvPr id="382" name="Google Shape;382;p30"/>
          <p:cNvSpPr txBox="1">
            <a:spLocks noGrp="1"/>
          </p:cNvSpPr>
          <p:nvPr>
            <p:ph type="title" idx="15"/>
          </p:nvPr>
        </p:nvSpPr>
        <p:spPr>
          <a:xfrm>
            <a:off x="720000" y="532925"/>
            <a:ext cx="7704000" cy="452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83" name="Google Shape;383;p30"/>
          <p:cNvGrpSpPr/>
          <p:nvPr/>
        </p:nvGrpSpPr>
        <p:grpSpPr>
          <a:xfrm>
            <a:off x="332700" y="231050"/>
            <a:ext cx="8478600" cy="4661400"/>
            <a:chOff x="332700" y="231050"/>
            <a:chExt cx="8478600" cy="4661400"/>
          </a:xfrm>
        </p:grpSpPr>
        <p:cxnSp>
          <p:nvCxnSpPr>
            <p:cNvPr id="384" name="Google Shape;384;p30"/>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385" name="Google Shape;385;p30"/>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86" name="Google Shape;386;p30"/>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87" name="Google Shape;387;p30"/>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1">
  <p:cSld name="BLANK_1_1_1_1_1_2">
    <p:spTree>
      <p:nvGrpSpPr>
        <p:cNvPr id="1" name="Shape 388"/>
        <p:cNvGrpSpPr/>
        <p:nvPr/>
      </p:nvGrpSpPr>
      <p:grpSpPr>
        <a:xfrm>
          <a:off x="0" y="0"/>
          <a:ext cx="0" cy="0"/>
          <a:chOff x="0" y="0"/>
          <a:chExt cx="0" cy="0"/>
        </a:xfrm>
      </p:grpSpPr>
      <p:sp>
        <p:nvSpPr>
          <p:cNvPr id="389" name="Google Shape;389;p31"/>
          <p:cNvSpPr/>
          <p:nvPr/>
        </p:nvSpPr>
        <p:spPr>
          <a:xfrm>
            <a:off x="6442175" y="-253600"/>
            <a:ext cx="1467300" cy="14676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1"/>
          <p:cNvSpPr/>
          <p:nvPr/>
        </p:nvSpPr>
        <p:spPr>
          <a:xfrm>
            <a:off x="3846975" y="434270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txBox="1">
            <a:spLocks noGrp="1"/>
          </p:cNvSpPr>
          <p:nvPr>
            <p:ph type="title"/>
          </p:nvPr>
        </p:nvSpPr>
        <p:spPr>
          <a:xfrm>
            <a:off x="2291300" y="1214000"/>
            <a:ext cx="1869000" cy="385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2" name="Google Shape;392;p31"/>
          <p:cNvSpPr txBox="1">
            <a:spLocks noGrp="1"/>
          </p:cNvSpPr>
          <p:nvPr>
            <p:ph type="subTitle" idx="1"/>
          </p:nvPr>
        </p:nvSpPr>
        <p:spPr>
          <a:xfrm>
            <a:off x="2291300" y="1599801"/>
            <a:ext cx="1869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31"/>
          <p:cNvSpPr txBox="1">
            <a:spLocks noGrp="1"/>
          </p:cNvSpPr>
          <p:nvPr>
            <p:ph type="title" idx="2"/>
          </p:nvPr>
        </p:nvSpPr>
        <p:spPr>
          <a:xfrm>
            <a:off x="5705897" y="1214000"/>
            <a:ext cx="1869000" cy="385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4" name="Google Shape;394;p31"/>
          <p:cNvSpPr txBox="1">
            <a:spLocks noGrp="1"/>
          </p:cNvSpPr>
          <p:nvPr>
            <p:ph type="subTitle" idx="3"/>
          </p:nvPr>
        </p:nvSpPr>
        <p:spPr>
          <a:xfrm>
            <a:off x="5705899" y="1599801"/>
            <a:ext cx="1869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 name="Google Shape;395;p31"/>
          <p:cNvSpPr txBox="1">
            <a:spLocks noGrp="1"/>
          </p:cNvSpPr>
          <p:nvPr>
            <p:ph type="title" idx="4"/>
          </p:nvPr>
        </p:nvSpPr>
        <p:spPr>
          <a:xfrm>
            <a:off x="2291300" y="3429207"/>
            <a:ext cx="1869000" cy="385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6" name="Google Shape;396;p31"/>
          <p:cNvSpPr txBox="1">
            <a:spLocks noGrp="1"/>
          </p:cNvSpPr>
          <p:nvPr>
            <p:ph type="subTitle" idx="5"/>
          </p:nvPr>
        </p:nvSpPr>
        <p:spPr>
          <a:xfrm>
            <a:off x="2291297" y="3815000"/>
            <a:ext cx="1869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31"/>
          <p:cNvSpPr txBox="1">
            <a:spLocks noGrp="1"/>
          </p:cNvSpPr>
          <p:nvPr>
            <p:ph type="title" idx="6"/>
          </p:nvPr>
        </p:nvSpPr>
        <p:spPr>
          <a:xfrm>
            <a:off x="2291298" y="2354503"/>
            <a:ext cx="1869000" cy="385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31"/>
          <p:cNvSpPr txBox="1">
            <a:spLocks noGrp="1"/>
          </p:cNvSpPr>
          <p:nvPr>
            <p:ph type="subTitle" idx="7"/>
          </p:nvPr>
        </p:nvSpPr>
        <p:spPr>
          <a:xfrm>
            <a:off x="2291297" y="2740299"/>
            <a:ext cx="1869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31"/>
          <p:cNvSpPr txBox="1">
            <a:spLocks noGrp="1"/>
          </p:cNvSpPr>
          <p:nvPr>
            <p:ph type="title" idx="8"/>
          </p:nvPr>
        </p:nvSpPr>
        <p:spPr>
          <a:xfrm>
            <a:off x="5705898" y="2354503"/>
            <a:ext cx="1869000" cy="385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31"/>
          <p:cNvSpPr txBox="1">
            <a:spLocks noGrp="1"/>
          </p:cNvSpPr>
          <p:nvPr>
            <p:ph type="subTitle" idx="9"/>
          </p:nvPr>
        </p:nvSpPr>
        <p:spPr>
          <a:xfrm>
            <a:off x="5705898" y="2740307"/>
            <a:ext cx="1869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1"/>
          <p:cNvSpPr txBox="1">
            <a:spLocks noGrp="1"/>
          </p:cNvSpPr>
          <p:nvPr>
            <p:ph type="title" idx="13"/>
          </p:nvPr>
        </p:nvSpPr>
        <p:spPr>
          <a:xfrm>
            <a:off x="5705899" y="3429207"/>
            <a:ext cx="1869000" cy="385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500">
                <a:solidFill>
                  <a:schemeClr val="dk2"/>
                </a:solidFill>
                <a:highlight>
                  <a:schemeClr val="dk1"/>
                </a:highlight>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31"/>
          <p:cNvSpPr txBox="1">
            <a:spLocks noGrp="1"/>
          </p:cNvSpPr>
          <p:nvPr>
            <p:ph type="subTitle" idx="14"/>
          </p:nvPr>
        </p:nvSpPr>
        <p:spPr>
          <a:xfrm>
            <a:off x="5705896" y="3815000"/>
            <a:ext cx="1869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31"/>
          <p:cNvSpPr txBox="1">
            <a:spLocks noGrp="1"/>
          </p:cNvSpPr>
          <p:nvPr>
            <p:ph type="title" idx="15"/>
          </p:nvPr>
        </p:nvSpPr>
        <p:spPr>
          <a:xfrm>
            <a:off x="720000" y="532925"/>
            <a:ext cx="7704000" cy="452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4" name="Google Shape;404;p31"/>
          <p:cNvGrpSpPr/>
          <p:nvPr/>
        </p:nvGrpSpPr>
        <p:grpSpPr>
          <a:xfrm>
            <a:off x="332700" y="231050"/>
            <a:ext cx="8478600" cy="4661400"/>
            <a:chOff x="332700" y="231050"/>
            <a:chExt cx="8478600" cy="4661400"/>
          </a:xfrm>
        </p:grpSpPr>
        <p:cxnSp>
          <p:nvCxnSpPr>
            <p:cNvPr id="405" name="Google Shape;405;p31"/>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06" name="Google Shape;406;p31"/>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07" name="Google Shape;407;p31"/>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08" name="Google Shape;408;p31"/>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09" name="Google Shape;40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410"/>
        <p:cNvGrpSpPr/>
        <p:nvPr/>
      </p:nvGrpSpPr>
      <p:grpSpPr>
        <a:xfrm>
          <a:off x="0" y="0"/>
          <a:ext cx="0" cy="0"/>
          <a:chOff x="0" y="0"/>
          <a:chExt cx="0" cy="0"/>
        </a:xfrm>
      </p:grpSpPr>
      <p:sp>
        <p:nvSpPr>
          <p:cNvPr id="411" name="Google Shape;411;p32"/>
          <p:cNvSpPr/>
          <p:nvPr/>
        </p:nvSpPr>
        <p:spPr>
          <a:xfrm>
            <a:off x="824775" y="1574525"/>
            <a:ext cx="1379100" cy="13791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7384150" y="373610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txBox="1">
            <a:spLocks noGrp="1"/>
          </p:cNvSpPr>
          <p:nvPr>
            <p:ph type="title" hasCustomPrompt="1"/>
          </p:nvPr>
        </p:nvSpPr>
        <p:spPr>
          <a:xfrm>
            <a:off x="721550" y="1383350"/>
            <a:ext cx="4803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4" name="Google Shape;414;p32"/>
          <p:cNvSpPr txBox="1">
            <a:spLocks noGrp="1"/>
          </p:cNvSpPr>
          <p:nvPr>
            <p:ph type="subTitle" idx="1"/>
          </p:nvPr>
        </p:nvSpPr>
        <p:spPr>
          <a:xfrm>
            <a:off x="721550" y="2241775"/>
            <a:ext cx="48039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32"/>
          <p:cNvSpPr txBox="1">
            <a:spLocks noGrp="1"/>
          </p:cNvSpPr>
          <p:nvPr>
            <p:ph type="title" idx="2" hasCustomPrompt="1"/>
          </p:nvPr>
        </p:nvSpPr>
        <p:spPr>
          <a:xfrm>
            <a:off x="3618550" y="3030375"/>
            <a:ext cx="4803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dk2"/>
                </a:solidFill>
                <a:highlight>
                  <a:schemeClr val="dk1"/>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6" name="Google Shape;416;p32"/>
          <p:cNvSpPr txBox="1">
            <a:spLocks noGrp="1"/>
          </p:cNvSpPr>
          <p:nvPr>
            <p:ph type="subTitle" idx="3"/>
          </p:nvPr>
        </p:nvSpPr>
        <p:spPr>
          <a:xfrm>
            <a:off x="3618550" y="3888800"/>
            <a:ext cx="48039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7" name="Google Shape;417;p32"/>
          <p:cNvGrpSpPr/>
          <p:nvPr/>
        </p:nvGrpSpPr>
        <p:grpSpPr>
          <a:xfrm>
            <a:off x="332700" y="231050"/>
            <a:ext cx="8478600" cy="4661400"/>
            <a:chOff x="332700" y="231050"/>
            <a:chExt cx="8478600" cy="4661400"/>
          </a:xfrm>
        </p:grpSpPr>
        <p:cxnSp>
          <p:nvCxnSpPr>
            <p:cNvPr id="418" name="Google Shape;418;p32"/>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19" name="Google Shape;419;p32"/>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20" name="Google Shape;420;p32"/>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21" name="Google Shape;421;p32"/>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22" name="Google Shape;422;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423"/>
        <p:cNvGrpSpPr/>
        <p:nvPr/>
      </p:nvGrpSpPr>
      <p:grpSpPr>
        <a:xfrm>
          <a:off x="0" y="0"/>
          <a:ext cx="0" cy="0"/>
          <a:chOff x="0" y="0"/>
          <a:chExt cx="0" cy="0"/>
        </a:xfrm>
      </p:grpSpPr>
      <p:sp>
        <p:nvSpPr>
          <p:cNvPr id="424" name="Google Shape;424;p33"/>
          <p:cNvSpPr/>
          <p:nvPr/>
        </p:nvSpPr>
        <p:spPr>
          <a:xfrm>
            <a:off x="2842750" y="231050"/>
            <a:ext cx="1798500" cy="17985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3"/>
          <p:cNvSpPr/>
          <p:nvPr/>
        </p:nvSpPr>
        <p:spPr>
          <a:xfrm>
            <a:off x="7967100" y="3249200"/>
            <a:ext cx="927600" cy="9276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3"/>
          <p:cNvSpPr txBox="1">
            <a:spLocks noGrp="1"/>
          </p:cNvSpPr>
          <p:nvPr>
            <p:ph type="title" hasCustomPrompt="1"/>
          </p:nvPr>
        </p:nvSpPr>
        <p:spPr>
          <a:xfrm>
            <a:off x="1666200" y="1028700"/>
            <a:ext cx="1950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4800">
                <a:solidFill>
                  <a:schemeClr val="dk2"/>
                </a:solidFill>
                <a:highlight>
                  <a:schemeClr val="dk1"/>
                </a:highlight>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427" name="Google Shape;427;p33"/>
          <p:cNvSpPr txBox="1">
            <a:spLocks noGrp="1"/>
          </p:cNvSpPr>
          <p:nvPr>
            <p:ph type="subTitle" idx="1"/>
          </p:nvPr>
        </p:nvSpPr>
        <p:spPr>
          <a:xfrm>
            <a:off x="713100" y="1857000"/>
            <a:ext cx="37434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33"/>
          <p:cNvSpPr txBox="1">
            <a:spLocks noGrp="1"/>
          </p:cNvSpPr>
          <p:nvPr>
            <p:ph type="title" idx="2" hasCustomPrompt="1"/>
          </p:nvPr>
        </p:nvSpPr>
        <p:spPr>
          <a:xfrm>
            <a:off x="1668300" y="2822875"/>
            <a:ext cx="1946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4800">
                <a:solidFill>
                  <a:schemeClr val="dk2"/>
                </a:solidFill>
                <a:highlight>
                  <a:schemeClr val="dk1"/>
                </a:highlight>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429" name="Google Shape;429;p33"/>
          <p:cNvSpPr txBox="1">
            <a:spLocks noGrp="1"/>
          </p:cNvSpPr>
          <p:nvPr>
            <p:ph type="subTitle" idx="3"/>
          </p:nvPr>
        </p:nvSpPr>
        <p:spPr>
          <a:xfrm>
            <a:off x="713100" y="3651181"/>
            <a:ext cx="3743400" cy="57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1"/>
                </a:solidFill>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0" name="Google Shape;430;p33"/>
          <p:cNvGrpSpPr/>
          <p:nvPr/>
        </p:nvGrpSpPr>
        <p:grpSpPr>
          <a:xfrm>
            <a:off x="332700" y="231050"/>
            <a:ext cx="8478600" cy="4661400"/>
            <a:chOff x="332700" y="231050"/>
            <a:chExt cx="8478600" cy="4661400"/>
          </a:xfrm>
        </p:grpSpPr>
        <p:cxnSp>
          <p:nvCxnSpPr>
            <p:cNvPr id="431" name="Google Shape;431;p33"/>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32" name="Google Shape;432;p33"/>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33" name="Google Shape;433;p33"/>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34" name="Google Shape;434;p33"/>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35" name="Google Shape;435;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2">
  <p:cSld name="CUSTOM_16">
    <p:spTree>
      <p:nvGrpSpPr>
        <p:cNvPr id="1" name="Shape 436"/>
        <p:cNvGrpSpPr/>
        <p:nvPr/>
      </p:nvGrpSpPr>
      <p:grpSpPr>
        <a:xfrm>
          <a:off x="0" y="0"/>
          <a:ext cx="0" cy="0"/>
          <a:chOff x="0" y="0"/>
          <a:chExt cx="0" cy="0"/>
        </a:xfrm>
      </p:grpSpPr>
      <p:sp>
        <p:nvSpPr>
          <p:cNvPr id="437" name="Google Shape;437;p34"/>
          <p:cNvSpPr/>
          <p:nvPr/>
        </p:nvSpPr>
        <p:spPr>
          <a:xfrm>
            <a:off x="1941627" y="-438900"/>
            <a:ext cx="1871100" cy="1871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980825" y="396200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txBox="1">
            <a:spLocks noGrp="1"/>
          </p:cNvSpPr>
          <p:nvPr>
            <p:ph type="title" hasCustomPrompt="1"/>
          </p:nvPr>
        </p:nvSpPr>
        <p:spPr>
          <a:xfrm flipH="1">
            <a:off x="3432913" y="692424"/>
            <a:ext cx="4803900" cy="7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40" name="Google Shape;440;p34"/>
          <p:cNvSpPr txBox="1">
            <a:spLocks noGrp="1"/>
          </p:cNvSpPr>
          <p:nvPr>
            <p:ph type="subTitle" idx="1"/>
          </p:nvPr>
        </p:nvSpPr>
        <p:spPr>
          <a:xfrm flipH="1">
            <a:off x="3432913" y="1432645"/>
            <a:ext cx="4803900" cy="3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1" name="Google Shape;441;p34"/>
          <p:cNvSpPr txBox="1">
            <a:spLocks noGrp="1"/>
          </p:cNvSpPr>
          <p:nvPr>
            <p:ph type="title" idx="2" hasCustomPrompt="1"/>
          </p:nvPr>
        </p:nvSpPr>
        <p:spPr>
          <a:xfrm flipH="1">
            <a:off x="3432913" y="3465455"/>
            <a:ext cx="4803900" cy="7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42" name="Google Shape;442;p34"/>
          <p:cNvSpPr txBox="1">
            <a:spLocks noGrp="1"/>
          </p:cNvSpPr>
          <p:nvPr>
            <p:ph type="subTitle" idx="3"/>
          </p:nvPr>
        </p:nvSpPr>
        <p:spPr>
          <a:xfrm flipH="1">
            <a:off x="3432913" y="4205677"/>
            <a:ext cx="4803900" cy="3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34"/>
          <p:cNvGrpSpPr/>
          <p:nvPr/>
        </p:nvGrpSpPr>
        <p:grpSpPr>
          <a:xfrm>
            <a:off x="332700" y="231050"/>
            <a:ext cx="8478600" cy="4661400"/>
            <a:chOff x="332700" y="231050"/>
            <a:chExt cx="8478600" cy="4661400"/>
          </a:xfrm>
        </p:grpSpPr>
        <p:cxnSp>
          <p:nvCxnSpPr>
            <p:cNvPr id="444" name="Google Shape;444;p34"/>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45" name="Google Shape;445;p34"/>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46" name="Google Shape;446;p34"/>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47" name="Google Shape;447;p34"/>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48" name="Google Shape;448;p34"/>
          <p:cNvSpPr txBox="1">
            <a:spLocks noGrp="1"/>
          </p:cNvSpPr>
          <p:nvPr>
            <p:ph type="title" idx="4" hasCustomPrompt="1"/>
          </p:nvPr>
        </p:nvSpPr>
        <p:spPr>
          <a:xfrm flipH="1">
            <a:off x="3432913" y="2074922"/>
            <a:ext cx="4803900" cy="7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dk2"/>
                </a:solidFill>
                <a:highlight>
                  <a:schemeClr val="dk1"/>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49" name="Google Shape;449;p34"/>
          <p:cNvSpPr txBox="1">
            <a:spLocks noGrp="1"/>
          </p:cNvSpPr>
          <p:nvPr>
            <p:ph type="subTitle" idx="5"/>
          </p:nvPr>
        </p:nvSpPr>
        <p:spPr>
          <a:xfrm flipH="1">
            <a:off x="3432913" y="2823187"/>
            <a:ext cx="4803900" cy="3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3">
  <p:cSld name="CUSTOM_16_1">
    <p:spTree>
      <p:nvGrpSpPr>
        <p:cNvPr id="1" name="Shape 451"/>
        <p:cNvGrpSpPr/>
        <p:nvPr/>
      </p:nvGrpSpPr>
      <p:grpSpPr>
        <a:xfrm>
          <a:off x="0" y="0"/>
          <a:ext cx="0" cy="0"/>
          <a:chOff x="0" y="0"/>
          <a:chExt cx="0" cy="0"/>
        </a:xfrm>
      </p:grpSpPr>
      <p:sp>
        <p:nvSpPr>
          <p:cNvPr id="452" name="Google Shape;452;p35"/>
          <p:cNvSpPr/>
          <p:nvPr/>
        </p:nvSpPr>
        <p:spPr>
          <a:xfrm>
            <a:off x="6642027" y="-438900"/>
            <a:ext cx="1871100" cy="1871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727800" y="396200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txBox="1">
            <a:spLocks noGrp="1"/>
          </p:cNvSpPr>
          <p:nvPr>
            <p:ph type="title" hasCustomPrompt="1"/>
          </p:nvPr>
        </p:nvSpPr>
        <p:spPr>
          <a:xfrm flipH="1">
            <a:off x="991675" y="2980796"/>
            <a:ext cx="2231700" cy="7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55" name="Google Shape;455;p35"/>
          <p:cNvSpPr txBox="1">
            <a:spLocks noGrp="1"/>
          </p:cNvSpPr>
          <p:nvPr>
            <p:ph type="subTitle" idx="1"/>
          </p:nvPr>
        </p:nvSpPr>
        <p:spPr>
          <a:xfrm flipH="1">
            <a:off x="991675" y="3721028"/>
            <a:ext cx="2231700" cy="5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6" name="Google Shape;456;p35"/>
          <p:cNvSpPr txBox="1">
            <a:spLocks noGrp="1"/>
          </p:cNvSpPr>
          <p:nvPr>
            <p:ph type="title" idx="2" hasCustomPrompt="1"/>
          </p:nvPr>
        </p:nvSpPr>
        <p:spPr>
          <a:xfrm flipH="1">
            <a:off x="5874525" y="2980800"/>
            <a:ext cx="2231700" cy="7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57" name="Google Shape;457;p35"/>
          <p:cNvSpPr txBox="1">
            <a:spLocks noGrp="1"/>
          </p:cNvSpPr>
          <p:nvPr>
            <p:ph type="subTitle" idx="3"/>
          </p:nvPr>
        </p:nvSpPr>
        <p:spPr>
          <a:xfrm flipH="1">
            <a:off x="5874525" y="3721034"/>
            <a:ext cx="2231700" cy="5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58" name="Google Shape;458;p35"/>
          <p:cNvGrpSpPr/>
          <p:nvPr/>
        </p:nvGrpSpPr>
        <p:grpSpPr>
          <a:xfrm>
            <a:off x="332700" y="231050"/>
            <a:ext cx="8478600" cy="4661400"/>
            <a:chOff x="332700" y="231050"/>
            <a:chExt cx="8478600" cy="4661400"/>
          </a:xfrm>
        </p:grpSpPr>
        <p:cxnSp>
          <p:nvCxnSpPr>
            <p:cNvPr id="459" name="Google Shape;459;p35"/>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60" name="Google Shape;460;p35"/>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61" name="Google Shape;461;p35"/>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62" name="Google Shape;462;p35"/>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63" name="Google Shape;463;p35"/>
          <p:cNvSpPr txBox="1">
            <a:spLocks noGrp="1"/>
          </p:cNvSpPr>
          <p:nvPr>
            <p:ph type="title" idx="4" hasCustomPrompt="1"/>
          </p:nvPr>
        </p:nvSpPr>
        <p:spPr>
          <a:xfrm flipH="1">
            <a:off x="3433100" y="2980793"/>
            <a:ext cx="2231700" cy="7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dk2"/>
                </a:solidFill>
                <a:highlight>
                  <a:schemeClr val="dk1"/>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4" name="Google Shape;464;p35"/>
          <p:cNvSpPr txBox="1">
            <a:spLocks noGrp="1"/>
          </p:cNvSpPr>
          <p:nvPr>
            <p:ph type="subTitle" idx="5"/>
          </p:nvPr>
        </p:nvSpPr>
        <p:spPr>
          <a:xfrm flipH="1">
            <a:off x="3433100" y="3721075"/>
            <a:ext cx="2231700" cy="5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CUSTOM_7">
    <p:spTree>
      <p:nvGrpSpPr>
        <p:cNvPr id="1" name="Shape 466"/>
        <p:cNvGrpSpPr/>
        <p:nvPr/>
      </p:nvGrpSpPr>
      <p:grpSpPr>
        <a:xfrm>
          <a:off x="0" y="0"/>
          <a:ext cx="0" cy="0"/>
          <a:chOff x="0" y="0"/>
          <a:chExt cx="0" cy="0"/>
        </a:xfrm>
      </p:grpSpPr>
      <p:sp>
        <p:nvSpPr>
          <p:cNvPr id="467" name="Google Shape;467;p36"/>
          <p:cNvSpPr/>
          <p:nvPr/>
        </p:nvSpPr>
        <p:spPr>
          <a:xfrm>
            <a:off x="2762575" y="783325"/>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7763675" y="263057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txBox="1">
            <a:spLocks noGrp="1"/>
          </p:cNvSpPr>
          <p:nvPr>
            <p:ph type="title"/>
          </p:nvPr>
        </p:nvSpPr>
        <p:spPr>
          <a:xfrm>
            <a:off x="948600" y="1453225"/>
            <a:ext cx="2937600" cy="9375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4800" b="1">
                <a:solidFill>
                  <a:schemeClr val="dk2"/>
                </a:solidFill>
                <a:highlight>
                  <a:schemeClr val="dk1"/>
                </a:highligh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70" name="Google Shape;470;p36"/>
          <p:cNvSpPr txBox="1">
            <a:spLocks noGrp="1"/>
          </p:cNvSpPr>
          <p:nvPr>
            <p:ph type="subTitle" idx="1"/>
          </p:nvPr>
        </p:nvSpPr>
        <p:spPr>
          <a:xfrm>
            <a:off x="948600" y="2630575"/>
            <a:ext cx="3291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71" name="Google Shape;471;p36"/>
          <p:cNvGrpSpPr/>
          <p:nvPr/>
        </p:nvGrpSpPr>
        <p:grpSpPr>
          <a:xfrm>
            <a:off x="332700" y="231050"/>
            <a:ext cx="8478600" cy="4661400"/>
            <a:chOff x="332700" y="231050"/>
            <a:chExt cx="8478600" cy="4661400"/>
          </a:xfrm>
        </p:grpSpPr>
        <p:cxnSp>
          <p:nvCxnSpPr>
            <p:cNvPr id="472" name="Google Shape;472;p36"/>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73" name="Google Shape;473;p36"/>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74" name="Google Shape;474;p36"/>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75" name="Google Shape;475;p36"/>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76" name="Google Shape;47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CUSTOM_7_1">
    <p:spTree>
      <p:nvGrpSpPr>
        <p:cNvPr id="1" name="Shape 477"/>
        <p:cNvGrpSpPr/>
        <p:nvPr/>
      </p:nvGrpSpPr>
      <p:grpSpPr>
        <a:xfrm>
          <a:off x="0" y="0"/>
          <a:ext cx="0" cy="0"/>
          <a:chOff x="0" y="0"/>
          <a:chExt cx="0" cy="0"/>
        </a:xfrm>
      </p:grpSpPr>
      <p:sp>
        <p:nvSpPr>
          <p:cNvPr id="478" name="Google Shape;478;p37"/>
          <p:cNvSpPr/>
          <p:nvPr/>
        </p:nvSpPr>
        <p:spPr>
          <a:xfrm>
            <a:off x="868525" y="-372225"/>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7798400" y="341252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txBox="1">
            <a:spLocks noGrp="1"/>
          </p:cNvSpPr>
          <p:nvPr>
            <p:ph type="title"/>
          </p:nvPr>
        </p:nvSpPr>
        <p:spPr>
          <a:xfrm>
            <a:off x="2383350" y="2712025"/>
            <a:ext cx="4377300" cy="93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800" b="1">
                <a:solidFill>
                  <a:schemeClr val="dk2"/>
                </a:solidFill>
                <a:highlight>
                  <a:schemeClr val="dk1"/>
                </a:highligh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1" name="Google Shape;481;p37"/>
          <p:cNvSpPr txBox="1">
            <a:spLocks noGrp="1"/>
          </p:cNvSpPr>
          <p:nvPr>
            <p:ph type="subTitle" idx="1"/>
          </p:nvPr>
        </p:nvSpPr>
        <p:spPr>
          <a:xfrm>
            <a:off x="2383350" y="3649525"/>
            <a:ext cx="4377300" cy="83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82" name="Google Shape;482;p37"/>
          <p:cNvGrpSpPr/>
          <p:nvPr/>
        </p:nvGrpSpPr>
        <p:grpSpPr>
          <a:xfrm>
            <a:off x="332700" y="231050"/>
            <a:ext cx="8478600" cy="4661400"/>
            <a:chOff x="332700" y="231050"/>
            <a:chExt cx="8478600" cy="4661400"/>
          </a:xfrm>
        </p:grpSpPr>
        <p:cxnSp>
          <p:nvCxnSpPr>
            <p:cNvPr id="483" name="Google Shape;483;p37"/>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84" name="Google Shape;484;p37"/>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85" name="Google Shape;485;p37"/>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86" name="Google Shape;486;p37"/>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87" name="Google Shape;487;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1">
  <p:cSld name="CUSTOM_12">
    <p:spTree>
      <p:nvGrpSpPr>
        <p:cNvPr id="1" name="Shape 488"/>
        <p:cNvGrpSpPr/>
        <p:nvPr/>
      </p:nvGrpSpPr>
      <p:grpSpPr>
        <a:xfrm>
          <a:off x="0" y="0"/>
          <a:ext cx="0" cy="0"/>
          <a:chOff x="0" y="0"/>
          <a:chExt cx="0" cy="0"/>
        </a:xfrm>
      </p:grpSpPr>
      <p:sp>
        <p:nvSpPr>
          <p:cNvPr id="489" name="Google Shape;489;p38"/>
          <p:cNvSpPr/>
          <p:nvPr/>
        </p:nvSpPr>
        <p:spPr>
          <a:xfrm>
            <a:off x="727800" y="11325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a:off x="6699700" y="3439175"/>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txBox="1">
            <a:spLocks noGrp="1"/>
          </p:cNvSpPr>
          <p:nvPr>
            <p:ph type="title"/>
          </p:nvPr>
        </p:nvSpPr>
        <p:spPr>
          <a:xfrm>
            <a:off x="1986000" y="634150"/>
            <a:ext cx="5172000" cy="93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3800" b="1">
                <a:solidFill>
                  <a:schemeClr val="dk2"/>
                </a:solidFill>
                <a:highlight>
                  <a:schemeClr val="dk1"/>
                </a:highligh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2" name="Google Shape;492;p38"/>
          <p:cNvSpPr txBox="1">
            <a:spLocks noGrp="1"/>
          </p:cNvSpPr>
          <p:nvPr>
            <p:ph type="subTitle" idx="1"/>
          </p:nvPr>
        </p:nvSpPr>
        <p:spPr>
          <a:xfrm>
            <a:off x="1986000" y="1571650"/>
            <a:ext cx="5172000" cy="87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93" name="Google Shape;493;p38"/>
          <p:cNvGrpSpPr/>
          <p:nvPr/>
        </p:nvGrpSpPr>
        <p:grpSpPr>
          <a:xfrm>
            <a:off x="332700" y="231050"/>
            <a:ext cx="8478600" cy="4661400"/>
            <a:chOff x="332700" y="231050"/>
            <a:chExt cx="8478600" cy="4661400"/>
          </a:xfrm>
        </p:grpSpPr>
        <p:cxnSp>
          <p:nvCxnSpPr>
            <p:cNvPr id="494" name="Google Shape;494;p38"/>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495" name="Google Shape;495;p38"/>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96" name="Google Shape;496;p38"/>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97" name="Google Shape;497;p38"/>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98" name="Google Shape;498;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1">
  <p:cSld name="CUSTOM_13">
    <p:spTree>
      <p:nvGrpSpPr>
        <p:cNvPr id="1" name="Shape 499"/>
        <p:cNvGrpSpPr/>
        <p:nvPr/>
      </p:nvGrpSpPr>
      <p:grpSpPr>
        <a:xfrm>
          <a:off x="0" y="0"/>
          <a:ext cx="0" cy="0"/>
          <a:chOff x="0" y="0"/>
          <a:chExt cx="0" cy="0"/>
        </a:xfrm>
      </p:grpSpPr>
      <p:sp>
        <p:nvSpPr>
          <p:cNvPr id="500" name="Google Shape;500;p39"/>
          <p:cNvSpPr/>
          <p:nvPr/>
        </p:nvSpPr>
        <p:spPr>
          <a:xfrm>
            <a:off x="4635625" y="4525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9"/>
          <p:cNvSpPr/>
          <p:nvPr/>
        </p:nvSpPr>
        <p:spPr>
          <a:xfrm>
            <a:off x="1372100" y="3809213"/>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9"/>
          <p:cNvSpPr txBox="1">
            <a:spLocks noGrp="1"/>
          </p:cNvSpPr>
          <p:nvPr>
            <p:ph type="title"/>
          </p:nvPr>
        </p:nvSpPr>
        <p:spPr>
          <a:xfrm>
            <a:off x="1030625" y="762750"/>
            <a:ext cx="5730900" cy="3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800"/>
              <a:buNone/>
              <a:defRPr sz="6300">
                <a:solidFill>
                  <a:schemeClr val="dk2"/>
                </a:solidFill>
                <a:highlight>
                  <a:schemeClr val="dk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03" name="Google Shape;503;p39"/>
          <p:cNvGrpSpPr/>
          <p:nvPr/>
        </p:nvGrpSpPr>
        <p:grpSpPr>
          <a:xfrm>
            <a:off x="332700" y="231050"/>
            <a:ext cx="8478600" cy="4661400"/>
            <a:chOff x="332700" y="231050"/>
            <a:chExt cx="8478600" cy="4661400"/>
          </a:xfrm>
        </p:grpSpPr>
        <p:cxnSp>
          <p:nvCxnSpPr>
            <p:cNvPr id="504" name="Google Shape;504;p39"/>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505" name="Google Shape;505;p39"/>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06" name="Google Shape;506;p39"/>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07" name="Google Shape;507;p39"/>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508" name="Google Shape;508;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p:nvPr/>
        </p:nvSpPr>
        <p:spPr>
          <a:xfrm>
            <a:off x="7742650" y="316797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776650" y="221700"/>
            <a:ext cx="1082100" cy="10821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1550" y="584532"/>
            <a:ext cx="7094100" cy="445500"/>
          </a:xfrm>
          <a:prstGeom prst="rect">
            <a:avLst/>
          </a:prstGeom>
        </p:spPr>
        <p:txBody>
          <a:bodyPr spcFirstLastPara="1" wrap="square" lIns="91425" tIns="91425" rIns="91425" bIns="91425" anchor="t" anchorCtr="0">
            <a:no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721550" y="1152475"/>
            <a:ext cx="7701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000">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grpSp>
        <p:nvGrpSpPr>
          <p:cNvPr id="36" name="Google Shape;36;p4"/>
          <p:cNvGrpSpPr/>
          <p:nvPr/>
        </p:nvGrpSpPr>
        <p:grpSpPr>
          <a:xfrm>
            <a:off x="332700" y="231050"/>
            <a:ext cx="8478600" cy="4661400"/>
            <a:chOff x="332700" y="231050"/>
            <a:chExt cx="8478600" cy="4661400"/>
          </a:xfrm>
        </p:grpSpPr>
        <p:cxnSp>
          <p:nvCxnSpPr>
            <p:cNvPr id="37" name="Google Shape;37;p4"/>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38" name="Google Shape;38;p4"/>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39" name="Google Shape;39;p4"/>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40" name="Google Shape;40;p4"/>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41" name="Google Shape;41;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1">
  <p:cSld name="CUSTOM_17">
    <p:spTree>
      <p:nvGrpSpPr>
        <p:cNvPr id="1" name="Shape 509"/>
        <p:cNvGrpSpPr/>
        <p:nvPr/>
      </p:nvGrpSpPr>
      <p:grpSpPr>
        <a:xfrm>
          <a:off x="0" y="0"/>
          <a:ext cx="0" cy="0"/>
          <a:chOff x="0" y="0"/>
          <a:chExt cx="0" cy="0"/>
        </a:xfrm>
      </p:grpSpPr>
      <p:sp>
        <p:nvSpPr>
          <p:cNvPr id="510" name="Google Shape;510;p40"/>
          <p:cNvSpPr txBox="1">
            <a:spLocks noGrp="1"/>
          </p:cNvSpPr>
          <p:nvPr>
            <p:ph type="title"/>
          </p:nvPr>
        </p:nvSpPr>
        <p:spPr>
          <a:xfrm>
            <a:off x="2123700" y="3636625"/>
            <a:ext cx="4896600" cy="96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500"/>
              <a:buNone/>
              <a:defRPr sz="3000" b="1">
                <a:solidFill>
                  <a:schemeClr val="dk2"/>
                </a:solidFill>
                <a:highlight>
                  <a:schemeClr val="dk1"/>
                </a:highlight>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11" name="Google Shape;511;p40"/>
          <p:cNvSpPr/>
          <p:nvPr/>
        </p:nvSpPr>
        <p:spPr>
          <a:xfrm>
            <a:off x="8386050" y="2757938"/>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2123700" y="-459180"/>
            <a:ext cx="959700" cy="9597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CUSTOM_14">
    <p:spTree>
      <p:nvGrpSpPr>
        <p:cNvPr id="1" name="Shape 514"/>
        <p:cNvGrpSpPr/>
        <p:nvPr/>
      </p:nvGrpSpPr>
      <p:grpSpPr>
        <a:xfrm>
          <a:off x="0" y="0"/>
          <a:ext cx="0" cy="0"/>
          <a:chOff x="0" y="0"/>
          <a:chExt cx="0" cy="0"/>
        </a:xfrm>
      </p:grpSpPr>
      <p:sp>
        <p:nvSpPr>
          <p:cNvPr id="515" name="Google Shape;515;p41"/>
          <p:cNvSpPr/>
          <p:nvPr/>
        </p:nvSpPr>
        <p:spPr>
          <a:xfrm>
            <a:off x="4715375" y="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1"/>
          <p:cNvSpPr/>
          <p:nvPr/>
        </p:nvSpPr>
        <p:spPr>
          <a:xfrm>
            <a:off x="1992125" y="3491375"/>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1"/>
          <p:cNvSpPr txBox="1">
            <a:spLocks noGrp="1"/>
          </p:cNvSpPr>
          <p:nvPr>
            <p:ph type="title"/>
          </p:nvPr>
        </p:nvSpPr>
        <p:spPr>
          <a:xfrm>
            <a:off x="4449200" y="2101163"/>
            <a:ext cx="3559800" cy="1283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dk2"/>
                </a:solidFill>
                <a:highlight>
                  <a:schemeClr val="dk1"/>
                </a:highligh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8" name="Google Shape;518;p41"/>
          <p:cNvSpPr txBox="1">
            <a:spLocks noGrp="1"/>
          </p:cNvSpPr>
          <p:nvPr>
            <p:ph type="title" idx="2" hasCustomPrompt="1"/>
          </p:nvPr>
        </p:nvSpPr>
        <p:spPr>
          <a:xfrm>
            <a:off x="6349742" y="1061388"/>
            <a:ext cx="15684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9" name="Google Shape;519;p41"/>
          <p:cNvSpPr txBox="1">
            <a:spLocks noGrp="1"/>
          </p:cNvSpPr>
          <p:nvPr>
            <p:ph type="subTitle" idx="1"/>
          </p:nvPr>
        </p:nvSpPr>
        <p:spPr>
          <a:xfrm>
            <a:off x="4449300" y="3491375"/>
            <a:ext cx="3559800" cy="59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0" name="Google Shape;520;p41"/>
          <p:cNvGrpSpPr/>
          <p:nvPr/>
        </p:nvGrpSpPr>
        <p:grpSpPr>
          <a:xfrm>
            <a:off x="332700" y="231050"/>
            <a:ext cx="8478600" cy="4661400"/>
            <a:chOff x="332700" y="231050"/>
            <a:chExt cx="8478600" cy="4661400"/>
          </a:xfrm>
        </p:grpSpPr>
        <p:cxnSp>
          <p:nvCxnSpPr>
            <p:cNvPr id="521" name="Google Shape;521;p41"/>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522" name="Google Shape;522;p41"/>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23" name="Google Shape;523;p41"/>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24" name="Google Shape;524;p41"/>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525" name="Google Shape;525;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CUSTOM_14_1">
    <p:spTree>
      <p:nvGrpSpPr>
        <p:cNvPr id="1" name="Shape 526"/>
        <p:cNvGrpSpPr/>
        <p:nvPr/>
      </p:nvGrpSpPr>
      <p:grpSpPr>
        <a:xfrm>
          <a:off x="0" y="0"/>
          <a:ext cx="0" cy="0"/>
          <a:chOff x="0" y="0"/>
          <a:chExt cx="0" cy="0"/>
        </a:xfrm>
      </p:grpSpPr>
      <p:sp>
        <p:nvSpPr>
          <p:cNvPr id="527" name="Google Shape;527;p42"/>
          <p:cNvSpPr/>
          <p:nvPr/>
        </p:nvSpPr>
        <p:spPr>
          <a:xfrm>
            <a:off x="3055900" y="-23460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a:off x="4617350" y="3809225"/>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2"/>
          <p:cNvSpPr txBox="1">
            <a:spLocks noGrp="1"/>
          </p:cNvSpPr>
          <p:nvPr>
            <p:ph type="title"/>
          </p:nvPr>
        </p:nvSpPr>
        <p:spPr>
          <a:xfrm flipH="1">
            <a:off x="1148375" y="2101175"/>
            <a:ext cx="4455600" cy="1283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dk2"/>
                </a:solidFill>
                <a:highlight>
                  <a:schemeClr val="dk1"/>
                </a:highlight>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30" name="Google Shape;530;p42"/>
          <p:cNvSpPr txBox="1">
            <a:spLocks noGrp="1"/>
          </p:cNvSpPr>
          <p:nvPr>
            <p:ph type="title" idx="2" hasCustomPrompt="1"/>
          </p:nvPr>
        </p:nvSpPr>
        <p:spPr>
          <a:xfrm flipH="1">
            <a:off x="1239358" y="1061388"/>
            <a:ext cx="15684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31" name="Google Shape;531;p42"/>
          <p:cNvSpPr txBox="1">
            <a:spLocks noGrp="1"/>
          </p:cNvSpPr>
          <p:nvPr>
            <p:ph type="subTitle" idx="1"/>
          </p:nvPr>
        </p:nvSpPr>
        <p:spPr>
          <a:xfrm flipH="1">
            <a:off x="1148400" y="3491375"/>
            <a:ext cx="3559800" cy="59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532" name="Google Shape;532;p42"/>
          <p:cNvGrpSpPr/>
          <p:nvPr/>
        </p:nvGrpSpPr>
        <p:grpSpPr>
          <a:xfrm>
            <a:off x="332700" y="231050"/>
            <a:ext cx="8478600" cy="4661400"/>
            <a:chOff x="332700" y="231050"/>
            <a:chExt cx="8478600" cy="4661400"/>
          </a:xfrm>
        </p:grpSpPr>
        <p:cxnSp>
          <p:nvCxnSpPr>
            <p:cNvPr id="533" name="Google Shape;533;p42"/>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534" name="Google Shape;534;p42"/>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35" name="Google Shape;535;p42"/>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36" name="Google Shape;536;p42"/>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537" name="Google Shape;537;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CUSTOM_14_1_1">
    <p:spTree>
      <p:nvGrpSpPr>
        <p:cNvPr id="1" name="Shape 538"/>
        <p:cNvGrpSpPr/>
        <p:nvPr/>
      </p:nvGrpSpPr>
      <p:grpSpPr>
        <a:xfrm>
          <a:off x="0" y="0"/>
          <a:ext cx="0" cy="0"/>
          <a:chOff x="0" y="0"/>
          <a:chExt cx="0" cy="0"/>
        </a:xfrm>
      </p:grpSpPr>
      <p:sp>
        <p:nvSpPr>
          <p:cNvPr id="539" name="Google Shape;539;p43"/>
          <p:cNvSpPr/>
          <p:nvPr/>
        </p:nvSpPr>
        <p:spPr>
          <a:xfrm>
            <a:off x="814300" y="-6082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3"/>
          <p:cNvSpPr/>
          <p:nvPr/>
        </p:nvSpPr>
        <p:spPr>
          <a:xfrm>
            <a:off x="6513600" y="3297625"/>
            <a:ext cx="1921500" cy="19215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3"/>
          <p:cNvSpPr txBox="1">
            <a:spLocks noGrp="1"/>
          </p:cNvSpPr>
          <p:nvPr>
            <p:ph type="title"/>
          </p:nvPr>
        </p:nvSpPr>
        <p:spPr>
          <a:xfrm flipH="1">
            <a:off x="3797938" y="639550"/>
            <a:ext cx="3559800" cy="1283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dk2"/>
                </a:solidFill>
                <a:highlight>
                  <a:schemeClr val="dk1"/>
                </a:highlight>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42" name="Google Shape;542;p43"/>
          <p:cNvSpPr txBox="1">
            <a:spLocks noGrp="1"/>
          </p:cNvSpPr>
          <p:nvPr>
            <p:ph type="title" idx="2" hasCustomPrompt="1"/>
          </p:nvPr>
        </p:nvSpPr>
        <p:spPr>
          <a:xfrm flipH="1">
            <a:off x="1786237" y="1217800"/>
            <a:ext cx="16887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3" name="Google Shape;543;p43"/>
          <p:cNvSpPr txBox="1">
            <a:spLocks noGrp="1"/>
          </p:cNvSpPr>
          <p:nvPr>
            <p:ph type="subTitle" idx="1"/>
          </p:nvPr>
        </p:nvSpPr>
        <p:spPr>
          <a:xfrm flipH="1">
            <a:off x="3797963" y="1922650"/>
            <a:ext cx="3559800" cy="59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544" name="Google Shape;544;p43"/>
          <p:cNvGrpSpPr/>
          <p:nvPr/>
        </p:nvGrpSpPr>
        <p:grpSpPr>
          <a:xfrm>
            <a:off x="332700" y="231050"/>
            <a:ext cx="8478600" cy="4661400"/>
            <a:chOff x="332700" y="231050"/>
            <a:chExt cx="8478600" cy="4661400"/>
          </a:xfrm>
        </p:grpSpPr>
        <p:cxnSp>
          <p:nvCxnSpPr>
            <p:cNvPr id="545" name="Google Shape;545;p43"/>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546" name="Google Shape;546;p43"/>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47" name="Google Shape;547;p43"/>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48" name="Google Shape;548;p43"/>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549" name="Google Shape;549;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CUSTOM_15_1">
    <p:spTree>
      <p:nvGrpSpPr>
        <p:cNvPr id="1" name="Shape 572"/>
        <p:cNvGrpSpPr/>
        <p:nvPr/>
      </p:nvGrpSpPr>
      <p:grpSpPr>
        <a:xfrm>
          <a:off x="0" y="0"/>
          <a:ext cx="0" cy="0"/>
          <a:chOff x="0" y="0"/>
          <a:chExt cx="0" cy="0"/>
        </a:xfrm>
      </p:grpSpPr>
      <p:sp>
        <p:nvSpPr>
          <p:cNvPr id="573" name="Google Shape;573;p46"/>
          <p:cNvSpPr/>
          <p:nvPr/>
        </p:nvSpPr>
        <p:spPr>
          <a:xfrm>
            <a:off x="7354425" y="56088"/>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1841900" y="4269220"/>
            <a:ext cx="959700" cy="9597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txBox="1">
            <a:spLocks noGrp="1"/>
          </p:cNvSpPr>
          <p:nvPr>
            <p:ph type="title"/>
          </p:nvPr>
        </p:nvSpPr>
        <p:spPr>
          <a:xfrm>
            <a:off x="722659" y="520794"/>
            <a:ext cx="76824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76" name="Google Shape;576;p46"/>
          <p:cNvGrpSpPr/>
          <p:nvPr/>
        </p:nvGrpSpPr>
        <p:grpSpPr>
          <a:xfrm>
            <a:off x="332700" y="231050"/>
            <a:ext cx="8478600" cy="4661400"/>
            <a:chOff x="332700" y="231050"/>
            <a:chExt cx="8478600" cy="4661400"/>
          </a:xfrm>
        </p:grpSpPr>
        <p:cxnSp>
          <p:nvCxnSpPr>
            <p:cNvPr id="577" name="Google Shape;577;p46"/>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578" name="Google Shape;578;p46"/>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79" name="Google Shape;579;p46"/>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80" name="Google Shape;580;p46"/>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581" name="Google Shape;581;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604"/>
        <p:cNvGrpSpPr/>
        <p:nvPr/>
      </p:nvGrpSpPr>
      <p:grpSpPr>
        <a:xfrm>
          <a:off x="0" y="0"/>
          <a:ext cx="0" cy="0"/>
          <a:chOff x="0" y="0"/>
          <a:chExt cx="0" cy="0"/>
        </a:xfrm>
      </p:grpSpPr>
      <p:grpSp>
        <p:nvGrpSpPr>
          <p:cNvPr id="605" name="Google Shape;605;p49"/>
          <p:cNvGrpSpPr/>
          <p:nvPr/>
        </p:nvGrpSpPr>
        <p:grpSpPr>
          <a:xfrm>
            <a:off x="332700" y="231050"/>
            <a:ext cx="8478600" cy="4661400"/>
            <a:chOff x="332700" y="231050"/>
            <a:chExt cx="8478600" cy="4661400"/>
          </a:xfrm>
        </p:grpSpPr>
        <p:cxnSp>
          <p:nvCxnSpPr>
            <p:cNvPr id="606" name="Google Shape;606;p49"/>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607" name="Google Shape;607;p49"/>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608" name="Google Shape;608;p49"/>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609" name="Google Shape;609;p49"/>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610" name="Google Shape;610;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611"/>
        <p:cNvGrpSpPr/>
        <p:nvPr/>
      </p:nvGrpSpPr>
      <p:grpSpPr>
        <a:xfrm>
          <a:off x="0" y="0"/>
          <a:ext cx="0" cy="0"/>
          <a:chOff x="0" y="0"/>
          <a:chExt cx="0" cy="0"/>
        </a:xfrm>
      </p:grpSpPr>
      <p:sp>
        <p:nvSpPr>
          <p:cNvPr id="612" name="Google Shape;612;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p:nvPr/>
        </p:nvSpPr>
        <p:spPr>
          <a:xfrm>
            <a:off x="772875" y="1433875"/>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6912375" y="3257500"/>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subTitle" idx="1"/>
          </p:nvPr>
        </p:nvSpPr>
        <p:spPr>
          <a:xfrm>
            <a:off x="1181425" y="2667411"/>
            <a:ext cx="2907600" cy="66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1500">
                <a:solidFill>
                  <a:schemeClr val="dk2"/>
                </a:solidFill>
                <a:highlight>
                  <a:srgbClr val="000000"/>
                </a:highlight>
                <a:latin typeface="Krona One"/>
                <a:ea typeface="Krona One"/>
                <a:cs typeface="Krona One"/>
                <a:sym typeface="Kron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6" name="Google Shape;46;p5"/>
          <p:cNvSpPr txBox="1">
            <a:spLocks noGrp="1"/>
          </p:cNvSpPr>
          <p:nvPr>
            <p:ph type="subTitle" idx="2"/>
          </p:nvPr>
        </p:nvSpPr>
        <p:spPr>
          <a:xfrm>
            <a:off x="4862450" y="1022245"/>
            <a:ext cx="2907600" cy="66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1500">
                <a:solidFill>
                  <a:schemeClr val="dk2"/>
                </a:solidFill>
                <a:highlight>
                  <a:srgbClr val="000000"/>
                </a:highlight>
                <a:latin typeface="Krona One"/>
                <a:ea typeface="Krona One"/>
                <a:cs typeface="Krona One"/>
                <a:sym typeface="Kron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7" name="Google Shape;47;p5"/>
          <p:cNvSpPr txBox="1">
            <a:spLocks noGrp="1"/>
          </p:cNvSpPr>
          <p:nvPr>
            <p:ph type="subTitle" idx="3"/>
          </p:nvPr>
        </p:nvSpPr>
        <p:spPr>
          <a:xfrm>
            <a:off x="1181425" y="3083866"/>
            <a:ext cx="2907600" cy="10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subTitle" idx="4"/>
          </p:nvPr>
        </p:nvSpPr>
        <p:spPr>
          <a:xfrm>
            <a:off x="4862450" y="1438825"/>
            <a:ext cx="2907600" cy="10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720000" y="540000"/>
            <a:ext cx="7704000" cy="445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 name="Google Shape;50;p5"/>
          <p:cNvGrpSpPr/>
          <p:nvPr/>
        </p:nvGrpSpPr>
        <p:grpSpPr>
          <a:xfrm>
            <a:off x="332700" y="231050"/>
            <a:ext cx="8478600" cy="4661400"/>
            <a:chOff x="332700" y="231050"/>
            <a:chExt cx="8478600" cy="4661400"/>
          </a:xfrm>
        </p:grpSpPr>
        <p:cxnSp>
          <p:nvCxnSpPr>
            <p:cNvPr id="51" name="Google Shape;51;p5"/>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52" name="Google Shape;52;p5"/>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3" name="Google Shape;53;p5"/>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54" name="Google Shape;54;p5"/>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55" name="Google Shape;5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8"/>
          <p:cNvSpPr/>
          <p:nvPr/>
        </p:nvSpPr>
        <p:spPr>
          <a:xfrm>
            <a:off x="824775" y="3695800"/>
            <a:ext cx="1038300" cy="10383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6908100" y="215688"/>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txBox="1">
            <a:spLocks noGrp="1"/>
          </p:cNvSpPr>
          <p:nvPr>
            <p:ph type="title"/>
          </p:nvPr>
        </p:nvSpPr>
        <p:spPr>
          <a:xfrm>
            <a:off x="2195100" y="762750"/>
            <a:ext cx="4753800" cy="36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1" name="Google Shape;81;p8"/>
          <p:cNvGrpSpPr/>
          <p:nvPr/>
        </p:nvGrpSpPr>
        <p:grpSpPr>
          <a:xfrm>
            <a:off x="332700" y="231050"/>
            <a:ext cx="8478600" cy="4661400"/>
            <a:chOff x="332700" y="231050"/>
            <a:chExt cx="8478600" cy="4661400"/>
          </a:xfrm>
        </p:grpSpPr>
        <p:cxnSp>
          <p:nvCxnSpPr>
            <p:cNvPr id="82" name="Google Shape;82;p8"/>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83" name="Google Shape;83;p8"/>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84" name="Google Shape;84;p8"/>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85" name="Google Shape;85;p8"/>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86" name="Google Shape;86;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9"/>
          <p:cNvSpPr/>
          <p:nvPr/>
        </p:nvSpPr>
        <p:spPr>
          <a:xfrm>
            <a:off x="4339800" y="395325"/>
            <a:ext cx="1221000" cy="12210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7373950" y="3285050"/>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txBox="1">
            <a:spLocks noGrp="1"/>
          </p:cNvSpPr>
          <p:nvPr>
            <p:ph type="title"/>
          </p:nvPr>
        </p:nvSpPr>
        <p:spPr>
          <a:xfrm>
            <a:off x="948600" y="1338900"/>
            <a:ext cx="4034100" cy="9375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800" b="1">
                <a:solidFill>
                  <a:schemeClr val="dk2"/>
                </a:solidFill>
                <a:highlight>
                  <a:schemeClr val="dk1"/>
                </a:highlight>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1" name="Google Shape;91;p9"/>
          <p:cNvSpPr txBox="1">
            <a:spLocks noGrp="1"/>
          </p:cNvSpPr>
          <p:nvPr>
            <p:ph type="subTitle" idx="1"/>
          </p:nvPr>
        </p:nvSpPr>
        <p:spPr>
          <a:xfrm>
            <a:off x="948600" y="2630575"/>
            <a:ext cx="32910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solidFill>
                  <a:srgbClr val="000000"/>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92" name="Google Shape;92;p9"/>
          <p:cNvGrpSpPr/>
          <p:nvPr/>
        </p:nvGrpSpPr>
        <p:grpSpPr>
          <a:xfrm>
            <a:off x="332700" y="231050"/>
            <a:ext cx="8478600" cy="4661400"/>
            <a:chOff x="332700" y="231050"/>
            <a:chExt cx="8478600" cy="4661400"/>
          </a:xfrm>
        </p:grpSpPr>
        <p:cxnSp>
          <p:nvCxnSpPr>
            <p:cNvPr id="93" name="Google Shape;93;p9"/>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94" name="Google Shape;94;p9"/>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95" name="Google Shape;95;p9"/>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96" name="Google Shape;96;p9"/>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97" name="Google Shape;97;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
        <p:cNvGrpSpPr/>
        <p:nvPr/>
      </p:nvGrpSpPr>
      <p:grpSpPr>
        <a:xfrm>
          <a:off x="0" y="0"/>
          <a:ext cx="0" cy="0"/>
          <a:chOff x="0" y="0"/>
          <a:chExt cx="0" cy="0"/>
        </a:xfrm>
      </p:grpSpPr>
      <p:sp>
        <p:nvSpPr>
          <p:cNvPr id="99" name="Google Shape;99;p10"/>
          <p:cNvSpPr/>
          <p:nvPr/>
        </p:nvSpPr>
        <p:spPr>
          <a:xfrm>
            <a:off x="7357725" y="3433963"/>
            <a:ext cx="1607400" cy="16074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0"/>
          <p:cNvSpPr txBox="1">
            <a:spLocks noGrp="1"/>
          </p:cNvSpPr>
          <p:nvPr>
            <p:ph type="title"/>
          </p:nvPr>
        </p:nvSpPr>
        <p:spPr>
          <a:xfrm>
            <a:off x="3526100" y="3636625"/>
            <a:ext cx="4896600" cy="96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500"/>
              <a:buNone/>
              <a:defRPr sz="3000" b="1">
                <a:solidFill>
                  <a:schemeClr val="dk2"/>
                </a:solidFill>
                <a:highlight>
                  <a:schemeClr val="dk1"/>
                </a:highlight>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1" name="Google Shape;101;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11"/>
          <p:cNvSpPr/>
          <p:nvPr/>
        </p:nvSpPr>
        <p:spPr>
          <a:xfrm>
            <a:off x="5910300" y="620400"/>
            <a:ext cx="1798500" cy="1798500"/>
          </a:xfrm>
          <a:prstGeom prst="ellipse">
            <a:avLst/>
          </a:prstGeom>
          <a:gradFill>
            <a:gsLst>
              <a:gs pos="0">
                <a:schemeClr val="lt2"/>
              </a:gs>
              <a:gs pos="100000">
                <a:srgbClr val="FFAB40">
                  <a:alpha val="2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txBox="1">
            <a:spLocks noGrp="1"/>
          </p:cNvSpPr>
          <p:nvPr>
            <p:ph type="title" hasCustomPrompt="1"/>
          </p:nvPr>
        </p:nvSpPr>
        <p:spPr>
          <a:xfrm>
            <a:off x="1284000" y="1470125"/>
            <a:ext cx="6576000" cy="145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5" name="Google Shape;105;p11"/>
          <p:cNvSpPr txBox="1">
            <a:spLocks noGrp="1"/>
          </p:cNvSpPr>
          <p:nvPr>
            <p:ph type="subTitle" idx="1"/>
          </p:nvPr>
        </p:nvSpPr>
        <p:spPr>
          <a:xfrm>
            <a:off x="1306200" y="3263925"/>
            <a:ext cx="6531600" cy="473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grpSp>
        <p:nvGrpSpPr>
          <p:cNvPr id="106" name="Google Shape;106;p11"/>
          <p:cNvGrpSpPr/>
          <p:nvPr/>
        </p:nvGrpSpPr>
        <p:grpSpPr>
          <a:xfrm>
            <a:off x="332700" y="231050"/>
            <a:ext cx="8478600" cy="4661400"/>
            <a:chOff x="332700" y="231050"/>
            <a:chExt cx="8478600" cy="4661400"/>
          </a:xfrm>
        </p:grpSpPr>
        <p:cxnSp>
          <p:nvCxnSpPr>
            <p:cNvPr id="107" name="Google Shape;107;p11"/>
            <p:cNvCxnSpPr/>
            <p:nvPr/>
          </p:nvCxnSpPr>
          <p:spPr>
            <a:xfrm>
              <a:off x="8434042" y="231050"/>
              <a:ext cx="0" cy="4661400"/>
            </a:xfrm>
            <a:prstGeom prst="straightConnector1">
              <a:avLst/>
            </a:prstGeom>
            <a:noFill/>
            <a:ln w="28575" cap="flat" cmpd="sng">
              <a:solidFill>
                <a:srgbClr val="000000"/>
              </a:solidFill>
              <a:prstDash val="solid"/>
              <a:round/>
              <a:headEnd type="none" w="med" len="med"/>
              <a:tailEnd type="none" w="med" len="med"/>
            </a:ln>
          </p:spPr>
        </p:cxnSp>
        <p:cxnSp>
          <p:nvCxnSpPr>
            <p:cNvPr id="108" name="Google Shape;108;p11"/>
            <p:cNvCxnSpPr/>
            <p:nvPr/>
          </p:nvCxnSpPr>
          <p:spPr>
            <a:xfrm>
              <a:off x="332700" y="5318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09" name="Google Shape;109;p11"/>
            <p:cNvCxnSpPr/>
            <p:nvPr/>
          </p:nvCxnSpPr>
          <p:spPr>
            <a:xfrm>
              <a:off x="332700" y="4598550"/>
              <a:ext cx="8478600" cy="0"/>
            </a:xfrm>
            <a:prstGeom prst="straightConnector1">
              <a:avLst/>
            </a:prstGeom>
            <a:noFill/>
            <a:ln w="28575" cap="flat" cmpd="sng">
              <a:solidFill>
                <a:srgbClr val="000000"/>
              </a:solidFill>
              <a:prstDash val="solid"/>
              <a:round/>
              <a:headEnd type="none" w="med" len="med"/>
              <a:tailEnd type="none" w="med" len="med"/>
            </a:ln>
          </p:spPr>
        </p:cxnSp>
        <p:cxnSp>
          <p:nvCxnSpPr>
            <p:cNvPr id="110" name="Google Shape;110;p11"/>
            <p:cNvCxnSpPr/>
            <p:nvPr/>
          </p:nvCxnSpPr>
          <p:spPr>
            <a:xfrm>
              <a:off x="723300" y="231050"/>
              <a:ext cx="0" cy="4661400"/>
            </a:xfrm>
            <a:prstGeom prst="straightConnector1">
              <a:avLst/>
            </a:prstGeom>
            <a:noFill/>
            <a:ln w="28575" cap="flat" cmpd="sng">
              <a:solidFill>
                <a:srgbClr val="000000"/>
              </a:solidFill>
              <a:prstDash val="solid"/>
              <a:round/>
              <a:headEnd type="none" w="med" len="med"/>
              <a:tailEnd type="none" w="med" len="med"/>
            </a:ln>
          </p:spPr>
        </p:cxnSp>
      </p:grpSp>
      <p:sp>
        <p:nvSpPr>
          <p:cNvPr id="111" name="Google Shape;11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112"/>
        <p:cNvGrpSpPr/>
        <p:nvPr/>
      </p:nvGrpSpPr>
      <p:grpSpPr>
        <a:xfrm>
          <a:off x="0" y="0"/>
          <a:ext cx="0" cy="0"/>
          <a:chOff x="0" y="0"/>
          <a:chExt cx="0" cy="0"/>
        </a:xfrm>
      </p:grpSpPr>
      <p:sp>
        <p:nvSpPr>
          <p:cNvPr id="113" name="Google Shape;11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1pPr>
            <a:lvl2pPr marL="914400" lvl="1"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2pPr>
            <a:lvl3pPr marL="1371600" lvl="2"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3pPr>
            <a:lvl4pPr marL="1828800" lvl="3"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4pPr>
            <a:lvl5pPr marL="2286000" lvl="4"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5pPr>
            <a:lvl6pPr marL="2743200" lvl="5"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6pPr>
            <a:lvl7pPr marL="3200400" lvl="6"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7pPr>
            <a:lvl8pPr marL="3657600" lvl="7"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8pPr>
            <a:lvl9pPr marL="4114800" lvl="8" indent="-317500">
              <a:lnSpc>
                <a:spcPct val="115000"/>
              </a:lnSpc>
              <a:spcBef>
                <a:spcPts val="0"/>
              </a:spcBef>
              <a:spcAft>
                <a:spcPts val="0"/>
              </a:spcAft>
              <a:buClr>
                <a:schemeClr val="dk1"/>
              </a:buClr>
              <a:buSzPts val="1400"/>
              <a:buFont typeface="Space Mono"/>
              <a:buChar char="■"/>
              <a:defRPr>
                <a:solidFill>
                  <a:schemeClr val="dk1"/>
                </a:solidFill>
                <a:latin typeface="Space Mono"/>
                <a:ea typeface="Space Mono"/>
                <a:cs typeface="Space Mono"/>
                <a:sym typeface="Space Mono"/>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Space Mono"/>
                <a:ea typeface="Space Mono"/>
                <a:cs typeface="Space Mono"/>
                <a:sym typeface="Space Mono"/>
              </a:defRPr>
            </a:lvl1pPr>
            <a:lvl2pPr lvl="1" algn="r">
              <a:buNone/>
              <a:defRPr sz="1300">
                <a:solidFill>
                  <a:schemeClr val="dk1"/>
                </a:solidFill>
                <a:latin typeface="Space Mono"/>
                <a:ea typeface="Space Mono"/>
                <a:cs typeface="Space Mono"/>
                <a:sym typeface="Space Mono"/>
              </a:defRPr>
            </a:lvl2pPr>
            <a:lvl3pPr lvl="2" algn="r">
              <a:buNone/>
              <a:defRPr sz="1300">
                <a:solidFill>
                  <a:schemeClr val="dk1"/>
                </a:solidFill>
                <a:latin typeface="Space Mono"/>
                <a:ea typeface="Space Mono"/>
                <a:cs typeface="Space Mono"/>
                <a:sym typeface="Space Mono"/>
              </a:defRPr>
            </a:lvl3pPr>
            <a:lvl4pPr lvl="3" algn="r">
              <a:buNone/>
              <a:defRPr sz="1300">
                <a:solidFill>
                  <a:schemeClr val="dk1"/>
                </a:solidFill>
                <a:latin typeface="Space Mono"/>
                <a:ea typeface="Space Mono"/>
                <a:cs typeface="Space Mono"/>
                <a:sym typeface="Space Mono"/>
              </a:defRPr>
            </a:lvl4pPr>
            <a:lvl5pPr lvl="4" algn="r">
              <a:buNone/>
              <a:defRPr sz="1300">
                <a:solidFill>
                  <a:schemeClr val="dk1"/>
                </a:solidFill>
                <a:latin typeface="Space Mono"/>
                <a:ea typeface="Space Mono"/>
                <a:cs typeface="Space Mono"/>
                <a:sym typeface="Space Mono"/>
              </a:defRPr>
            </a:lvl5pPr>
            <a:lvl6pPr lvl="5" algn="r">
              <a:buNone/>
              <a:defRPr sz="1300">
                <a:solidFill>
                  <a:schemeClr val="dk1"/>
                </a:solidFill>
                <a:latin typeface="Space Mono"/>
                <a:ea typeface="Space Mono"/>
                <a:cs typeface="Space Mono"/>
                <a:sym typeface="Space Mono"/>
              </a:defRPr>
            </a:lvl6pPr>
            <a:lvl7pPr lvl="6" algn="r">
              <a:buNone/>
              <a:defRPr sz="1300">
                <a:solidFill>
                  <a:schemeClr val="dk1"/>
                </a:solidFill>
                <a:latin typeface="Space Mono"/>
                <a:ea typeface="Space Mono"/>
                <a:cs typeface="Space Mono"/>
                <a:sym typeface="Space Mono"/>
              </a:defRPr>
            </a:lvl7pPr>
            <a:lvl8pPr lvl="7" algn="r">
              <a:buNone/>
              <a:defRPr sz="1300">
                <a:solidFill>
                  <a:schemeClr val="dk1"/>
                </a:solidFill>
                <a:latin typeface="Space Mono"/>
                <a:ea typeface="Space Mono"/>
                <a:cs typeface="Space Mono"/>
                <a:sym typeface="Space Mono"/>
              </a:defRPr>
            </a:lvl8pPr>
            <a:lvl9pPr lvl="8" algn="r">
              <a:buNone/>
              <a:defRPr sz="1300">
                <a:solidFill>
                  <a:schemeClr val="dk1"/>
                </a:solidFill>
                <a:latin typeface="Space Mono"/>
                <a:ea typeface="Space Mono"/>
                <a:cs typeface="Space Mono"/>
                <a:sym typeface="Space Mono"/>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9"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2" r:id="rId34"/>
    <p:sldLayoutId id="2147483695" r:id="rId35"/>
    <p:sldLayoutId id="2147483696"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53"/>
          <p:cNvPicPr preferRelativeResize="0"/>
          <p:nvPr/>
        </p:nvPicPr>
        <p:blipFill>
          <a:blip r:embed="rId3">
            <a:alphaModFix/>
          </a:blip>
          <a:stretch>
            <a:fillRect/>
          </a:stretch>
        </p:blipFill>
        <p:spPr>
          <a:xfrm>
            <a:off x="5068750" y="374250"/>
            <a:ext cx="2658000" cy="4395000"/>
          </a:xfrm>
          <a:prstGeom prst="roundRect">
            <a:avLst>
              <a:gd name="adj" fmla="val 50000"/>
            </a:avLst>
          </a:prstGeom>
          <a:noFill/>
          <a:ln>
            <a:noFill/>
          </a:ln>
        </p:spPr>
      </p:pic>
      <p:sp>
        <p:nvSpPr>
          <p:cNvPr id="624" name="Google Shape;624;p53"/>
          <p:cNvSpPr txBox="1">
            <a:spLocks noGrp="1"/>
          </p:cNvSpPr>
          <p:nvPr>
            <p:ph type="subTitle" idx="1"/>
          </p:nvPr>
        </p:nvSpPr>
        <p:spPr>
          <a:xfrm>
            <a:off x="826750" y="3723325"/>
            <a:ext cx="40824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300" dirty="0"/>
              <a:t>Lamyae </a:t>
            </a:r>
            <a:r>
              <a:rPr lang="fr" sz="1300" b="1" dirty="0">
                <a:highlight>
                  <a:schemeClr val="dk2"/>
                </a:highlight>
              </a:rPr>
              <a:t>LAHBOUB</a:t>
            </a:r>
            <a:r>
              <a:rPr lang="fr" sz="1300" dirty="0"/>
              <a:t>, Mohammad Emad </a:t>
            </a:r>
            <a:r>
              <a:rPr lang="fr" sz="1300" b="1" dirty="0">
                <a:highlight>
                  <a:schemeClr val="dk2"/>
                </a:highlight>
              </a:rPr>
              <a:t>RASHIDI</a:t>
            </a:r>
            <a:r>
              <a:rPr lang="fr" sz="1300" dirty="0"/>
              <a:t>, Paula </a:t>
            </a:r>
            <a:r>
              <a:rPr lang="fr" sz="1300" b="1" dirty="0">
                <a:highlight>
                  <a:schemeClr val="dk2"/>
                </a:highlight>
              </a:rPr>
              <a:t>YAGHI</a:t>
            </a:r>
            <a:endParaRPr sz="1300" b="1" dirty="0">
              <a:solidFill>
                <a:schemeClr val="dk1"/>
              </a:solidFill>
              <a:highlight>
                <a:schemeClr val="dk2"/>
              </a:highlight>
            </a:endParaRPr>
          </a:p>
        </p:txBody>
      </p:sp>
      <p:sp>
        <p:nvSpPr>
          <p:cNvPr id="625" name="Google Shape;625;p53"/>
          <p:cNvSpPr txBox="1">
            <a:spLocks noGrp="1"/>
          </p:cNvSpPr>
          <p:nvPr>
            <p:ph type="ctrTitle"/>
          </p:nvPr>
        </p:nvSpPr>
        <p:spPr>
          <a:xfrm>
            <a:off x="706700" y="831225"/>
            <a:ext cx="5108700" cy="295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sz="4000"/>
              <a:t>Faut-il densifier les villes?</a:t>
            </a:r>
            <a:r>
              <a:rPr lang="fr"/>
              <a:t> </a:t>
            </a:r>
            <a:r>
              <a:rPr lang="fr" b="1">
                <a:solidFill>
                  <a:schemeClr val="dk2"/>
                </a:solidFill>
                <a:highlight>
                  <a:schemeClr val="dk1"/>
                </a:highlight>
              </a:rPr>
              <a:t>TAMUR</a:t>
            </a:r>
            <a:endParaRPr b="1">
              <a:solidFill>
                <a:schemeClr val="dk2"/>
              </a:solidFill>
              <a:highlight>
                <a:schemeClr val="dk1"/>
              </a:highlight>
            </a:endParaRPr>
          </a:p>
        </p:txBody>
      </p:sp>
      <p:sp>
        <p:nvSpPr>
          <p:cNvPr id="626" name="Google Shape;626;p53"/>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627" name="Google Shape;627;p53"/>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628" name="Google Shape;628;p53"/>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62"/>
          <p:cNvSpPr txBox="1">
            <a:spLocks noGrp="1"/>
          </p:cNvSpPr>
          <p:nvPr>
            <p:ph type="ctrTitle" idx="7"/>
          </p:nvPr>
        </p:nvSpPr>
        <p:spPr>
          <a:xfrm>
            <a:off x="734250" y="650625"/>
            <a:ext cx="7675500" cy="4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sz="2000"/>
              <a:t>Résultats de l’analyse de Xavier Desjardins et Petter Naess</a:t>
            </a:r>
            <a:endParaRPr sz="2000"/>
          </a:p>
        </p:txBody>
      </p:sp>
      <p:sp>
        <p:nvSpPr>
          <p:cNvPr id="736" name="Google Shape;736;p62"/>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37" name="Google Shape;737;p62"/>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38" name="Google Shape;738;p62"/>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grpSp>
        <p:nvGrpSpPr>
          <p:cNvPr id="739" name="Google Shape;739;p62"/>
          <p:cNvGrpSpPr/>
          <p:nvPr/>
        </p:nvGrpSpPr>
        <p:grpSpPr>
          <a:xfrm>
            <a:off x="876702" y="1391100"/>
            <a:ext cx="877541" cy="2120150"/>
            <a:chOff x="1469237" y="1404400"/>
            <a:chExt cx="1218300" cy="2120150"/>
          </a:xfrm>
        </p:grpSpPr>
        <p:sp>
          <p:nvSpPr>
            <p:cNvPr id="740" name="Google Shape;740;p62"/>
            <p:cNvSpPr/>
            <p:nvPr/>
          </p:nvSpPr>
          <p:spPr>
            <a:xfrm>
              <a:off x="1469237" y="1404400"/>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1</a:t>
              </a:r>
              <a:endParaRPr>
                <a:solidFill>
                  <a:schemeClr val="dk1"/>
                </a:solidFill>
              </a:endParaRPr>
            </a:p>
          </p:txBody>
        </p:sp>
        <p:sp>
          <p:nvSpPr>
            <p:cNvPr id="741" name="Google Shape;741;p62"/>
            <p:cNvSpPr/>
            <p:nvPr/>
          </p:nvSpPr>
          <p:spPr>
            <a:xfrm>
              <a:off x="1469237" y="2204975"/>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2</a:t>
              </a:r>
              <a:endParaRPr/>
            </a:p>
          </p:txBody>
        </p:sp>
        <p:sp>
          <p:nvSpPr>
            <p:cNvPr id="742" name="Google Shape;742;p62"/>
            <p:cNvSpPr/>
            <p:nvPr/>
          </p:nvSpPr>
          <p:spPr>
            <a:xfrm>
              <a:off x="1469237" y="3005550"/>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3</a:t>
              </a:r>
              <a:endParaRPr/>
            </a:p>
          </p:txBody>
        </p:sp>
        <p:cxnSp>
          <p:nvCxnSpPr>
            <p:cNvPr id="743" name="Google Shape;743;p62"/>
            <p:cNvCxnSpPr>
              <a:stCxn id="740" idx="3"/>
            </p:cNvCxnSpPr>
            <p:nvPr/>
          </p:nvCxnSpPr>
          <p:spPr>
            <a:xfrm>
              <a:off x="1996337" y="1663900"/>
              <a:ext cx="691200" cy="0"/>
            </a:xfrm>
            <a:prstGeom prst="straightConnector1">
              <a:avLst/>
            </a:prstGeom>
            <a:noFill/>
            <a:ln w="28575" cap="flat" cmpd="sng">
              <a:solidFill>
                <a:schemeClr val="dk1"/>
              </a:solidFill>
              <a:prstDash val="solid"/>
              <a:round/>
              <a:headEnd type="none" w="med" len="med"/>
              <a:tailEnd type="none" w="med" len="med"/>
            </a:ln>
          </p:spPr>
        </p:cxnSp>
        <p:cxnSp>
          <p:nvCxnSpPr>
            <p:cNvPr id="744" name="Google Shape;744;p62"/>
            <p:cNvCxnSpPr>
              <a:stCxn id="741" idx="3"/>
            </p:cNvCxnSpPr>
            <p:nvPr/>
          </p:nvCxnSpPr>
          <p:spPr>
            <a:xfrm>
              <a:off x="1996337" y="2464475"/>
              <a:ext cx="691200" cy="0"/>
            </a:xfrm>
            <a:prstGeom prst="straightConnector1">
              <a:avLst/>
            </a:prstGeom>
            <a:noFill/>
            <a:ln w="28575" cap="flat" cmpd="sng">
              <a:solidFill>
                <a:schemeClr val="dk1"/>
              </a:solidFill>
              <a:prstDash val="solid"/>
              <a:round/>
              <a:headEnd type="none" w="med" len="med"/>
              <a:tailEnd type="none" w="med" len="med"/>
            </a:ln>
          </p:spPr>
        </p:cxnSp>
        <p:cxnSp>
          <p:nvCxnSpPr>
            <p:cNvPr id="745" name="Google Shape;745;p62"/>
            <p:cNvCxnSpPr>
              <a:stCxn id="742" idx="3"/>
            </p:cNvCxnSpPr>
            <p:nvPr/>
          </p:nvCxnSpPr>
          <p:spPr>
            <a:xfrm>
              <a:off x="1996337" y="3265050"/>
              <a:ext cx="691200" cy="0"/>
            </a:xfrm>
            <a:prstGeom prst="straightConnector1">
              <a:avLst/>
            </a:prstGeom>
            <a:noFill/>
            <a:ln w="28575" cap="flat" cmpd="sng">
              <a:solidFill>
                <a:schemeClr val="dk1"/>
              </a:solidFill>
              <a:prstDash val="solid"/>
              <a:round/>
              <a:headEnd type="none" w="med" len="med"/>
              <a:tailEnd type="none" w="med" len="med"/>
            </a:ln>
          </p:spPr>
        </p:cxnSp>
      </p:grpSp>
      <p:sp>
        <p:nvSpPr>
          <p:cNvPr id="746" name="Google Shape;746;p62"/>
          <p:cNvSpPr txBox="1">
            <a:spLocks noGrp="1"/>
          </p:cNvSpPr>
          <p:nvPr>
            <p:ph type="subTitle" idx="8"/>
          </p:nvPr>
        </p:nvSpPr>
        <p:spPr>
          <a:xfrm>
            <a:off x="1820874" y="1483277"/>
            <a:ext cx="6385500" cy="6033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fr">
                <a:solidFill>
                  <a:schemeClr val="dk1"/>
                </a:solidFill>
              </a:rPr>
              <a:t>Pour les grandes villes/ métropoles:lien inverse entre densité urbaine et consommation par tête pour les déplacements de personnes.</a:t>
            </a:r>
            <a:endParaRPr>
              <a:solidFill>
                <a:schemeClr val="dk1"/>
              </a:solidFill>
            </a:endParaRPr>
          </a:p>
          <a:p>
            <a:pPr marL="0" lvl="0" indent="0" algn="ctr" rtl="0">
              <a:lnSpc>
                <a:spcPct val="100000"/>
              </a:lnSpc>
              <a:spcBef>
                <a:spcPts val="0"/>
              </a:spcBef>
              <a:spcAft>
                <a:spcPts val="0"/>
              </a:spcAft>
              <a:buNone/>
            </a:pPr>
            <a:r>
              <a:rPr lang="fr">
                <a:solidFill>
                  <a:schemeClr val="dk1"/>
                </a:solidFill>
              </a:rPr>
              <a:t> </a:t>
            </a:r>
            <a:endParaRPr>
              <a:solidFill>
                <a:schemeClr val="dk1"/>
              </a:solidFill>
            </a:endParaRPr>
          </a:p>
        </p:txBody>
      </p:sp>
      <p:sp>
        <p:nvSpPr>
          <p:cNvPr id="747" name="Google Shape;747;p62"/>
          <p:cNvSpPr/>
          <p:nvPr/>
        </p:nvSpPr>
        <p:spPr>
          <a:xfrm>
            <a:off x="2033425" y="2287920"/>
            <a:ext cx="20456" cy="16486"/>
          </a:xfrm>
          <a:custGeom>
            <a:avLst/>
            <a:gdLst/>
            <a:ahLst/>
            <a:cxnLst/>
            <a:rect l="l" t="t" r="r" b="b"/>
            <a:pathLst>
              <a:path w="554" h="536" extrusionOk="0">
                <a:moveTo>
                  <a:pt x="286" y="0"/>
                </a:moveTo>
                <a:cubicBezTo>
                  <a:pt x="125" y="0"/>
                  <a:pt x="0" y="125"/>
                  <a:pt x="0" y="268"/>
                </a:cubicBezTo>
                <a:cubicBezTo>
                  <a:pt x="0" y="411"/>
                  <a:pt x="125" y="536"/>
                  <a:pt x="286" y="536"/>
                </a:cubicBezTo>
                <a:cubicBezTo>
                  <a:pt x="428" y="536"/>
                  <a:pt x="553" y="411"/>
                  <a:pt x="553" y="268"/>
                </a:cubicBezTo>
                <a:cubicBezTo>
                  <a:pt x="553" y="125"/>
                  <a:pt x="428"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2"/>
          <p:cNvSpPr/>
          <p:nvPr/>
        </p:nvSpPr>
        <p:spPr>
          <a:xfrm>
            <a:off x="2045277" y="1470725"/>
            <a:ext cx="19792" cy="16486"/>
          </a:xfrm>
          <a:custGeom>
            <a:avLst/>
            <a:gdLst/>
            <a:ahLst/>
            <a:cxnLst/>
            <a:rect l="l" t="t" r="r" b="b"/>
            <a:pathLst>
              <a:path w="536" h="536" extrusionOk="0">
                <a:moveTo>
                  <a:pt x="268" y="0"/>
                </a:moveTo>
                <a:cubicBezTo>
                  <a:pt x="108" y="0"/>
                  <a:pt x="1" y="125"/>
                  <a:pt x="1" y="268"/>
                </a:cubicBezTo>
                <a:cubicBezTo>
                  <a:pt x="1" y="429"/>
                  <a:pt x="108" y="536"/>
                  <a:pt x="268" y="536"/>
                </a:cubicBezTo>
                <a:cubicBezTo>
                  <a:pt x="411" y="536"/>
                  <a:pt x="536" y="429"/>
                  <a:pt x="536" y="268"/>
                </a:cubicBezTo>
                <a:cubicBezTo>
                  <a:pt x="536" y="125"/>
                  <a:pt x="41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2"/>
          <p:cNvSpPr txBox="1">
            <a:spLocks noGrp="1"/>
          </p:cNvSpPr>
          <p:nvPr>
            <p:ph type="subTitle" idx="8"/>
          </p:nvPr>
        </p:nvSpPr>
        <p:spPr>
          <a:xfrm>
            <a:off x="1825016" y="2197105"/>
            <a:ext cx="6385500" cy="6033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endParaRPr>
              <a:solidFill>
                <a:schemeClr val="dk1"/>
              </a:solidFill>
            </a:endParaRPr>
          </a:p>
          <a:p>
            <a:pPr marL="0" lvl="0" indent="0" algn="just" rtl="0">
              <a:lnSpc>
                <a:spcPct val="100000"/>
              </a:lnSpc>
              <a:spcBef>
                <a:spcPts val="0"/>
              </a:spcBef>
              <a:spcAft>
                <a:spcPts val="0"/>
              </a:spcAft>
              <a:buNone/>
            </a:pPr>
            <a:r>
              <a:rPr lang="fr">
                <a:solidFill>
                  <a:schemeClr val="dk1"/>
                </a:solidFill>
              </a:rPr>
              <a:t>Dans les pays développés: les zones à faible densité ont une consommation d'énergie par personne pour les déplacements locaux supérieure à celle des zones denses.</a:t>
            </a:r>
            <a:endParaRPr>
              <a:solidFill>
                <a:schemeClr val="dk1"/>
              </a:solidFill>
            </a:endParaRPr>
          </a:p>
          <a:p>
            <a:pPr marL="0" lvl="0" indent="0" algn="ctr" rtl="0">
              <a:lnSpc>
                <a:spcPct val="100000"/>
              </a:lnSpc>
              <a:spcBef>
                <a:spcPts val="0"/>
              </a:spcBef>
              <a:spcAft>
                <a:spcPts val="0"/>
              </a:spcAft>
              <a:buNone/>
            </a:pPr>
            <a:r>
              <a:rPr lang="fr">
                <a:solidFill>
                  <a:schemeClr val="dk1"/>
                </a:solidFill>
              </a:rPr>
              <a:t> </a:t>
            </a:r>
            <a:endParaRPr>
              <a:solidFill>
                <a:schemeClr val="dk1"/>
              </a:solidFill>
            </a:endParaRPr>
          </a:p>
        </p:txBody>
      </p:sp>
      <p:sp>
        <p:nvSpPr>
          <p:cNvPr id="750" name="Google Shape;750;p62"/>
          <p:cNvSpPr txBox="1">
            <a:spLocks noGrp="1"/>
          </p:cNvSpPr>
          <p:nvPr>
            <p:ph type="subTitle" idx="8"/>
          </p:nvPr>
        </p:nvSpPr>
        <p:spPr>
          <a:xfrm>
            <a:off x="1820878" y="2982780"/>
            <a:ext cx="6385500" cy="6033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endParaRPr>
              <a:solidFill>
                <a:schemeClr val="dk1"/>
              </a:solidFill>
            </a:endParaRPr>
          </a:p>
          <a:p>
            <a:pPr marL="0" lvl="0" indent="0" algn="just" rtl="0">
              <a:lnSpc>
                <a:spcPct val="100000"/>
              </a:lnSpc>
              <a:spcBef>
                <a:spcPts val="0"/>
              </a:spcBef>
              <a:spcAft>
                <a:spcPts val="0"/>
              </a:spcAft>
              <a:buNone/>
            </a:pPr>
            <a:r>
              <a:rPr lang="fr">
                <a:solidFill>
                  <a:schemeClr val="dk1"/>
                </a:solidFill>
              </a:rPr>
              <a:t>A densité comparable,la présence de transports collectifs permet de réduire les émissions moyennes de GES pour les déplacements et le profil d'émissions est lié à l’origine de l'électricité et du climat de la ville.</a:t>
            </a:r>
            <a:endParaRPr>
              <a:solidFill>
                <a:schemeClr val="dk1"/>
              </a:solidFill>
            </a:endParaRPr>
          </a:p>
        </p:txBody>
      </p:sp>
      <p:sp>
        <p:nvSpPr>
          <p:cNvPr id="751" name="Google Shape;751;p62"/>
          <p:cNvSpPr txBox="1">
            <a:spLocks noGrp="1"/>
          </p:cNvSpPr>
          <p:nvPr>
            <p:ph type="subTitle" idx="8"/>
          </p:nvPr>
        </p:nvSpPr>
        <p:spPr>
          <a:xfrm>
            <a:off x="1185175" y="3901375"/>
            <a:ext cx="6905400" cy="6033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fr" b="1">
                <a:solidFill>
                  <a:srgbClr val="CC0000"/>
                </a:solidFill>
              </a:rPr>
              <a:t>Transport de marchandises, trafic de transit, E-commerce, déplacements de longue distance ????</a:t>
            </a:r>
            <a:endParaRPr b="1">
              <a:solidFill>
                <a:srgbClr val="CC0000"/>
              </a:solidFill>
            </a:endParaRPr>
          </a:p>
          <a:p>
            <a:pPr marL="0" lvl="0" indent="0" algn="ctr" rtl="0">
              <a:lnSpc>
                <a:spcPct val="100000"/>
              </a:lnSpc>
              <a:spcBef>
                <a:spcPts val="0"/>
              </a:spcBef>
              <a:spcAft>
                <a:spcPts val="0"/>
              </a:spcAft>
              <a:buNone/>
            </a:pPr>
            <a:r>
              <a:rPr lang="fr">
                <a:solidFill>
                  <a:schemeClr val="dk1"/>
                </a:solidFill>
              </a:rPr>
              <a:t> </a:t>
            </a:r>
            <a:endParaRPr>
              <a:solidFill>
                <a:schemeClr val="dk1"/>
              </a:solidFill>
            </a:endParaRPr>
          </a:p>
        </p:txBody>
      </p:sp>
      <p:sp>
        <p:nvSpPr>
          <p:cNvPr id="752" name="Google Shape;752;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63"/>
          <p:cNvPicPr preferRelativeResize="0"/>
          <p:nvPr/>
        </p:nvPicPr>
        <p:blipFill rotWithShape="1">
          <a:blip r:embed="rId3">
            <a:alphaModFix/>
          </a:blip>
          <a:srcRect t="28501" b="28497"/>
          <a:stretch/>
        </p:blipFill>
        <p:spPr>
          <a:xfrm flipH="1">
            <a:off x="1491450" y="665675"/>
            <a:ext cx="6161100" cy="1765800"/>
          </a:xfrm>
          <a:prstGeom prst="roundRect">
            <a:avLst>
              <a:gd name="adj" fmla="val 50000"/>
            </a:avLst>
          </a:prstGeom>
          <a:noFill/>
          <a:ln>
            <a:noFill/>
          </a:ln>
        </p:spPr>
      </p:pic>
      <p:sp>
        <p:nvSpPr>
          <p:cNvPr id="758" name="Google Shape;758;p63"/>
          <p:cNvSpPr txBox="1">
            <a:spLocks noGrp="1"/>
          </p:cNvSpPr>
          <p:nvPr>
            <p:ph type="subTitle" idx="1"/>
          </p:nvPr>
        </p:nvSpPr>
        <p:spPr>
          <a:xfrm>
            <a:off x="921725" y="3169325"/>
            <a:ext cx="7176900" cy="83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600" b="1"/>
              <a:t>Bien que l'aménagement du territoire puisse jouer un rôle dans la réduction des émissions de gaz à effet de serre, son rôle principal est plutôt de contribuer à rendre la transition énergétique socialement acceptable.</a:t>
            </a:r>
            <a:endParaRPr sz="1600" b="1"/>
          </a:p>
        </p:txBody>
      </p:sp>
      <p:cxnSp>
        <p:nvCxnSpPr>
          <p:cNvPr id="759" name="Google Shape;759;p63"/>
          <p:cNvCxnSpPr/>
          <p:nvPr/>
        </p:nvCxnSpPr>
        <p:spPr>
          <a:xfrm>
            <a:off x="727800" y="2571600"/>
            <a:ext cx="7707300" cy="0"/>
          </a:xfrm>
          <a:prstGeom prst="straightConnector1">
            <a:avLst/>
          </a:prstGeom>
          <a:noFill/>
          <a:ln w="28575" cap="flat" cmpd="sng">
            <a:solidFill>
              <a:srgbClr val="000000"/>
            </a:solidFill>
            <a:prstDash val="solid"/>
            <a:round/>
            <a:headEnd type="none" w="med" len="med"/>
            <a:tailEnd type="none" w="med" len="med"/>
          </a:ln>
        </p:spPr>
      </p:cxnSp>
      <p:sp>
        <p:nvSpPr>
          <p:cNvPr id="760" name="Google Shape;760;p63"/>
          <p:cNvSpPr txBox="1">
            <a:spLocks noGrp="1"/>
          </p:cNvSpPr>
          <p:nvPr>
            <p:ph type="title"/>
          </p:nvPr>
        </p:nvSpPr>
        <p:spPr>
          <a:xfrm>
            <a:off x="2321525" y="2049225"/>
            <a:ext cx="4377300" cy="93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Résultat</a:t>
            </a:r>
            <a:endParaRPr/>
          </a:p>
        </p:txBody>
      </p:sp>
      <p:sp>
        <p:nvSpPr>
          <p:cNvPr id="761" name="Google Shape;761;p63"/>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62" name="Google Shape;762;p63"/>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63" name="Google Shape;763;p63"/>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764" name="Google Shape;764;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64"/>
          <p:cNvPicPr preferRelativeResize="0"/>
          <p:nvPr/>
        </p:nvPicPr>
        <p:blipFill rotWithShape="1">
          <a:blip r:embed="rId3">
            <a:alphaModFix/>
          </a:blip>
          <a:srcRect l="12495" r="12502"/>
          <a:stretch/>
        </p:blipFill>
        <p:spPr>
          <a:xfrm>
            <a:off x="4788274" y="968675"/>
            <a:ext cx="4205400" cy="3737100"/>
          </a:xfrm>
          <a:prstGeom prst="ellipse">
            <a:avLst/>
          </a:prstGeom>
          <a:noFill/>
          <a:ln>
            <a:noFill/>
          </a:ln>
        </p:spPr>
      </p:pic>
      <p:sp>
        <p:nvSpPr>
          <p:cNvPr id="770" name="Google Shape;770;p64"/>
          <p:cNvSpPr txBox="1">
            <a:spLocks noGrp="1"/>
          </p:cNvSpPr>
          <p:nvPr>
            <p:ph type="title" idx="2"/>
          </p:nvPr>
        </p:nvSpPr>
        <p:spPr>
          <a:xfrm flipH="1">
            <a:off x="1250433" y="703188"/>
            <a:ext cx="1568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03</a:t>
            </a:r>
            <a:endParaRPr/>
          </a:p>
        </p:txBody>
      </p:sp>
      <p:cxnSp>
        <p:nvCxnSpPr>
          <p:cNvPr id="771" name="Google Shape;771;p64"/>
          <p:cNvCxnSpPr/>
          <p:nvPr/>
        </p:nvCxnSpPr>
        <p:spPr>
          <a:xfrm>
            <a:off x="727800" y="2571600"/>
            <a:ext cx="7707300" cy="0"/>
          </a:xfrm>
          <a:prstGeom prst="straightConnector1">
            <a:avLst/>
          </a:prstGeom>
          <a:noFill/>
          <a:ln w="28575" cap="flat" cmpd="sng">
            <a:solidFill>
              <a:srgbClr val="000000"/>
            </a:solidFill>
            <a:prstDash val="solid"/>
            <a:round/>
            <a:headEnd type="none" w="med" len="med"/>
            <a:tailEnd type="none" w="med" len="med"/>
          </a:ln>
        </p:spPr>
      </p:cxnSp>
      <p:sp>
        <p:nvSpPr>
          <p:cNvPr id="772" name="Google Shape;772;p64"/>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73" name="Google Shape;773;p64"/>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74" name="Google Shape;774;p64"/>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775" name="Google Shape;775;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12</a:t>
            </a:fld>
            <a:endParaRPr/>
          </a:p>
        </p:txBody>
      </p:sp>
      <p:sp>
        <p:nvSpPr>
          <p:cNvPr id="776" name="Google Shape;776;p64"/>
          <p:cNvSpPr txBox="1">
            <a:spLocks noGrp="1"/>
          </p:cNvSpPr>
          <p:nvPr>
            <p:ph type="title"/>
          </p:nvPr>
        </p:nvSpPr>
        <p:spPr>
          <a:xfrm flipH="1">
            <a:off x="827550" y="1285175"/>
            <a:ext cx="6096900" cy="342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Enjeux économiques de la densité: Coûts</a:t>
            </a:r>
            <a:endParaRPr/>
          </a:p>
          <a:p>
            <a:pPr marL="0" lvl="0" indent="0" algn="l" rtl="0">
              <a:spcBef>
                <a:spcPts val="0"/>
              </a:spcBef>
              <a:spcAft>
                <a:spcPts val="0"/>
              </a:spcAft>
              <a:buNone/>
            </a:pPr>
            <a:r>
              <a:rPr lang="fr"/>
              <a:t> pour les acteurs privés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1000"/>
                                        <p:tgtEl>
                                          <p:spTgt spid="77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70"/>
                                        </p:tgtEl>
                                        <p:attrNameLst>
                                          <p:attrName>style.visibility</p:attrName>
                                        </p:attrNameLst>
                                      </p:cBhvr>
                                      <p:to>
                                        <p:strVal val="visible"/>
                                      </p:to>
                                    </p:set>
                                    <p:anim calcmode="lin" valueType="num">
                                      <p:cBhvr additive="base">
                                        <p:cTn id="10" dur="1000"/>
                                        <p:tgtEl>
                                          <p:spTgt spid="7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5"/>
          <p:cNvSpPr txBox="1">
            <a:spLocks noGrp="1"/>
          </p:cNvSpPr>
          <p:nvPr>
            <p:ph type="subTitle" idx="1"/>
          </p:nvPr>
        </p:nvSpPr>
        <p:spPr>
          <a:xfrm>
            <a:off x="892350" y="1543250"/>
            <a:ext cx="4786200" cy="2683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100"/>
              <a:t>La réglementation impose une </a:t>
            </a:r>
            <a:r>
              <a:rPr lang="fr" sz="1100">
                <a:solidFill>
                  <a:schemeClr val="dk2"/>
                </a:solidFill>
                <a:highlight>
                  <a:schemeClr val="dk1"/>
                </a:highlight>
              </a:rPr>
              <a:t>densité maximale</a:t>
            </a:r>
            <a:endParaRPr sz="1100">
              <a:solidFill>
                <a:schemeClr val="dk2"/>
              </a:solidFill>
              <a:highlight>
                <a:schemeClr val="dk1"/>
              </a:highlight>
            </a:endParaRPr>
          </a:p>
          <a:p>
            <a:pPr marL="0" lvl="0" indent="0" algn="just" rtl="0">
              <a:spcBef>
                <a:spcPts val="0"/>
              </a:spcBef>
              <a:spcAft>
                <a:spcPts val="0"/>
              </a:spcAft>
              <a:buNone/>
            </a:pPr>
            <a:endParaRPr sz="1100">
              <a:solidFill>
                <a:schemeClr val="dk2"/>
              </a:solidFill>
              <a:highlight>
                <a:schemeClr val="dk1"/>
              </a:highlight>
            </a:endParaRPr>
          </a:p>
          <a:p>
            <a:pPr marL="0" lvl="0" indent="0" algn="just" rtl="0">
              <a:spcBef>
                <a:spcPts val="0"/>
              </a:spcBef>
              <a:spcAft>
                <a:spcPts val="0"/>
              </a:spcAft>
              <a:buNone/>
            </a:pPr>
            <a:r>
              <a:rPr lang="fr" sz="1200" b="1">
                <a:solidFill>
                  <a:srgbClr val="CC0000"/>
                </a:solidFill>
              </a:rPr>
              <a:t>                  Alors que</a:t>
            </a:r>
            <a:endParaRPr sz="1200" b="1">
              <a:solidFill>
                <a:srgbClr val="CC0000"/>
              </a:solidFill>
            </a:endParaRPr>
          </a:p>
          <a:p>
            <a:pPr marL="0" lvl="0" indent="0" algn="just" rtl="0">
              <a:spcBef>
                <a:spcPts val="0"/>
              </a:spcBef>
              <a:spcAft>
                <a:spcPts val="0"/>
              </a:spcAft>
              <a:buNone/>
            </a:pPr>
            <a:endParaRPr sz="1200" b="1">
              <a:solidFill>
                <a:srgbClr val="CC0000"/>
              </a:solidFill>
            </a:endParaRPr>
          </a:p>
          <a:p>
            <a:pPr marL="0" lvl="0" indent="0" algn="just" rtl="0">
              <a:spcBef>
                <a:spcPts val="0"/>
              </a:spcBef>
              <a:spcAft>
                <a:spcPts val="0"/>
              </a:spcAft>
              <a:buNone/>
            </a:pPr>
            <a:r>
              <a:rPr lang="fr" sz="1100"/>
              <a:t>Les politiques de lutte contre l'étalement urbain imposent des </a:t>
            </a:r>
            <a:r>
              <a:rPr lang="fr" sz="1100">
                <a:solidFill>
                  <a:schemeClr val="dk2"/>
                </a:solidFill>
                <a:highlight>
                  <a:schemeClr val="dk1"/>
                </a:highlight>
              </a:rPr>
              <a:t>densités minimales</a:t>
            </a:r>
            <a:r>
              <a:rPr lang="fr" sz="1100"/>
              <a:t>.</a:t>
            </a:r>
            <a:endParaRPr sz="1100"/>
          </a:p>
          <a:p>
            <a:pPr marL="0" lvl="0" indent="0" algn="just" rtl="0">
              <a:spcBef>
                <a:spcPts val="0"/>
              </a:spcBef>
              <a:spcAft>
                <a:spcPts val="0"/>
              </a:spcAft>
              <a:buNone/>
            </a:pPr>
            <a:endParaRPr sz="1100"/>
          </a:p>
          <a:p>
            <a:pPr marL="0" lvl="0" indent="0" algn="just" rtl="0">
              <a:spcBef>
                <a:spcPts val="0"/>
              </a:spcBef>
              <a:spcAft>
                <a:spcPts val="0"/>
              </a:spcAft>
              <a:buNone/>
            </a:pPr>
            <a:endParaRPr sz="1100">
              <a:solidFill>
                <a:schemeClr val="dk2"/>
              </a:solidFill>
              <a:highlight>
                <a:schemeClr val="dk1"/>
              </a:highlight>
            </a:endParaRPr>
          </a:p>
          <a:p>
            <a:pPr marL="0" lvl="0" indent="0" algn="just" rtl="0">
              <a:spcBef>
                <a:spcPts val="0"/>
              </a:spcBef>
              <a:spcAft>
                <a:spcPts val="0"/>
              </a:spcAft>
              <a:buNone/>
            </a:pPr>
            <a:r>
              <a:rPr lang="fr" sz="1100">
                <a:solidFill>
                  <a:schemeClr val="dk2"/>
                </a:solidFill>
                <a:highlight>
                  <a:schemeClr val="dk1"/>
                </a:highlight>
              </a:rPr>
              <a:t>Objectif du maître d’ouvrage:</a:t>
            </a:r>
            <a:r>
              <a:rPr lang="fr" sz="1100"/>
              <a:t> Réaliser un programme immobilier résidentielle au meilleur prix, minimisation des coûts : </a:t>
            </a:r>
            <a:r>
              <a:rPr lang="fr" sz="1200" b="1"/>
              <a:t>C=C</a:t>
            </a:r>
            <a:r>
              <a:rPr lang="fr" sz="1200" b="1" baseline="-25000"/>
              <a:t>hf</a:t>
            </a:r>
            <a:r>
              <a:rPr lang="fr" sz="1200" b="1"/>
              <a:t>+T</a:t>
            </a:r>
            <a:endParaRPr sz="1200" b="1"/>
          </a:p>
          <a:p>
            <a:pPr marL="0" lvl="0" indent="0" algn="just" rtl="0">
              <a:spcBef>
                <a:spcPts val="0"/>
              </a:spcBef>
              <a:spcAft>
                <a:spcPts val="0"/>
              </a:spcAft>
              <a:buNone/>
            </a:pPr>
            <a:endParaRPr sz="1200" b="1"/>
          </a:p>
          <a:p>
            <a:pPr marL="0" lvl="0" indent="0" algn="just" rtl="0">
              <a:spcBef>
                <a:spcPts val="0"/>
              </a:spcBef>
              <a:spcAft>
                <a:spcPts val="0"/>
              </a:spcAft>
              <a:buNone/>
            </a:pPr>
            <a:r>
              <a:rPr lang="fr" sz="1000" i="1"/>
              <a:t>C</a:t>
            </a:r>
            <a:r>
              <a:rPr lang="fr" sz="1000" i="1" baseline="-25000"/>
              <a:t>hf</a:t>
            </a:r>
            <a:r>
              <a:rPr lang="fr" sz="1000" i="1"/>
              <a:t>:prix du terrain rapporté au m2 construit</a:t>
            </a:r>
            <a:endParaRPr sz="1000" i="1"/>
          </a:p>
          <a:p>
            <a:pPr marL="0" lvl="0" indent="0" algn="just" rtl="0">
              <a:spcBef>
                <a:spcPts val="0"/>
              </a:spcBef>
              <a:spcAft>
                <a:spcPts val="0"/>
              </a:spcAft>
              <a:buNone/>
            </a:pPr>
            <a:r>
              <a:rPr lang="fr" sz="1000" i="1"/>
              <a:t>T:coût des travaux au m2 construit</a:t>
            </a:r>
            <a:endParaRPr sz="1000" i="1">
              <a:solidFill>
                <a:schemeClr val="dk2"/>
              </a:solidFill>
              <a:highlight>
                <a:schemeClr val="dk1"/>
              </a:highlight>
            </a:endParaRPr>
          </a:p>
          <a:p>
            <a:pPr marL="0" lvl="0" indent="0" algn="just" rtl="0">
              <a:spcBef>
                <a:spcPts val="0"/>
              </a:spcBef>
              <a:spcAft>
                <a:spcPts val="0"/>
              </a:spcAft>
              <a:buNone/>
            </a:pPr>
            <a:endParaRPr sz="1100">
              <a:solidFill>
                <a:schemeClr val="dk2"/>
              </a:solidFill>
              <a:highlight>
                <a:schemeClr val="dk1"/>
              </a:highlight>
            </a:endParaRPr>
          </a:p>
          <a:p>
            <a:pPr marL="0" lvl="0" indent="0" algn="just" rtl="0">
              <a:spcBef>
                <a:spcPts val="0"/>
              </a:spcBef>
              <a:spcAft>
                <a:spcPts val="0"/>
              </a:spcAft>
              <a:buNone/>
            </a:pPr>
            <a:r>
              <a:rPr lang="fr" sz="1100">
                <a:solidFill>
                  <a:schemeClr val="dk2"/>
                </a:solidFill>
                <a:highlight>
                  <a:schemeClr val="dk1"/>
                </a:highlight>
              </a:rPr>
              <a:t>Problématique:</a:t>
            </a:r>
            <a:r>
              <a:rPr lang="fr" sz="1100"/>
              <a:t> Quelle densité est optimale économiquement pour les acteurs privés?</a:t>
            </a:r>
            <a:endParaRPr sz="1100"/>
          </a:p>
          <a:p>
            <a:pPr marL="0" lvl="0" indent="0" algn="just" rtl="0">
              <a:spcBef>
                <a:spcPts val="0"/>
              </a:spcBef>
              <a:spcAft>
                <a:spcPts val="0"/>
              </a:spcAft>
              <a:buNone/>
            </a:pPr>
            <a:endParaRPr sz="1100"/>
          </a:p>
          <a:p>
            <a:pPr marL="0" lvl="0" indent="0" algn="just" rtl="0">
              <a:spcBef>
                <a:spcPts val="0"/>
              </a:spcBef>
              <a:spcAft>
                <a:spcPts val="0"/>
              </a:spcAft>
              <a:buNone/>
            </a:pPr>
            <a:endParaRPr sz="1100"/>
          </a:p>
        </p:txBody>
      </p:sp>
      <p:pic>
        <p:nvPicPr>
          <p:cNvPr id="782" name="Google Shape;782;p65"/>
          <p:cNvPicPr preferRelativeResize="0"/>
          <p:nvPr/>
        </p:nvPicPr>
        <p:blipFill rotWithShape="1">
          <a:blip r:embed="rId3">
            <a:alphaModFix/>
          </a:blip>
          <a:srcRect l="36692"/>
          <a:stretch/>
        </p:blipFill>
        <p:spPr>
          <a:xfrm>
            <a:off x="5724525" y="1614725"/>
            <a:ext cx="2625000" cy="2332500"/>
          </a:xfrm>
          <a:prstGeom prst="ellipse">
            <a:avLst/>
          </a:prstGeom>
          <a:noFill/>
          <a:ln>
            <a:noFill/>
          </a:ln>
        </p:spPr>
      </p:pic>
      <p:sp>
        <p:nvSpPr>
          <p:cNvPr id="783" name="Google Shape;783;p65"/>
          <p:cNvSpPr txBox="1">
            <a:spLocks noGrp="1"/>
          </p:cNvSpPr>
          <p:nvPr>
            <p:ph type="title"/>
          </p:nvPr>
        </p:nvSpPr>
        <p:spPr>
          <a:xfrm>
            <a:off x="892350" y="748375"/>
            <a:ext cx="7457100" cy="866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2000"/>
              <a:t>Réduction des coûts pour les entreprises privées : stratégies d'optimisation</a:t>
            </a:r>
            <a:endParaRPr sz="2000">
              <a:solidFill>
                <a:schemeClr val="dk2"/>
              </a:solidFill>
              <a:highlight>
                <a:schemeClr val="dk1"/>
              </a:highlight>
            </a:endParaRPr>
          </a:p>
        </p:txBody>
      </p:sp>
      <p:sp>
        <p:nvSpPr>
          <p:cNvPr id="784" name="Google Shape;784;p65"/>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85" name="Google Shape;785;p65"/>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86" name="Google Shape;786;p65"/>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787" name="Google Shape;787;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66"/>
          <p:cNvSpPr txBox="1">
            <a:spLocks noGrp="1"/>
          </p:cNvSpPr>
          <p:nvPr>
            <p:ph type="title"/>
          </p:nvPr>
        </p:nvSpPr>
        <p:spPr>
          <a:xfrm>
            <a:off x="737250" y="61800"/>
            <a:ext cx="7669500" cy="4824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fr" sz="1500" b="0" dirty="0">
                <a:solidFill>
                  <a:schemeClr val="dk1"/>
                </a:solidFill>
                <a:highlight>
                  <a:srgbClr val="C0C0C0"/>
                </a:highlight>
              </a:rPr>
              <a:t>Les déterminants économiques de la densité parcellaire</a:t>
            </a:r>
            <a:endParaRPr sz="4100" dirty="0">
              <a:highlight>
                <a:srgbClr val="C0C0C0"/>
              </a:highlight>
            </a:endParaRPr>
          </a:p>
        </p:txBody>
      </p:sp>
      <p:sp>
        <p:nvSpPr>
          <p:cNvPr id="793" name="Google Shape;793;p66"/>
          <p:cNvSpPr txBox="1">
            <a:spLocks noGrp="1"/>
          </p:cNvSpPr>
          <p:nvPr>
            <p:ph type="subTitle" idx="1"/>
          </p:nvPr>
        </p:nvSpPr>
        <p:spPr>
          <a:xfrm>
            <a:off x="875650" y="680700"/>
            <a:ext cx="3518100" cy="3865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200" b="1">
                <a:solidFill>
                  <a:schemeClr val="dk1"/>
                </a:solidFill>
              </a:rPr>
              <a:t>Prix du terrain: C</a:t>
            </a:r>
            <a:r>
              <a:rPr lang="fr" sz="1200" b="1" baseline="-25000">
                <a:solidFill>
                  <a:schemeClr val="dk1"/>
                </a:solidFill>
              </a:rPr>
              <a:t>hf</a:t>
            </a:r>
            <a:r>
              <a:rPr lang="fr" sz="1200" b="1">
                <a:solidFill>
                  <a:schemeClr val="dk1"/>
                </a:solidFill>
              </a:rPr>
              <a:t>=F/d</a:t>
            </a:r>
            <a:endParaRPr sz="1200" b="1">
              <a:solidFill>
                <a:schemeClr val="dk1"/>
              </a:solidFill>
            </a:endParaRPr>
          </a:p>
          <a:p>
            <a:pPr marL="0" lvl="0" indent="0" algn="just" rtl="0">
              <a:spcBef>
                <a:spcPts val="0"/>
              </a:spcBef>
              <a:spcAft>
                <a:spcPts val="0"/>
              </a:spcAft>
              <a:buNone/>
            </a:pPr>
            <a:r>
              <a:rPr lang="fr" sz="1100" b="1">
                <a:solidFill>
                  <a:schemeClr val="dk1"/>
                </a:solidFill>
              </a:rPr>
              <a:t> </a:t>
            </a:r>
            <a:endParaRPr sz="1100" b="1">
              <a:solidFill>
                <a:schemeClr val="dk1"/>
              </a:solidFill>
            </a:endParaRPr>
          </a:p>
          <a:p>
            <a:pPr marL="0" lvl="0" indent="0" algn="just" rtl="0">
              <a:spcBef>
                <a:spcPts val="0"/>
              </a:spcBef>
              <a:spcAft>
                <a:spcPts val="0"/>
              </a:spcAft>
              <a:buNone/>
            </a:pPr>
            <a:r>
              <a:rPr lang="fr" sz="1000" i="1"/>
              <a:t>F:Le coût du foncier par m2 de terrain</a:t>
            </a:r>
            <a:endParaRPr sz="1000" i="1"/>
          </a:p>
          <a:p>
            <a:pPr marL="0" lvl="0" indent="0" algn="just" rtl="0">
              <a:spcBef>
                <a:spcPts val="0"/>
              </a:spcBef>
              <a:spcAft>
                <a:spcPts val="0"/>
              </a:spcAft>
              <a:buNone/>
            </a:pPr>
            <a:r>
              <a:rPr lang="fr" sz="1000" i="1"/>
              <a:t>d:La densité (rapport de la surface construite à la surface du terrain)</a:t>
            </a:r>
            <a:endParaRPr sz="1000" i="1"/>
          </a:p>
          <a:p>
            <a:pPr marL="0" lvl="0" indent="0" algn="just" rtl="0">
              <a:spcBef>
                <a:spcPts val="0"/>
              </a:spcBef>
              <a:spcAft>
                <a:spcPts val="0"/>
              </a:spcAft>
              <a:buNone/>
            </a:pPr>
            <a:endParaRPr sz="1000" i="1"/>
          </a:p>
          <a:p>
            <a:pPr marL="0" lvl="0" indent="0" algn="just" rtl="0">
              <a:spcBef>
                <a:spcPts val="0"/>
              </a:spcBef>
              <a:spcAft>
                <a:spcPts val="0"/>
              </a:spcAft>
              <a:buNone/>
            </a:pPr>
            <a:endParaRPr sz="1200" b="1">
              <a:solidFill>
                <a:schemeClr val="dk1"/>
              </a:solidFill>
            </a:endParaRPr>
          </a:p>
          <a:p>
            <a:pPr marL="0" lvl="0" indent="0" algn="just" rtl="0">
              <a:spcBef>
                <a:spcPts val="0"/>
              </a:spcBef>
              <a:spcAft>
                <a:spcPts val="0"/>
              </a:spcAft>
              <a:buNone/>
            </a:pPr>
            <a:r>
              <a:rPr lang="fr" sz="1200" b="1">
                <a:solidFill>
                  <a:schemeClr val="dk1"/>
                </a:solidFill>
              </a:rPr>
              <a:t>Coût des travaux: T= axd+b</a:t>
            </a:r>
            <a:endParaRPr sz="1200" b="1">
              <a:solidFill>
                <a:schemeClr val="dk1"/>
              </a:solidFill>
            </a:endParaRPr>
          </a:p>
          <a:p>
            <a:pPr marL="0" lvl="0" indent="0" algn="just" rtl="0">
              <a:spcBef>
                <a:spcPts val="0"/>
              </a:spcBef>
              <a:spcAft>
                <a:spcPts val="0"/>
              </a:spcAft>
              <a:buNone/>
            </a:pPr>
            <a:r>
              <a:rPr lang="fr" sz="1000" i="1"/>
              <a:t>a et b des constantes</a:t>
            </a:r>
            <a:endParaRPr sz="1000" i="1"/>
          </a:p>
          <a:p>
            <a:pPr marL="0" lvl="0" indent="0" algn="just" rtl="0">
              <a:spcBef>
                <a:spcPts val="0"/>
              </a:spcBef>
              <a:spcAft>
                <a:spcPts val="0"/>
              </a:spcAft>
              <a:buNone/>
            </a:pPr>
            <a:endParaRPr sz="1000" i="1"/>
          </a:p>
          <a:p>
            <a:pPr marL="0" lvl="0" indent="0" algn="just" rtl="0">
              <a:spcBef>
                <a:spcPts val="0"/>
              </a:spcBef>
              <a:spcAft>
                <a:spcPts val="0"/>
              </a:spcAft>
              <a:buNone/>
            </a:pPr>
            <a:r>
              <a:rPr lang="fr" sz="1100" b="1">
                <a:solidFill>
                  <a:schemeClr val="dk1"/>
                </a:solidFill>
              </a:rPr>
              <a:t>Fonction coût total:</a:t>
            </a:r>
            <a:endParaRPr sz="1100" b="1">
              <a:solidFill>
                <a:schemeClr val="dk1"/>
              </a:solidFill>
            </a:endParaRPr>
          </a:p>
          <a:p>
            <a:pPr marL="0" lvl="0" indent="0" algn="just" rtl="0">
              <a:spcBef>
                <a:spcPts val="0"/>
              </a:spcBef>
              <a:spcAft>
                <a:spcPts val="0"/>
              </a:spcAft>
              <a:buNone/>
            </a:pPr>
            <a:r>
              <a:rPr lang="fr" sz="1100" b="1">
                <a:solidFill>
                  <a:schemeClr val="dk1"/>
                </a:solidFill>
              </a:rPr>
              <a:t>C=(F/d)+axd+b</a:t>
            </a:r>
            <a:endParaRPr sz="1100" b="1">
              <a:solidFill>
                <a:schemeClr val="dk1"/>
              </a:solidFill>
            </a:endParaRPr>
          </a:p>
          <a:p>
            <a:pPr marL="0" lvl="0" indent="0" algn="just" rtl="0">
              <a:spcBef>
                <a:spcPts val="0"/>
              </a:spcBef>
              <a:spcAft>
                <a:spcPts val="0"/>
              </a:spcAft>
              <a:buNone/>
            </a:pPr>
            <a:r>
              <a:rPr lang="fr" sz="1000" i="1"/>
              <a:t>Hyperbole tendant asymptotiquement vers la droite ad+b</a:t>
            </a:r>
            <a:endParaRPr sz="1100" b="1">
              <a:solidFill>
                <a:schemeClr val="dk1"/>
              </a:solidFill>
            </a:endParaRPr>
          </a:p>
          <a:p>
            <a:pPr marL="0" lvl="0" indent="0" algn="just" rtl="0">
              <a:spcBef>
                <a:spcPts val="0"/>
              </a:spcBef>
              <a:spcAft>
                <a:spcPts val="0"/>
              </a:spcAft>
              <a:buNone/>
            </a:pPr>
            <a:endParaRPr sz="1100" b="1">
              <a:solidFill>
                <a:schemeClr val="dk1"/>
              </a:solidFill>
            </a:endParaRPr>
          </a:p>
          <a:p>
            <a:pPr marL="0" lvl="0" indent="0" algn="just" rtl="0">
              <a:spcBef>
                <a:spcPts val="0"/>
              </a:spcBef>
              <a:spcAft>
                <a:spcPts val="0"/>
              </a:spcAft>
              <a:buNone/>
            </a:pPr>
            <a:r>
              <a:rPr lang="fr" sz="1100" b="1">
                <a:solidFill>
                  <a:schemeClr val="dk1"/>
                </a:solidFill>
              </a:rPr>
              <a:t>Densité optimale</a:t>
            </a:r>
            <a:endParaRPr sz="1100" b="1">
              <a:solidFill>
                <a:schemeClr val="dk1"/>
              </a:solidFill>
            </a:endParaRPr>
          </a:p>
          <a:p>
            <a:pPr marL="0" lvl="0" indent="0" algn="just" rtl="0">
              <a:spcBef>
                <a:spcPts val="0"/>
              </a:spcBef>
              <a:spcAft>
                <a:spcPts val="0"/>
              </a:spcAft>
              <a:buNone/>
            </a:pPr>
            <a:r>
              <a:rPr lang="fr" sz="1100" b="1">
                <a:solidFill>
                  <a:schemeClr val="dk1"/>
                </a:solidFill>
              </a:rPr>
              <a:t>d=√(F/a)</a:t>
            </a:r>
            <a:endParaRPr sz="1100" b="1">
              <a:solidFill>
                <a:schemeClr val="dk1"/>
              </a:solidFill>
            </a:endParaRPr>
          </a:p>
          <a:p>
            <a:pPr marL="0" lvl="0" indent="0" algn="just" rtl="0">
              <a:spcBef>
                <a:spcPts val="0"/>
              </a:spcBef>
              <a:spcAft>
                <a:spcPts val="0"/>
              </a:spcAft>
              <a:buNone/>
            </a:pPr>
            <a:r>
              <a:rPr lang="fr" sz="1000" i="1"/>
              <a:t>Le prix globale de l’ouvrage est minimale</a:t>
            </a:r>
            <a:endParaRPr sz="1000" i="1"/>
          </a:p>
          <a:p>
            <a:pPr marL="0" lvl="0" indent="0" algn="just" rtl="0">
              <a:spcBef>
                <a:spcPts val="0"/>
              </a:spcBef>
              <a:spcAft>
                <a:spcPts val="0"/>
              </a:spcAft>
              <a:buNone/>
            </a:pPr>
            <a:endParaRPr sz="1000" i="1"/>
          </a:p>
          <a:p>
            <a:pPr marL="0" lvl="0" indent="0" algn="just" rtl="0">
              <a:spcBef>
                <a:spcPts val="0"/>
              </a:spcBef>
              <a:spcAft>
                <a:spcPts val="0"/>
              </a:spcAft>
              <a:buNone/>
            </a:pPr>
            <a:r>
              <a:rPr lang="fr" sz="1000" b="1">
                <a:solidFill>
                  <a:srgbClr val="CC0000"/>
                </a:solidFill>
              </a:rPr>
              <a:t>La densité optimale peut être inférieure à celle autorisée Aucun intérêt à utiliser toute la densité permise</a:t>
            </a:r>
            <a:r>
              <a:rPr lang="fr" sz="1000" i="1"/>
              <a:t>.</a:t>
            </a:r>
            <a:endParaRPr sz="1000" i="1"/>
          </a:p>
          <a:p>
            <a:pPr marL="0" lvl="0" indent="0" algn="just" rtl="0">
              <a:spcBef>
                <a:spcPts val="0"/>
              </a:spcBef>
              <a:spcAft>
                <a:spcPts val="0"/>
              </a:spcAft>
              <a:buNone/>
            </a:pPr>
            <a:endParaRPr sz="1000" i="1"/>
          </a:p>
          <a:p>
            <a:pPr marL="0" lvl="0" indent="0" algn="just" rtl="0">
              <a:spcBef>
                <a:spcPts val="0"/>
              </a:spcBef>
              <a:spcAft>
                <a:spcPts val="0"/>
              </a:spcAft>
              <a:buNone/>
            </a:pPr>
            <a:endParaRPr sz="1000" i="1"/>
          </a:p>
          <a:p>
            <a:pPr marL="0" lvl="0" indent="0" algn="just" rtl="0">
              <a:spcBef>
                <a:spcPts val="0"/>
              </a:spcBef>
              <a:spcAft>
                <a:spcPts val="0"/>
              </a:spcAft>
              <a:buNone/>
            </a:pPr>
            <a:endParaRPr sz="1100" b="1">
              <a:solidFill>
                <a:schemeClr val="dk1"/>
              </a:solidFill>
            </a:endParaRPr>
          </a:p>
          <a:p>
            <a:pPr marL="0" lvl="0" indent="0" algn="just" rtl="0">
              <a:spcBef>
                <a:spcPts val="0"/>
              </a:spcBef>
              <a:spcAft>
                <a:spcPts val="0"/>
              </a:spcAft>
              <a:buNone/>
            </a:pPr>
            <a:endParaRPr sz="1100" b="1">
              <a:solidFill>
                <a:schemeClr val="dk1"/>
              </a:solidFill>
            </a:endParaRPr>
          </a:p>
        </p:txBody>
      </p:sp>
      <p:cxnSp>
        <p:nvCxnSpPr>
          <p:cNvPr id="794" name="Google Shape;794;p66"/>
          <p:cNvCxnSpPr/>
          <p:nvPr/>
        </p:nvCxnSpPr>
        <p:spPr>
          <a:xfrm>
            <a:off x="4581950" y="544200"/>
            <a:ext cx="9900" cy="4055100"/>
          </a:xfrm>
          <a:prstGeom prst="straightConnector1">
            <a:avLst/>
          </a:prstGeom>
          <a:noFill/>
          <a:ln w="28575" cap="flat" cmpd="sng">
            <a:solidFill>
              <a:schemeClr val="dk1"/>
            </a:solidFill>
            <a:prstDash val="solid"/>
            <a:round/>
            <a:headEnd type="none" w="med" len="med"/>
            <a:tailEnd type="none" w="med" len="med"/>
          </a:ln>
        </p:spPr>
      </p:cxnSp>
      <p:sp>
        <p:nvSpPr>
          <p:cNvPr id="795" name="Google Shape;795;p66"/>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96" name="Google Shape;796;p66"/>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97" name="Google Shape;797;p66"/>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798" name="Google Shape;798;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14</a:t>
            </a:fld>
            <a:endParaRPr/>
          </a:p>
        </p:txBody>
      </p:sp>
      <p:pic>
        <p:nvPicPr>
          <p:cNvPr id="799" name="Google Shape;799;p66"/>
          <p:cNvPicPr preferRelativeResize="0"/>
          <p:nvPr/>
        </p:nvPicPr>
        <p:blipFill rotWithShape="1">
          <a:blip r:embed="rId3">
            <a:alphaModFix/>
          </a:blip>
          <a:srcRect l="4591" t="1811" r="6771" b="6697"/>
          <a:stretch/>
        </p:blipFill>
        <p:spPr>
          <a:xfrm>
            <a:off x="4734850" y="1119474"/>
            <a:ext cx="3518075" cy="2215000"/>
          </a:xfrm>
          <a:prstGeom prst="rect">
            <a:avLst/>
          </a:prstGeom>
          <a:noFill/>
          <a:ln>
            <a:noFill/>
          </a:ln>
        </p:spPr>
      </p:pic>
      <p:sp>
        <p:nvSpPr>
          <p:cNvPr id="800" name="Google Shape;800;p66"/>
          <p:cNvSpPr txBox="1"/>
          <p:nvPr/>
        </p:nvSpPr>
        <p:spPr>
          <a:xfrm>
            <a:off x="4637275" y="3334488"/>
            <a:ext cx="37128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900" i="1">
                <a:latin typeface="Space Mono"/>
                <a:ea typeface="Space Mono"/>
                <a:cs typeface="Space Mono"/>
                <a:sym typeface="Space Mono"/>
              </a:rPr>
              <a:t>Variation du coût total de l’ouvrage en fonction de la densité pour un prix de terrain de 100$/m2</a:t>
            </a:r>
            <a:endParaRPr sz="10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7"/>
          <p:cNvSpPr txBox="1">
            <a:spLocks noGrp="1"/>
          </p:cNvSpPr>
          <p:nvPr>
            <p:ph type="title"/>
          </p:nvPr>
        </p:nvSpPr>
        <p:spPr>
          <a:xfrm>
            <a:off x="737250" y="61800"/>
            <a:ext cx="7669500" cy="4824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fr" sz="1500" b="0" dirty="0">
                <a:solidFill>
                  <a:schemeClr val="dk1"/>
                </a:solidFill>
                <a:highlight>
                  <a:srgbClr val="C0C0C0"/>
                </a:highlight>
              </a:rPr>
              <a:t>Les déterminants économiques de la densité parcellaire</a:t>
            </a:r>
            <a:endParaRPr sz="4100" dirty="0">
              <a:highlight>
                <a:srgbClr val="C0C0C0"/>
              </a:highlight>
            </a:endParaRPr>
          </a:p>
        </p:txBody>
      </p:sp>
      <p:sp>
        <p:nvSpPr>
          <p:cNvPr id="806" name="Google Shape;806;p67"/>
          <p:cNvSpPr txBox="1">
            <a:spLocks noGrp="1"/>
          </p:cNvSpPr>
          <p:nvPr>
            <p:ph type="subTitle" idx="1"/>
          </p:nvPr>
        </p:nvSpPr>
        <p:spPr>
          <a:xfrm>
            <a:off x="875650" y="612675"/>
            <a:ext cx="3518100" cy="1210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000"/>
              <a:t>Observation de marches en escalier sur le résultat expérimental : </a:t>
            </a:r>
            <a:r>
              <a:rPr lang="fr" sz="1000" b="1"/>
              <a:t>sursauts</a:t>
            </a:r>
            <a:r>
              <a:rPr lang="fr" sz="1000"/>
              <a:t> lors de transitions à un mode de construction </a:t>
            </a:r>
            <a:r>
              <a:rPr lang="fr" sz="1000" b="1"/>
              <a:t>plus dense</a:t>
            </a:r>
            <a:r>
              <a:rPr lang="fr" sz="1000"/>
              <a:t> dus aux coûts fixes</a:t>
            </a:r>
            <a:endParaRPr sz="1000"/>
          </a:p>
          <a:p>
            <a:pPr marL="0" lvl="0" indent="0" algn="just" rtl="0">
              <a:spcBef>
                <a:spcPts val="0"/>
              </a:spcBef>
              <a:spcAft>
                <a:spcPts val="0"/>
              </a:spcAft>
              <a:buNone/>
            </a:pPr>
            <a:endParaRPr sz="1000" i="1"/>
          </a:p>
          <a:p>
            <a:pPr marL="0" lvl="0" indent="0" algn="just" rtl="0">
              <a:spcBef>
                <a:spcPts val="0"/>
              </a:spcBef>
              <a:spcAft>
                <a:spcPts val="0"/>
              </a:spcAft>
              <a:buNone/>
            </a:pPr>
            <a:endParaRPr sz="1000" i="1"/>
          </a:p>
          <a:p>
            <a:pPr marL="0" lvl="0" indent="0" algn="just" rtl="0">
              <a:spcBef>
                <a:spcPts val="0"/>
              </a:spcBef>
              <a:spcAft>
                <a:spcPts val="0"/>
              </a:spcAft>
              <a:buNone/>
            </a:pPr>
            <a:endParaRPr sz="1100" b="1">
              <a:solidFill>
                <a:schemeClr val="dk1"/>
              </a:solidFill>
            </a:endParaRPr>
          </a:p>
          <a:p>
            <a:pPr marL="0" lvl="0" indent="0" algn="just" rtl="0">
              <a:spcBef>
                <a:spcPts val="0"/>
              </a:spcBef>
              <a:spcAft>
                <a:spcPts val="0"/>
              </a:spcAft>
              <a:buNone/>
            </a:pPr>
            <a:endParaRPr sz="1100" b="1">
              <a:solidFill>
                <a:schemeClr val="dk1"/>
              </a:solidFill>
            </a:endParaRPr>
          </a:p>
        </p:txBody>
      </p:sp>
      <p:cxnSp>
        <p:nvCxnSpPr>
          <p:cNvPr id="807" name="Google Shape;807;p67"/>
          <p:cNvCxnSpPr/>
          <p:nvPr/>
        </p:nvCxnSpPr>
        <p:spPr>
          <a:xfrm>
            <a:off x="4581950" y="544200"/>
            <a:ext cx="9900" cy="4055100"/>
          </a:xfrm>
          <a:prstGeom prst="straightConnector1">
            <a:avLst/>
          </a:prstGeom>
          <a:noFill/>
          <a:ln w="28575" cap="flat" cmpd="sng">
            <a:solidFill>
              <a:schemeClr val="dk1"/>
            </a:solidFill>
            <a:prstDash val="solid"/>
            <a:round/>
            <a:headEnd type="none" w="med" len="med"/>
            <a:tailEnd type="none" w="med" len="med"/>
          </a:ln>
        </p:spPr>
      </p:cxnSp>
      <p:sp>
        <p:nvSpPr>
          <p:cNvPr id="808" name="Google Shape;808;p67"/>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09" name="Google Shape;809;p67"/>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10" name="Google Shape;810;p67"/>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811" name="Google Shape;811;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15</a:t>
            </a:fld>
            <a:endParaRPr/>
          </a:p>
        </p:txBody>
      </p:sp>
      <p:sp>
        <p:nvSpPr>
          <p:cNvPr id="812" name="Google Shape;812;p67"/>
          <p:cNvSpPr txBox="1"/>
          <p:nvPr/>
        </p:nvSpPr>
        <p:spPr>
          <a:xfrm>
            <a:off x="872000" y="4133388"/>
            <a:ext cx="3712800" cy="64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900" i="1">
                <a:latin typeface="Space Mono"/>
                <a:ea typeface="Space Mono"/>
                <a:cs typeface="Space Mono"/>
                <a:sym typeface="Space Mono"/>
              </a:rPr>
              <a:t>Augmentation des coûts de revient par paliers en fonction de la densité</a:t>
            </a:r>
            <a:endParaRPr sz="9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p:txBody>
      </p:sp>
      <p:pic>
        <p:nvPicPr>
          <p:cNvPr id="813" name="Google Shape;813;p67"/>
          <p:cNvPicPr preferRelativeResize="0"/>
          <p:nvPr/>
        </p:nvPicPr>
        <p:blipFill>
          <a:blip r:embed="rId3">
            <a:alphaModFix/>
          </a:blip>
          <a:stretch>
            <a:fillRect/>
          </a:stretch>
        </p:blipFill>
        <p:spPr>
          <a:xfrm>
            <a:off x="1256450" y="1478925"/>
            <a:ext cx="2943899" cy="2654475"/>
          </a:xfrm>
          <a:prstGeom prst="rect">
            <a:avLst/>
          </a:prstGeom>
          <a:noFill/>
          <a:ln>
            <a:noFill/>
          </a:ln>
        </p:spPr>
      </p:pic>
      <p:pic>
        <p:nvPicPr>
          <p:cNvPr id="814" name="Google Shape;814;p67"/>
          <p:cNvPicPr preferRelativeResize="0"/>
          <p:nvPr/>
        </p:nvPicPr>
        <p:blipFill>
          <a:blip r:embed="rId4">
            <a:alphaModFix/>
          </a:blip>
          <a:stretch>
            <a:fillRect/>
          </a:stretch>
        </p:blipFill>
        <p:spPr>
          <a:xfrm>
            <a:off x="5084175" y="1478938"/>
            <a:ext cx="2943900" cy="2654460"/>
          </a:xfrm>
          <a:prstGeom prst="rect">
            <a:avLst/>
          </a:prstGeom>
          <a:noFill/>
          <a:ln>
            <a:noFill/>
          </a:ln>
        </p:spPr>
      </p:pic>
      <p:sp>
        <p:nvSpPr>
          <p:cNvPr id="815" name="Google Shape;815;p67"/>
          <p:cNvSpPr txBox="1">
            <a:spLocks noGrp="1"/>
          </p:cNvSpPr>
          <p:nvPr>
            <p:ph type="subTitle" idx="1"/>
          </p:nvPr>
        </p:nvSpPr>
        <p:spPr>
          <a:xfrm>
            <a:off x="4734625" y="612675"/>
            <a:ext cx="3593400" cy="1210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000"/>
              <a:t>une courbe descendante (diminution de l’impact du prix du terrain sur chaque m2 habitable)</a:t>
            </a:r>
            <a:endParaRPr sz="1000"/>
          </a:p>
          <a:p>
            <a:pPr marL="0" lvl="0" indent="0" algn="just" rtl="0">
              <a:spcBef>
                <a:spcPts val="0"/>
              </a:spcBef>
              <a:spcAft>
                <a:spcPts val="0"/>
              </a:spcAft>
              <a:buNone/>
            </a:pPr>
            <a:r>
              <a:rPr lang="fr" sz="1000"/>
              <a:t>Une courbe ascendante(augmentation des coûts de construction)</a:t>
            </a:r>
            <a:endParaRPr sz="1000"/>
          </a:p>
          <a:p>
            <a:pPr marL="0" lvl="0" indent="0" algn="just" rtl="0">
              <a:spcBef>
                <a:spcPts val="0"/>
              </a:spcBef>
              <a:spcAft>
                <a:spcPts val="0"/>
              </a:spcAft>
              <a:buNone/>
            </a:pPr>
            <a:endParaRPr sz="1000" i="1"/>
          </a:p>
          <a:p>
            <a:pPr marL="0" lvl="0" indent="0" algn="just" rtl="0">
              <a:spcBef>
                <a:spcPts val="0"/>
              </a:spcBef>
              <a:spcAft>
                <a:spcPts val="0"/>
              </a:spcAft>
              <a:buNone/>
            </a:pPr>
            <a:endParaRPr sz="1000" i="1"/>
          </a:p>
          <a:p>
            <a:pPr marL="0" lvl="0" indent="0" algn="just" rtl="0">
              <a:spcBef>
                <a:spcPts val="0"/>
              </a:spcBef>
              <a:spcAft>
                <a:spcPts val="0"/>
              </a:spcAft>
              <a:buNone/>
            </a:pPr>
            <a:endParaRPr sz="1100" b="1">
              <a:solidFill>
                <a:schemeClr val="dk1"/>
              </a:solidFill>
            </a:endParaRPr>
          </a:p>
          <a:p>
            <a:pPr marL="0" lvl="0" indent="0" algn="just" rtl="0">
              <a:spcBef>
                <a:spcPts val="0"/>
              </a:spcBef>
              <a:spcAft>
                <a:spcPts val="0"/>
              </a:spcAft>
              <a:buNone/>
            </a:pPr>
            <a:endParaRPr sz="1100" b="1">
              <a:solidFill>
                <a:schemeClr val="dk1"/>
              </a:solidFill>
            </a:endParaRPr>
          </a:p>
        </p:txBody>
      </p:sp>
      <p:sp>
        <p:nvSpPr>
          <p:cNvPr id="816" name="Google Shape;816;p67"/>
          <p:cNvSpPr txBox="1"/>
          <p:nvPr/>
        </p:nvSpPr>
        <p:spPr>
          <a:xfrm>
            <a:off x="4699725" y="4133388"/>
            <a:ext cx="37128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900" i="1">
                <a:latin typeface="Space Mono"/>
                <a:ea typeface="Space Mono"/>
                <a:cs typeface="Space Mono"/>
                <a:sym typeface="Space Mono"/>
              </a:rPr>
              <a:t>Validation empirique de la relation prix de revient/densité</a:t>
            </a:r>
            <a:endParaRPr sz="9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68"/>
          <p:cNvSpPr txBox="1">
            <a:spLocks noGrp="1"/>
          </p:cNvSpPr>
          <p:nvPr>
            <p:ph type="subTitle" idx="1"/>
          </p:nvPr>
        </p:nvSpPr>
        <p:spPr>
          <a:xfrm>
            <a:off x="824025" y="733700"/>
            <a:ext cx="7283400" cy="675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100">
                <a:solidFill>
                  <a:schemeClr val="dk2"/>
                </a:solidFill>
                <a:highlight>
                  <a:schemeClr val="dk1"/>
                </a:highlight>
              </a:rPr>
              <a:t>Limites:</a:t>
            </a:r>
            <a:r>
              <a:rPr lang="fr" sz="1100"/>
              <a:t> F est dépendante d’autres paramètres,</a:t>
            </a:r>
            <a:endParaRPr sz="1100"/>
          </a:p>
          <a:p>
            <a:pPr marL="0" lvl="0" indent="0" algn="just" rtl="0">
              <a:spcBef>
                <a:spcPts val="0"/>
              </a:spcBef>
              <a:spcAft>
                <a:spcPts val="0"/>
              </a:spcAft>
              <a:buNone/>
            </a:pPr>
            <a:r>
              <a:rPr lang="fr" sz="1100"/>
              <a:t>Le MO n'achète pas à un prix unitaire la quantité de terrain nécessaire(prix globaux, non fractionnables)</a:t>
            </a:r>
            <a:endParaRPr sz="1100"/>
          </a:p>
          <a:p>
            <a:pPr marL="0" lvl="0" indent="0" algn="just" rtl="0">
              <a:spcBef>
                <a:spcPts val="0"/>
              </a:spcBef>
              <a:spcAft>
                <a:spcPts val="0"/>
              </a:spcAft>
              <a:buNone/>
            </a:pPr>
            <a:endParaRPr sz="1100"/>
          </a:p>
          <a:p>
            <a:pPr marL="0" lvl="0" indent="0" algn="just" rtl="0">
              <a:spcBef>
                <a:spcPts val="0"/>
              </a:spcBef>
              <a:spcAft>
                <a:spcPts val="0"/>
              </a:spcAft>
              <a:buNone/>
            </a:pPr>
            <a:endParaRPr sz="1100">
              <a:solidFill>
                <a:schemeClr val="dk2"/>
              </a:solidFill>
              <a:highlight>
                <a:schemeClr val="dk1"/>
              </a:highlight>
            </a:endParaRPr>
          </a:p>
          <a:p>
            <a:pPr marL="0" lvl="0" indent="0" algn="just" rtl="0">
              <a:spcBef>
                <a:spcPts val="0"/>
              </a:spcBef>
              <a:spcAft>
                <a:spcPts val="0"/>
              </a:spcAft>
              <a:buNone/>
            </a:pPr>
            <a:r>
              <a:rPr lang="fr" sz="1200" b="1">
                <a:solidFill>
                  <a:srgbClr val="CC0000"/>
                </a:solidFill>
              </a:rPr>
              <a:t>             </a:t>
            </a:r>
            <a:endParaRPr sz="1100"/>
          </a:p>
        </p:txBody>
      </p:sp>
      <p:sp>
        <p:nvSpPr>
          <p:cNvPr id="822" name="Google Shape;822;p68"/>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23" name="Google Shape;823;p68"/>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24" name="Google Shape;824;p68"/>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825" name="Google Shape;825;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16</a:t>
            </a:fld>
            <a:endParaRPr/>
          </a:p>
        </p:txBody>
      </p:sp>
      <p:sp>
        <p:nvSpPr>
          <p:cNvPr id="826" name="Google Shape;826;p68"/>
          <p:cNvSpPr txBox="1">
            <a:spLocks noGrp="1"/>
          </p:cNvSpPr>
          <p:nvPr>
            <p:ph type="title"/>
          </p:nvPr>
        </p:nvSpPr>
        <p:spPr>
          <a:xfrm>
            <a:off x="737250" y="61800"/>
            <a:ext cx="7669500" cy="482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1500" b="0">
                <a:solidFill>
                  <a:schemeClr val="dk1"/>
                </a:solidFill>
              </a:rPr>
              <a:t>Les déterminants économiques de la densité parcellaire</a:t>
            </a:r>
            <a:endParaRPr sz="4100"/>
          </a:p>
        </p:txBody>
      </p:sp>
      <p:pic>
        <p:nvPicPr>
          <p:cNvPr id="827" name="Google Shape;827;p68"/>
          <p:cNvPicPr preferRelativeResize="0"/>
          <p:nvPr/>
        </p:nvPicPr>
        <p:blipFill rotWithShape="1">
          <a:blip r:embed="rId3">
            <a:alphaModFix/>
          </a:blip>
          <a:srcRect l="1682" t="3277" r="5354" b="6428"/>
          <a:stretch/>
        </p:blipFill>
        <p:spPr>
          <a:xfrm>
            <a:off x="4490263" y="1489775"/>
            <a:ext cx="3827600" cy="2460600"/>
          </a:xfrm>
          <a:prstGeom prst="rect">
            <a:avLst/>
          </a:prstGeom>
          <a:noFill/>
          <a:ln>
            <a:noFill/>
          </a:ln>
        </p:spPr>
      </p:pic>
      <p:sp>
        <p:nvSpPr>
          <p:cNvPr id="828" name="Google Shape;828;p68"/>
          <p:cNvSpPr txBox="1">
            <a:spLocks noGrp="1"/>
          </p:cNvSpPr>
          <p:nvPr>
            <p:ph type="subTitle" idx="1"/>
          </p:nvPr>
        </p:nvSpPr>
        <p:spPr>
          <a:xfrm>
            <a:off x="824025" y="1489775"/>
            <a:ext cx="3588600" cy="3349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200" b="1"/>
              <a:t>P</a:t>
            </a:r>
            <a:r>
              <a:rPr lang="fr" sz="1200" b="1" baseline="-25000"/>
              <a:t>V</a:t>
            </a:r>
            <a:r>
              <a:rPr lang="fr" sz="1200" b="1"/>
              <a:t>=K(C</a:t>
            </a:r>
            <a:r>
              <a:rPr lang="fr" sz="1200" b="1" baseline="-25000"/>
              <a:t>hf</a:t>
            </a:r>
            <a:r>
              <a:rPr lang="fr" sz="1200" b="1"/>
              <a:t>+T)=K(F/d + ad+b)</a:t>
            </a:r>
            <a:endParaRPr sz="1200" b="1"/>
          </a:p>
          <a:p>
            <a:pPr marL="0" lvl="0" indent="0" algn="just" rtl="0">
              <a:spcBef>
                <a:spcPts val="0"/>
              </a:spcBef>
              <a:spcAft>
                <a:spcPts val="0"/>
              </a:spcAft>
              <a:buNone/>
            </a:pPr>
            <a:r>
              <a:rPr lang="fr" sz="1200"/>
              <a:t>P</a:t>
            </a:r>
            <a:r>
              <a:rPr lang="fr" sz="1200" baseline="-25000"/>
              <a:t>V</a:t>
            </a:r>
            <a:r>
              <a:rPr lang="fr" sz="1200"/>
              <a:t> prix de vente, K coefficient des frais du promotteur</a:t>
            </a:r>
            <a:endParaRPr sz="1200"/>
          </a:p>
          <a:p>
            <a:pPr marL="0" lvl="0" indent="0" algn="just" rtl="0">
              <a:spcBef>
                <a:spcPts val="0"/>
              </a:spcBef>
              <a:spcAft>
                <a:spcPts val="0"/>
              </a:spcAft>
              <a:buNone/>
            </a:pPr>
            <a:endParaRPr sz="1200" b="1"/>
          </a:p>
          <a:p>
            <a:pPr marL="0" lvl="0" indent="0" algn="just" rtl="0">
              <a:spcBef>
                <a:spcPts val="0"/>
              </a:spcBef>
              <a:spcAft>
                <a:spcPts val="0"/>
              </a:spcAft>
              <a:buNone/>
            </a:pPr>
            <a:r>
              <a:rPr lang="fr" sz="1200" b="1"/>
              <a:t>F=-ad</a:t>
            </a:r>
            <a:r>
              <a:rPr lang="fr" sz="1200" b="1" baseline="30000"/>
              <a:t>2</a:t>
            </a:r>
            <a:r>
              <a:rPr lang="fr" sz="1200" b="1"/>
              <a:t>+d(P</a:t>
            </a:r>
            <a:r>
              <a:rPr lang="fr" sz="1200" b="1" baseline="-25000"/>
              <a:t>V</a:t>
            </a:r>
            <a:r>
              <a:rPr lang="fr" sz="1200" b="1"/>
              <a:t>/K-b) et d</a:t>
            </a:r>
            <a:r>
              <a:rPr lang="fr" sz="1200" b="1" baseline="-25000"/>
              <a:t>opt</a:t>
            </a:r>
            <a:r>
              <a:rPr lang="fr" sz="1200" b="1"/>
              <a:t>=(P</a:t>
            </a:r>
            <a:r>
              <a:rPr lang="fr" sz="1200" b="1" baseline="-25000"/>
              <a:t>V</a:t>
            </a:r>
            <a:r>
              <a:rPr lang="fr" sz="1200" b="1"/>
              <a:t>/k -b)/2a</a:t>
            </a:r>
            <a:endParaRPr sz="1200" b="1"/>
          </a:p>
          <a:p>
            <a:pPr marL="0" lvl="0" indent="0" algn="just" rtl="0">
              <a:spcBef>
                <a:spcPts val="0"/>
              </a:spcBef>
              <a:spcAft>
                <a:spcPts val="0"/>
              </a:spcAft>
              <a:buNone/>
            </a:pPr>
            <a:endParaRPr sz="1200" b="1"/>
          </a:p>
          <a:p>
            <a:pPr marL="0" lvl="0" indent="0" algn="just" rtl="0">
              <a:spcBef>
                <a:spcPts val="0"/>
              </a:spcBef>
              <a:spcAft>
                <a:spcPts val="0"/>
              </a:spcAft>
              <a:buNone/>
            </a:pPr>
            <a:r>
              <a:rPr lang="fr" sz="1200" b="1"/>
              <a:t>F</a:t>
            </a:r>
            <a:r>
              <a:rPr lang="fr" sz="1200" b="1" baseline="-25000"/>
              <a:t>m</a:t>
            </a:r>
            <a:r>
              <a:rPr lang="fr" sz="1200" b="1"/>
              <a:t>=(P</a:t>
            </a:r>
            <a:r>
              <a:rPr lang="fr" sz="1200" b="1" baseline="-25000"/>
              <a:t>V</a:t>
            </a:r>
            <a:r>
              <a:rPr lang="fr" sz="1200" b="1"/>
              <a:t>/k -b)</a:t>
            </a:r>
            <a:r>
              <a:rPr lang="fr" sz="1200" b="1" baseline="30000"/>
              <a:t>2</a:t>
            </a:r>
            <a:r>
              <a:rPr lang="fr" sz="1200" b="1"/>
              <a:t>/4a</a:t>
            </a:r>
            <a:endParaRPr sz="1200" b="1"/>
          </a:p>
          <a:p>
            <a:pPr marL="0" lvl="0" indent="0" algn="just" rtl="0">
              <a:spcBef>
                <a:spcPts val="0"/>
              </a:spcBef>
              <a:spcAft>
                <a:spcPts val="0"/>
              </a:spcAft>
              <a:buNone/>
            </a:pPr>
            <a:endParaRPr sz="1200" b="1"/>
          </a:p>
          <a:p>
            <a:pPr marL="0" lvl="0" indent="0" algn="just" rtl="0">
              <a:spcBef>
                <a:spcPts val="0"/>
              </a:spcBef>
              <a:spcAft>
                <a:spcPts val="0"/>
              </a:spcAft>
              <a:buNone/>
            </a:pPr>
            <a:endParaRPr sz="1000" b="1">
              <a:solidFill>
                <a:srgbClr val="CC0000"/>
              </a:solidFill>
            </a:endParaRPr>
          </a:p>
          <a:p>
            <a:pPr marL="0" lvl="0" indent="0" algn="just" rtl="0">
              <a:lnSpc>
                <a:spcPct val="115000"/>
              </a:lnSpc>
              <a:spcBef>
                <a:spcPts val="0"/>
              </a:spcBef>
              <a:spcAft>
                <a:spcPts val="0"/>
              </a:spcAft>
              <a:buNone/>
            </a:pPr>
            <a:r>
              <a:rPr lang="fr" sz="1000" b="1">
                <a:solidFill>
                  <a:srgbClr val="CC0000"/>
                </a:solidFill>
              </a:rPr>
              <a:t>Le projet qui optimise la valeur foncière n’est pas le plus dense.</a:t>
            </a:r>
            <a:endParaRPr sz="1000" b="1">
              <a:solidFill>
                <a:srgbClr val="CC0000"/>
              </a:solidFill>
            </a:endParaRPr>
          </a:p>
          <a:p>
            <a:pPr marL="0" lvl="0" indent="0" algn="just" rtl="0">
              <a:lnSpc>
                <a:spcPct val="115000"/>
              </a:lnSpc>
              <a:spcBef>
                <a:spcPts val="0"/>
              </a:spcBef>
              <a:spcAft>
                <a:spcPts val="0"/>
              </a:spcAft>
              <a:buNone/>
            </a:pPr>
            <a:endParaRPr sz="1000" b="1">
              <a:solidFill>
                <a:srgbClr val="CC0000"/>
              </a:solidFill>
            </a:endParaRPr>
          </a:p>
          <a:p>
            <a:pPr marL="0" lvl="0" indent="0" algn="just" rtl="0">
              <a:lnSpc>
                <a:spcPct val="115000"/>
              </a:lnSpc>
              <a:spcBef>
                <a:spcPts val="0"/>
              </a:spcBef>
              <a:spcAft>
                <a:spcPts val="0"/>
              </a:spcAft>
              <a:buNone/>
            </a:pPr>
            <a:r>
              <a:rPr lang="fr" sz="1000" b="1">
                <a:solidFill>
                  <a:srgbClr val="CC0000"/>
                </a:solidFill>
              </a:rPr>
              <a:t>La densité qui permet à l’opérateur de proposer le meilleur prix pour le foncier est d’autant plus élevée que le marché immobilier est plus cher.</a:t>
            </a:r>
            <a:endParaRPr sz="1100">
              <a:solidFill>
                <a:srgbClr val="000000"/>
              </a:solidFill>
              <a:latin typeface="Arial"/>
              <a:ea typeface="Arial"/>
              <a:cs typeface="Arial"/>
              <a:sym typeface="Arial"/>
            </a:endParaRPr>
          </a:p>
          <a:p>
            <a:pPr marL="0" lvl="0" indent="0" algn="just" rtl="0">
              <a:spcBef>
                <a:spcPts val="0"/>
              </a:spcBef>
              <a:spcAft>
                <a:spcPts val="0"/>
              </a:spcAft>
              <a:buNone/>
            </a:pPr>
            <a:endParaRPr sz="1100"/>
          </a:p>
        </p:txBody>
      </p:sp>
      <p:sp>
        <p:nvSpPr>
          <p:cNvPr id="829" name="Google Shape;829;p68"/>
          <p:cNvSpPr txBox="1"/>
          <p:nvPr/>
        </p:nvSpPr>
        <p:spPr>
          <a:xfrm>
            <a:off x="4490275" y="3950375"/>
            <a:ext cx="3916500" cy="641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 sz="900" i="1">
                <a:solidFill>
                  <a:schemeClr val="dk1"/>
                </a:solidFill>
                <a:latin typeface="Space Mono"/>
                <a:ea typeface="Space Mono"/>
                <a:cs typeface="Space Mono"/>
                <a:sym typeface="Space Mono"/>
              </a:rPr>
              <a:t>Variation de F, prix acceptable du foncier, en fonction de la densité pour différentes valeurs de Pv , prix de vente TTC du m2 construit, et avec K = 1,8.</a:t>
            </a:r>
            <a:endParaRPr sz="1200"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69"/>
          <p:cNvPicPr preferRelativeResize="0"/>
          <p:nvPr/>
        </p:nvPicPr>
        <p:blipFill rotWithShape="1">
          <a:blip r:embed="rId3">
            <a:alphaModFix/>
          </a:blip>
          <a:srcRect t="28469" b="28465"/>
          <a:stretch/>
        </p:blipFill>
        <p:spPr>
          <a:xfrm flipH="1">
            <a:off x="1491450" y="665675"/>
            <a:ext cx="6161100" cy="1542300"/>
          </a:xfrm>
          <a:prstGeom prst="roundRect">
            <a:avLst>
              <a:gd name="adj" fmla="val 50000"/>
            </a:avLst>
          </a:prstGeom>
          <a:noFill/>
          <a:ln>
            <a:noFill/>
          </a:ln>
        </p:spPr>
      </p:pic>
      <p:sp>
        <p:nvSpPr>
          <p:cNvPr id="835" name="Google Shape;835;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17</a:t>
            </a:fld>
            <a:endParaRPr/>
          </a:p>
        </p:txBody>
      </p:sp>
      <p:sp>
        <p:nvSpPr>
          <p:cNvPr id="836" name="Google Shape;836;p69"/>
          <p:cNvSpPr txBox="1">
            <a:spLocks noGrp="1"/>
          </p:cNvSpPr>
          <p:nvPr>
            <p:ph type="title" idx="4"/>
          </p:nvPr>
        </p:nvSpPr>
        <p:spPr>
          <a:xfrm>
            <a:off x="2321525" y="1874214"/>
            <a:ext cx="4377300" cy="81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Résultat</a:t>
            </a:r>
            <a:endParaRPr/>
          </a:p>
        </p:txBody>
      </p:sp>
      <p:sp>
        <p:nvSpPr>
          <p:cNvPr id="837" name="Google Shape;837;p69"/>
          <p:cNvSpPr txBox="1">
            <a:spLocks noGrp="1"/>
          </p:cNvSpPr>
          <p:nvPr>
            <p:ph type="subTitle" idx="4294967295"/>
          </p:nvPr>
        </p:nvSpPr>
        <p:spPr>
          <a:xfrm>
            <a:off x="921625" y="2747475"/>
            <a:ext cx="7473900" cy="1765800"/>
          </a:xfrm>
          <a:prstGeom prst="rect">
            <a:avLst/>
          </a:prstGeom>
        </p:spPr>
        <p:txBody>
          <a:bodyPr spcFirstLastPara="1" wrap="square" lIns="91425" tIns="91425" rIns="91425" bIns="91425" anchor="t" anchorCtr="0">
            <a:noAutofit/>
          </a:bodyPr>
          <a:lstStyle/>
          <a:p>
            <a:pPr marL="457200" lvl="0" indent="-311150" algn="just" rtl="0">
              <a:lnSpc>
                <a:spcPct val="150000"/>
              </a:lnSpc>
              <a:spcBef>
                <a:spcPts val="0"/>
              </a:spcBef>
              <a:spcAft>
                <a:spcPts val="0"/>
              </a:spcAft>
              <a:buSzPts val="1300"/>
              <a:buChar char="●"/>
            </a:pPr>
            <a:r>
              <a:rPr lang="fr" sz="1300" b="1"/>
              <a:t>Densifier les centres-villes est difficile en raison des réglementations restrictives.</a:t>
            </a:r>
            <a:endParaRPr sz="1300" b="1"/>
          </a:p>
          <a:p>
            <a:pPr marL="457200" lvl="0" indent="-311150" algn="just" rtl="0">
              <a:lnSpc>
                <a:spcPct val="150000"/>
              </a:lnSpc>
              <a:spcBef>
                <a:spcPts val="0"/>
              </a:spcBef>
              <a:spcAft>
                <a:spcPts val="0"/>
              </a:spcAft>
              <a:buSzPts val="1300"/>
              <a:buChar char="●"/>
            </a:pPr>
            <a:r>
              <a:rPr lang="fr" sz="1300" b="1"/>
              <a:t>En milieu rural, seules les maisons individuelles à faible densité sont rentables pour les acteurs privés.</a:t>
            </a:r>
            <a:endParaRPr sz="1300" b="1"/>
          </a:p>
          <a:p>
            <a:pPr marL="457200" lvl="0" indent="-311150" algn="just" rtl="0">
              <a:lnSpc>
                <a:spcPct val="150000"/>
              </a:lnSpc>
              <a:spcBef>
                <a:spcPts val="0"/>
              </a:spcBef>
              <a:spcAft>
                <a:spcPts val="0"/>
              </a:spcAft>
              <a:buSzPts val="1300"/>
              <a:buChar char="●"/>
            </a:pPr>
            <a:r>
              <a:rPr lang="fr" sz="1300" b="1"/>
              <a:t>Dans les zones très chères, l'écart entre densité autorisée et optimale est minime, limitant les possibilités de densification.</a:t>
            </a:r>
            <a:endParaRPr sz="1300" b="1"/>
          </a:p>
        </p:txBody>
      </p:sp>
      <p:sp>
        <p:nvSpPr>
          <p:cNvPr id="838" name="Google Shape;838;p69"/>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39" name="Google Shape;839;p69"/>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40" name="Google Shape;840;p69"/>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70"/>
          <p:cNvPicPr preferRelativeResize="0"/>
          <p:nvPr/>
        </p:nvPicPr>
        <p:blipFill rotWithShape="1">
          <a:blip r:embed="rId3">
            <a:alphaModFix/>
          </a:blip>
          <a:srcRect l="12551" r="12558"/>
          <a:stretch/>
        </p:blipFill>
        <p:spPr>
          <a:xfrm>
            <a:off x="876275" y="308625"/>
            <a:ext cx="3839100" cy="3411600"/>
          </a:xfrm>
          <a:prstGeom prst="ellipse">
            <a:avLst/>
          </a:prstGeom>
          <a:noFill/>
          <a:ln>
            <a:noFill/>
          </a:ln>
        </p:spPr>
      </p:pic>
      <p:sp>
        <p:nvSpPr>
          <p:cNvPr id="846" name="Google Shape;846;p70"/>
          <p:cNvSpPr txBox="1">
            <a:spLocks noGrp="1"/>
          </p:cNvSpPr>
          <p:nvPr>
            <p:ph type="title"/>
          </p:nvPr>
        </p:nvSpPr>
        <p:spPr>
          <a:xfrm>
            <a:off x="1608175" y="2101175"/>
            <a:ext cx="6401100" cy="2085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a:t>Impacts socio-économiques des choix de politique d’urbanisation</a:t>
            </a:r>
            <a:endParaRPr/>
          </a:p>
        </p:txBody>
      </p:sp>
      <p:sp>
        <p:nvSpPr>
          <p:cNvPr id="847" name="Google Shape;847;p70"/>
          <p:cNvSpPr txBox="1">
            <a:spLocks noGrp="1"/>
          </p:cNvSpPr>
          <p:nvPr>
            <p:ph type="title" idx="2"/>
          </p:nvPr>
        </p:nvSpPr>
        <p:spPr>
          <a:xfrm>
            <a:off x="6259925" y="729125"/>
            <a:ext cx="16581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04</a:t>
            </a:r>
            <a:endParaRPr/>
          </a:p>
        </p:txBody>
      </p:sp>
      <p:sp>
        <p:nvSpPr>
          <p:cNvPr id="848" name="Google Shape;848;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18</a:t>
            </a:fld>
            <a:endParaRPr/>
          </a:p>
        </p:txBody>
      </p:sp>
      <p:sp>
        <p:nvSpPr>
          <p:cNvPr id="849" name="Google Shape;849;p70"/>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50" name="Google Shape;850;p70"/>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51" name="Google Shape;851;p70"/>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6"/>
                                        </p:tgtEl>
                                        <p:attrNameLst>
                                          <p:attrName>style.visibility</p:attrName>
                                        </p:attrNameLst>
                                      </p:cBhvr>
                                      <p:to>
                                        <p:strVal val="visible"/>
                                      </p:to>
                                    </p:set>
                                    <p:anim calcmode="lin" valueType="num">
                                      <p:cBhvr additive="base">
                                        <p:cTn id="7" dur="1000"/>
                                        <p:tgtEl>
                                          <p:spTgt spid="8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19</a:t>
            </a:fld>
            <a:endParaRPr/>
          </a:p>
        </p:txBody>
      </p:sp>
      <p:sp>
        <p:nvSpPr>
          <p:cNvPr id="857" name="Google Shape;857;p71"/>
          <p:cNvSpPr txBox="1">
            <a:spLocks noGrp="1"/>
          </p:cNvSpPr>
          <p:nvPr>
            <p:ph type="title"/>
          </p:nvPr>
        </p:nvSpPr>
        <p:spPr>
          <a:xfrm>
            <a:off x="767250" y="88225"/>
            <a:ext cx="7639800" cy="528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1500" dirty="0">
                <a:solidFill>
                  <a:schemeClr val="dk1"/>
                </a:solidFill>
                <a:highlight>
                  <a:srgbClr val="C0C0C0"/>
                </a:highlight>
              </a:rPr>
              <a:t>Etude de cas : 3 régions étudiées</a:t>
            </a:r>
            <a:endParaRPr sz="1500" dirty="0">
              <a:solidFill>
                <a:schemeClr val="dk1"/>
              </a:solidFill>
              <a:highlight>
                <a:srgbClr val="C0C0C0"/>
              </a:highlight>
            </a:endParaRPr>
          </a:p>
        </p:txBody>
      </p:sp>
      <p:pic>
        <p:nvPicPr>
          <p:cNvPr id="858" name="Google Shape;858;p71"/>
          <p:cNvPicPr preferRelativeResize="0"/>
          <p:nvPr/>
        </p:nvPicPr>
        <p:blipFill>
          <a:blip r:embed="rId3">
            <a:alphaModFix/>
          </a:blip>
          <a:stretch>
            <a:fillRect/>
          </a:stretch>
        </p:blipFill>
        <p:spPr>
          <a:xfrm>
            <a:off x="5616350" y="562924"/>
            <a:ext cx="2790700" cy="4017651"/>
          </a:xfrm>
          <a:prstGeom prst="rect">
            <a:avLst/>
          </a:prstGeom>
          <a:noFill/>
          <a:ln>
            <a:noFill/>
          </a:ln>
        </p:spPr>
      </p:pic>
      <p:graphicFrame>
        <p:nvGraphicFramePr>
          <p:cNvPr id="859" name="Google Shape;859;p71"/>
          <p:cNvGraphicFramePr/>
          <p:nvPr/>
        </p:nvGraphicFramePr>
        <p:xfrm>
          <a:off x="843775" y="811575"/>
          <a:ext cx="4721375" cy="3301366"/>
        </p:xfrm>
        <a:graphic>
          <a:graphicData uri="http://schemas.openxmlformats.org/drawingml/2006/table">
            <a:tbl>
              <a:tblPr>
                <a:noFill/>
                <a:tableStyleId>{F3A1BBA0-BADA-4A33-863A-3875F9D7D999}</a:tableStyleId>
              </a:tblPr>
              <a:tblGrid>
                <a:gridCol w="1031550">
                  <a:extLst>
                    <a:ext uri="{9D8B030D-6E8A-4147-A177-3AD203B41FA5}">
                      <a16:colId xmlns:a16="http://schemas.microsoft.com/office/drawing/2014/main" val="20000"/>
                    </a:ext>
                  </a:extLst>
                </a:gridCol>
                <a:gridCol w="1140675">
                  <a:extLst>
                    <a:ext uri="{9D8B030D-6E8A-4147-A177-3AD203B41FA5}">
                      <a16:colId xmlns:a16="http://schemas.microsoft.com/office/drawing/2014/main" val="20001"/>
                    </a:ext>
                  </a:extLst>
                </a:gridCol>
                <a:gridCol w="1458075">
                  <a:extLst>
                    <a:ext uri="{9D8B030D-6E8A-4147-A177-3AD203B41FA5}">
                      <a16:colId xmlns:a16="http://schemas.microsoft.com/office/drawing/2014/main" val="20002"/>
                    </a:ext>
                  </a:extLst>
                </a:gridCol>
                <a:gridCol w="1091075">
                  <a:extLst>
                    <a:ext uri="{9D8B030D-6E8A-4147-A177-3AD203B41FA5}">
                      <a16:colId xmlns:a16="http://schemas.microsoft.com/office/drawing/2014/main" val="20003"/>
                    </a:ext>
                  </a:extLst>
                </a:gridCol>
              </a:tblGrid>
              <a:tr h="766450">
                <a:tc>
                  <a:txBody>
                    <a:bodyPr/>
                    <a:lstStyle/>
                    <a:p>
                      <a:pPr marL="0" lvl="0" indent="0" algn="l" rtl="0">
                        <a:lnSpc>
                          <a:spcPct val="115000"/>
                        </a:lnSpc>
                        <a:spcBef>
                          <a:spcPts val="1200"/>
                        </a:spcBef>
                        <a:spcAft>
                          <a:spcPts val="0"/>
                        </a:spcAft>
                        <a:buNone/>
                      </a:pPr>
                      <a:r>
                        <a:rPr lang="fr"/>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sz="1100" b="1"/>
                        <a:t>Région Wider South East (WSE)</a:t>
                      </a:r>
                      <a:endParaRPr sz="11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sz="1100" b="1"/>
                        <a:t>Région urbaine Tyne and Wear (TWCR)</a:t>
                      </a:r>
                      <a:endParaRPr sz="11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sz="1100" b="1"/>
                        <a:t>Sous-région de Cambridge (CSR)</a:t>
                      </a:r>
                      <a:endParaRPr sz="11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33375">
                <a:tc>
                  <a:txBody>
                    <a:bodyPr/>
                    <a:lstStyle/>
                    <a:p>
                      <a:pPr marL="0" lvl="0" indent="0" algn="l" rtl="0">
                        <a:lnSpc>
                          <a:spcPct val="115000"/>
                        </a:lnSpc>
                        <a:spcBef>
                          <a:spcPts val="1200"/>
                        </a:spcBef>
                        <a:spcAft>
                          <a:spcPts val="0"/>
                        </a:spcAft>
                        <a:buNone/>
                      </a:pPr>
                      <a:r>
                        <a:rPr lang="fr" sz="1100"/>
                        <a:t>Taille (en M d’habitants)</a:t>
                      </a:r>
                      <a:endParaRPr sz="11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a:t>20</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a:t>1</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a:t>2</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680675">
                <a:tc>
                  <a:txBody>
                    <a:bodyPr/>
                    <a:lstStyle/>
                    <a:p>
                      <a:pPr marL="0" lvl="0" indent="0" algn="l" rtl="0">
                        <a:lnSpc>
                          <a:spcPct val="115000"/>
                        </a:lnSpc>
                        <a:spcBef>
                          <a:spcPts val="1200"/>
                        </a:spcBef>
                        <a:spcAft>
                          <a:spcPts val="0"/>
                        </a:spcAft>
                        <a:buNone/>
                      </a:pPr>
                      <a:r>
                        <a:rPr lang="fr" sz="1100"/>
                        <a:t>Taux de changement économique</a:t>
                      </a:r>
                      <a:endParaRPr sz="11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fr" sz="1100"/>
                        <a:t>Pression considérable : Augmentation de la richesse et de la migration internationale</a:t>
                      </a:r>
                      <a:endParaRPr sz="11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14300" lvl="0" indent="-114300" algn="l" rtl="0">
                        <a:lnSpc>
                          <a:spcPct val="115000"/>
                        </a:lnSpc>
                        <a:spcBef>
                          <a:spcPts val="0"/>
                        </a:spcBef>
                        <a:spcAft>
                          <a:spcPts val="0"/>
                        </a:spcAft>
                        <a:buNone/>
                      </a:pPr>
                      <a:r>
                        <a:rPr lang="fr" sz="1100"/>
                        <a:t>-   Base industrielle en déclin</a:t>
                      </a:r>
                      <a:endParaRPr sz="1100"/>
                    </a:p>
                    <a:p>
                      <a:pPr marL="114300" lvl="0" indent="-114300" algn="l" rtl="0">
                        <a:lnSpc>
                          <a:spcPct val="115000"/>
                        </a:lnSpc>
                        <a:spcBef>
                          <a:spcPts val="0"/>
                        </a:spcBef>
                        <a:spcAft>
                          <a:spcPts val="0"/>
                        </a:spcAft>
                        <a:buNone/>
                      </a:pPr>
                      <a:r>
                        <a:rPr lang="fr" sz="1100"/>
                        <a:t>-   Peu de changements démographiques</a:t>
                      </a:r>
                      <a:endParaRPr sz="1100"/>
                    </a:p>
                    <a:p>
                      <a:pPr marL="114300" lvl="0" indent="-114300" algn="l" rtl="0">
                        <a:lnSpc>
                          <a:spcPct val="115000"/>
                        </a:lnSpc>
                        <a:spcBef>
                          <a:spcPts val="0"/>
                        </a:spcBef>
                        <a:spcAft>
                          <a:spcPts val="0"/>
                        </a:spcAft>
                        <a:buNone/>
                      </a:pPr>
                      <a:r>
                        <a:rPr lang="fr" sz="1100"/>
                        <a:t>-   Pression croissante : augmentation de l’aisance</a:t>
                      </a:r>
                      <a:endParaRPr sz="11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fr" sz="1100"/>
                        <a:t>- Située dans WSE</a:t>
                      </a:r>
                      <a:endParaRPr sz="1100"/>
                    </a:p>
                    <a:p>
                      <a:pPr marL="0" lvl="0" indent="0" algn="l" rtl="0">
                        <a:lnSpc>
                          <a:spcPct val="115000"/>
                        </a:lnSpc>
                        <a:spcBef>
                          <a:spcPts val="0"/>
                        </a:spcBef>
                        <a:spcAft>
                          <a:spcPts val="0"/>
                        </a:spcAft>
                        <a:buNone/>
                      </a:pPr>
                      <a:r>
                        <a:rPr lang="fr" sz="1100"/>
                        <a:t>- Pression croissante : économie de la connaissance en expansion</a:t>
                      </a:r>
                      <a:endParaRPr sz="1100"/>
                    </a:p>
                    <a:p>
                      <a:pPr marL="0" lvl="0" indent="0" algn="l" rtl="0">
                        <a:lnSpc>
                          <a:spcPct val="115000"/>
                        </a:lnSpc>
                        <a:spcBef>
                          <a:spcPts val="0"/>
                        </a:spcBef>
                        <a:spcAft>
                          <a:spcPts val="0"/>
                        </a:spcAft>
                        <a:buNone/>
                      </a:pPr>
                      <a:r>
                        <a:rPr lang="fr" sz="1100"/>
                        <a:t> </a:t>
                      </a:r>
                      <a:endParaRPr sz="11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60" name="Google Shape;860;p71"/>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61" name="Google Shape;861;p71"/>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62" name="Google Shape;862;p71"/>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4"/>
          <p:cNvSpPr txBox="1">
            <a:spLocks noGrp="1"/>
          </p:cNvSpPr>
          <p:nvPr>
            <p:ph type="title"/>
          </p:nvPr>
        </p:nvSpPr>
        <p:spPr>
          <a:xfrm>
            <a:off x="730809" y="642269"/>
            <a:ext cx="76824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sz="3800" b="1">
                <a:solidFill>
                  <a:schemeClr val="dk2"/>
                </a:solidFill>
                <a:highlight>
                  <a:schemeClr val="dk1"/>
                </a:highlight>
              </a:rPr>
              <a:t>SOMMAIRE</a:t>
            </a:r>
            <a:endParaRPr/>
          </a:p>
        </p:txBody>
      </p:sp>
      <p:sp>
        <p:nvSpPr>
          <p:cNvPr id="634" name="Google Shape;634;p54"/>
          <p:cNvSpPr txBox="1">
            <a:spLocks noGrp="1"/>
          </p:cNvSpPr>
          <p:nvPr>
            <p:ph type="subTitle" idx="4294967295"/>
          </p:nvPr>
        </p:nvSpPr>
        <p:spPr>
          <a:xfrm>
            <a:off x="2040905" y="1369433"/>
            <a:ext cx="2531100" cy="42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fr" sz="1300"/>
              <a:t>Introduction</a:t>
            </a:r>
            <a:endParaRPr sz="1300">
              <a:solidFill>
                <a:schemeClr val="dk1"/>
              </a:solidFill>
            </a:endParaRPr>
          </a:p>
        </p:txBody>
      </p:sp>
      <p:sp>
        <p:nvSpPr>
          <p:cNvPr id="635" name="Google Shape;635;p54"/>
          <p:cNvSpPr txBox="1">
            <a:spLocks noGrp="1"/>
          </p:cNvSpPr>
          <p:nvPr>
            <p:ph type="subTitle" idx="4294967295"/>
          </p:nvPr>
        </p:nvSpPr>
        <p:spPr>
          <a:xfrm>
            <a:off x="2040875" y="2351325"/>
            <a:ext cx="2709300" cy="9153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fr" sz="1300"/>
              <a:t>Le rôle de l'aménagement du territoire dans la lutte contre le Changement Climatique</a:t>
            </a:r>
            <a:endParaRPr sz="1300"/>
          </a:p>
          <a:p>
            <a:pPr marL="0" lvl="0" indent="0" algn="l" rtl="0">
              <a:lnSpc>
                <a:spcPct val="100000"/>
              </a:lnSpc>
              <a:spcBef>
                <a:spcPts val="1200"/>
              </a:spcBef>
              <a:spcAft>
                <a:spcPts val="1200"/>
              </a:spcAft>
              <a:buNone/>
            </a:pPr>
            <a:endParaRPr/>
          </a:p>
        </p:txBody>
      </p:sp>
      <p:sp>
        <p:nvSpPr>
          <p:cNvPr id="636" name="Google Shape;636;p54"/>
          <p:cNvSpPr txBox="1">
            <a:spLocks noGrp="1"/>
          </p:cNvSpPr>
          <p:nvPr>
            <p:ph type="subTitle" idx="4294967295"/>
          </p:nvPr>
        </p:nvSpPr>
        <p:spPr>
          <a:xfrm>
            <a:off x="2040865" y="3387607"/>
            <a:ext cx="2461500" cy="8532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fr" sz="1300"/>
              <a:t>Enjeux économiques de la densité: Coûts pour les acteurs privés</a:t>
            </a:r>
            <a:endParaRPr sz="1300"/>
          </a:p>
          <a:p>
            <a:pPr marL="0" lvl="0" indent="0" algn="l" rtl="0">
              <a:lnSpc>
                <a:spcPct val="100000"/>
              </a:lnSpc>
              <a:spcBef>
                <a:spcPts val="1200"/>
              </a:spcBef>
              <a:spcAft>
                <a:spcPts val="1200"/>
              </a:spcAft>
              <a:buNone/>
            </a:pPr>
            <a:endParaRPr/>
          </a:p>
        </p:txBody>
      </p:sp>
      <p:sp>
        <p:nvSpPr>
          <p:cNvPr id="637" name="Google Shape;637;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a:t>
            </a:fld>
            <a:endParaRPr/>
          </a:p>
        </p:txBody>
      </p:sp>
      <p:grpSp>
        <p:nvGrpSpPr>
          <p:cNvPr id="638" name="Google Shape;638;p54"/>
          <p:cNvGrpSpPr/>
          <p:nvPr/>
        </p:nvGrpSpPr>
        <p:grpSpPr>
          <a:xfrm>
            <a:off x="935131" y="1271581"/>
            <a:ext cx="1105851" cy="2589339"/>
            <a:chOff x="1469237" y="1404400"/>
            <a:chExt cx="1218300" cy="2120150"/>
          </a:xfrm>
        </p:grpSpPr>
        <p:sp>
          <p:nvSpPr>
            <p:cNvPr id="639" name="Google Shape;639;p54"/>
            <p:cNvSpPr/>
            <p:nvPr/>
          </p:nvSpPr>
          <p:spPr>
            <a:xfrm>
              <a:off x="1469237" y="1404400"/>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1</a:t>
              </a:r>
              <a:endParaRPr>
                <a:solidFill>
                  <a:schemeClr val="dk1"/>
                </a:solidFill>
              </a:endParaRPr>
            </a:p>
          </p:txBody>
        </p:sp>
        <p:sp>
          <p:nvSpPr>
            <p:cNvPr id="640" name="Google Shape;640;p54"/>
            <p:cNvSpPr/>
            <p:nvPr/>
          </p:nvSpPr>
          <p:spPr>
            <a:xfrm>
              <a:off x="1469237" y="2204975"/>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2</a:t>
              </a:r>
              <a:endParaRPr/>
            </a:p>
          </p:txBody>
        </p:sp>
        <p:sp>
          <p:nvSpPr>
            <p:cNvPr id="641" name="Google Shape;641;p54"/>
            <p:cNvSpPr/>
            <p:nvPr/>
          </p:nvSpPr>
          <p:spPr>
            <a:xfrm>
              <a:off x="1469237" y="3005550"/>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3</a:t>
              </a:r>
              <a:endParaRPr/>
            </a:p>
          </p:txBody>
        </p:sp>
        <p:cxnSp>
          <p:nvCxnSpPr>
            <p:cNvPr id="642" name="Google Shape;642;p54"/>
            <p:cNvCxnSpPr>
              <a:stCxn id="639" idx="3"/>
            </p:cNvCxnSpPr>
            <p:nvPr/>
          </p:nvCxnSpPr>
          <p:spPr>
            <a:xfrm>
              <a:off x="1996337" y="1663900"/>
              <a:ext cx="691200" cy="0"/>
            </a:xfrm>
            <a:prstGeom prst="straightConnector1">
              <a:avLst/>
            </a:prstGeom>
            <a:noFill/>
            <a:ln w="28575" cap="flat" cmpd="sng">
              <a:solidFill>
                <a:schemeClr val="dk1"/>
              </a:solidFill>
              <a:prstDash val="solid"/>
              <a:round/>
              <a:headEnd type="none" w="med" len="med"/>
              <a:tailEnd type="none" w="med" len="med"/>
            </a:ln>
          </p:spPr>
        </p:cxnSp>
        <p:cxnSp>
          <p:nvCxnSpPr>
            <p:cNvPr id="643" name="Google Shape;643;p54"/>
            <p:cNvCxnSpPr>
              <a:stCxn id="640" idx="3"/>
            </p:cNvCxnSpPr>
            <p:nvPr/>
          </p:nvCxnSpPr>
          <p:spPr>
            <a:xfrm>
              <a:off x="1996337" y="2464475"/>
              <a:ext cx="691200" cy="0"/>
            </a:xfrm>
            <a:prstGeom prst="straightConnector1">
              <a:avLst/>
            </a:prstGeom>
            <a:noFill/>
            <a:ln w="28575" cap="flat" cmpd="sng">
              <a:solidFill>
                <a:schemeClr val="dk1"/>
              </a:solidFill>
              <a:prstDash val="solid"/>
              <a:round/>
              <a:headEnd type="none" w="med" len="med"/>
              <a:tailEnd type="none" w="med" len="med"/>
            </a:ln>
          </p:spPr>
        </p:cxnSp>
        <p:cxnSp>
          <p:nvCxnSpPr>
            <p:cNvPr id="644" name="Google Shape;644;p54"/>
            <p:cNvCxnSpPr>
              <a:stCxn id="641" idx="3"/>
            </p:cNvCxnSpPr>
            <p:nvPr/>
          </p:nvCxnSpPr>
          <p:spPr>
            <a:xfrm>
              <a:off x="1996337" y="3265050"/>
              <a:ext cx="691200" cy="0"/>
            </a:xfrm>
            <a:prstGeom prst="straightConnector1">
              <a:avLst/>
            </a:prstGeom>
            <a:noFill/>
            <a:ln w="28575" cap="flat" cmpd="sng">
              <a:solidFill>
                <a:schemeClr val="dk1"/>
              </a:solidFill>
              <a:prstDash val="solid"/>
              <a:round/>
              <a:headEnd type="none" w="med" len="med"/>
              <a:tailEnd type="none" w="med" len="med"/>
            </a:ln>
          </p:spPr>
        </p:cxnSp>
      </p:grpSp>
      <p:grpSp>
        <p:nvGrpSpPr>
          <p:cNvPr id="645" name="Google Shape;645;p54"/>
          <p:cNvGrpSpPr/>
          <p:nvPr/>
        </p:nvGrpSpPr>
        <p:grpSpPr>
          <a:xfrm>
            <a:off x="4571961" y="1271566"/>
            <a:ext cx="1105851" cy="2589339"/>
            <a:chOff x="1469237" y="1404400"/>
            <a:chExt cx="1218300" cy="2120150"/>
          </a:xfrm>
        </p:grpSpPr>
        <p:sp>
          <p:nvSpPr>
            <p:cNvPr id="646" name="Google Shape;646;p54"/>
            <p:cNvSpPr/>
            <p:nvPr/>
          </p:nvSpPr>
          <p:spPr>
            <a:xfrm>
              <a:off x="1469237" y="1404400"/>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4</a:t>
              </a:r>
              <a:endParaRPr>
                <a:solidFill>
                  <a:schemeClr val="dk1"/>
                </a:solidFill>
              </a:endParaRPr>
            </a:p>
          </p:txBody>
        </p:sp>
        <p:sp>
          <p:nvSpPr>
            <p:cNvPr id="647" name="Google Shape;647;p54"/>
            <p:cNvSpPr/>
            <p:nvPr/>
          </p:nvSpPr>
          <p:spPr>
            <a:xfrm>
              <a:off x="1469237" y="2204975"/>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5</a:t>
              </a:r>
              <a:endParaRPr/>
            </a:p>
          </p:txBody>
        </p:sp>
        <p:cxnSp>
          <p:nvCxnSpPr>
            <p:cNvPr id="648" name="Google Shape;648;p54"/>
            <p:cNvCxnSpPr>
              <a:stCxn id="646" idx="3"/>
            </p:cNvCxnSpPr>
            <p:nvPr/>
          </p:nvCxnSpPr>
          <p:spPr>
            <a:xfrm>
              <a:off x="1996337" y="1663900"/>
              <a:ext cx="691200" cy="0"/>
            </a:xfrm>
            <a:prstGeom prst="straightConnector1">
              <a:avLst/>
            </a:prstGeom>
            <a:noFill/>
            <a:ln w="28575" cap="flat" cmpd="sng">
              <a:solidFill>
                <a:schemeClr val="dk1"/>
              </a:solidFill>
              <a:prstDash val="solid"/>
              <a:round/>
              <a:headEnd type="none" w="med" len="med"/>
              <a:tailEnd type="none" w="med" len="med"/>
            </a:ln>
          </p:spPr>
        </p:cxnSp>
        <p:cxnSp>
          <p:nvCxnSpPr>
            <p:cNvPr id="649" name="Google Shape;649;p54"/>
            <p:cNvCxnSpPr>
              <a:stCxn id="647" idx="3"/>
            </p:cNvCxnSpPr>
            <p:nvPr/>
          </p:nvCxnSpPr>
          <p:spPr>
            <a:xfrm>
              <a:off x="1996337" y="2464475"/>
              <a:ext cx="691200" cy="0"/>
            </a:xfrm>
            <a:prstGeom prst="straightConnector1">
              <a:avLst/>
            </a:prstGeom>
            <a:noFill/>
            <a:ln w="28575" cap="flat" cmpd="sng">
              <a:solidFill>
                <a:schemeClr val="dk1"/>
              </a:solidFill>
              <a:prstDash val="solid"/>
              <a:round/>
              <a:headEnd type="none" w="med" len="med"/>
              <a:tailEnd type="none" w="med" len="med"/>
            </a:ln>
          </p:spPr>
        </p:cxnSp>
        <p:cxnSp>
          <p:nvCxnSpPr>
            <p:cNvPr id="650" name="Google Shape;650;p54"/>
            <p:cNvCxnSpPr>
              <a:stCxn id="651" idx="3"/>
            </p:cNvCxnSpPr>
            <p:nvPr/>
          </p:nvCxnSpPr>
          <p:spPr>
            <a:xfrm>
              <a:off x="1996337" y="3265050"/>
              <a:ext cx="691200" cy="0"/>
            </a:xfrm>
            <a:prstGeom prst="straightConnector1">
              <a:avLst/>
            </a:prstGeom>
            <a:noFill/>
            <a:ln w="28575" cap="flat" cmpd="sng">
              <a:solidFill>
                <a:schemeClr val="dk1"/>
              </a:solidFill>
              <a:prstDash val="solid"/>
              <a:round/>
              <a:headEnd type="none" w="med" len="med"/>
              <a:tailEnd type="none" w="med" len="med"/>
            </a:ln>
          </p:spPr>
        </p:cxnSp>
        <p:sp>
          <p:nvSpPr>
            <p:cNvPr id="651" name="Google Shape;651;p54"/>
            <p:cNvSpPr/>
            <p:nvPr/>
          </p:nvSpPr>
          <p:spPr>
            <a:xfrm>
              <a:off x="1469237" y="3005550"/>
              <a:ext cx="527100" cy="519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500">
                  <a:solidFill>
                    <a:schemeClr val="dk1"/>
                  </a:solidFill>
                  <a:latin typeface="Krona One"/>
                  <a:ea typeface="Krona One"/>
                  <a:cs typeface="Krona One"/>
                  <a:sym typeface="Krona One"/>
                </a:rPr>
                <a:t>6</a:t>
              </a:r>
              <a:endParaRPr/>
            </a:p>
          </p:txBody>
        </p:sp>
      </p:grpSp>
      <p:sp>
        <p:nvSpPr>
          <p:cNvPr id="652" name="Google Shape;652;p54"/>
          <p:cNvSpPr txBox="1">
            <a:spLocks noGrp="1"/>
          </p:cNvSpPr>
          <p:nvPr>
            <p:ph type="subTitle" idx="4294967295"/>
          </p:nvPr>
        </p:nvSpPr>
        <p:spPr>
          <a:xfrm>
            <a:off x="5614525" y="1288575"/>
            <a:ext cx="2798700" cy="8418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fr" sz="1300"/>
              <a:t>Impacts socio-économiques des choix de politique d’urbanisation</a:t>
            </a:r>
            <a:endParaRPr sz="1300"/>
          </a:p>
          <a:p>
            <a:pPr marL="0" lvl="0" indent="0" algn="l" rtl="0">
              <a:lnSpc>
                <a:spcPct val="100000"/>
              </a:lnSpc>
              <a:spcBef>
                <a:spcPts val="1200"/>
              </a:spcBef>
              <a:spcAft>
                <a:spcPts val="1200"/>
              </a:spcAft>
              <a:buNone/>
            </a:pPr>
            <a:endParaRPr/>
          </a:p>
        </p:txBody>
      </p:sp>
      <p:sp>
        <p:nvSpPr>
          <p:cNvPr id="653" name="Google Shape;653;p54"/>
          <p:cNvSpPr txBox="1">
            <a:spLocks noGrp="1"/>
          </p:cNvSpPr>
          <p:nvPr>
            <p:ph type="subTitle" idx="4294967295"/>
          </p:nvPr>
        </p:nvSpPr>
        <p:spPr>
          <a:xfrm>
            <a:off x="5614475" y="2412975"/>
            <a:ext cx="2752500" cy="11115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fr" sz="1300"/>
              <a:t>Effets de la densité sur un ensemble d’indicateurs économiques</a:t>
            </a:r>
            <a:endParaRPr sz="1300"/>
          </a:p>
          <a:p>
            <a:pPr marL="0" lvl="0" indent="0" algn="l" rtl="0">
              <a:lnSpc>
                <a:spcPct val="100000"/>
              </a:lnSpc>
              <a:spcBef>
                <a:spcPts val="1200"/>
              </a:spcBef>
              <a:spcAft>
                <a:spcPts val="0"/>
              </a:spcAft>
              <a:buNone/>
            </a:pPr>
            <a:endParaRPr/>
          </a:p>
          <a:p>
            <a:pPr marL="0" lvl="0" indent="0" algn="l" rtl="0">
              <a:lnSpc>
                <a:spcPct val="100000"/>
              </a:lnSpc>
              <a:spcBef>
                <a:spcPts val="1200"/>
              </a:spcBef>
              <a:spcAft>
                <a:spcPts val="1200"/>
              </a:spcAft>
              <a:buNone/>
            </a:pPr>
            <a:endParaRPr/>
          </a:p>
        </p:txBody>
      </p:sp>
      <p:sp>
        <p:nvSpPr>
          <p:cNvPr id="654" name="Google Shape;654;p54"/>
          <p:cNvSpPr txBox="1">
            <a:spLocks noGrp="1"/>
          </p:cNvSpPr>
          <p:nvPr>
            <p:ph type="subTitle" idx="4294967295"/>
          </p:nvPr>
        </p:nvSpPr>
        <p:spPr>
          <a:xfrm>
            <a:off x="5677811" y="3266574"/>
            <a:ext cx="2009400" cy="4608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200"/>
              </a:spcAft>
              <a:buNone/>
            </a:pPr>
            <a:r>
              <a:rPr lang="fr" sz="1300"/>
              <a:t>Conclusion</a:t>
            </a:r>
            <a:endParaRPr sz="1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20</a:t>
            </a:fld>
            <a:endParaRPr/>
          </a:p>
        </p:txBody>
      </p:sp>
      <p:sp>
        <p:nvSpPr>
          <p:cNvPr id="868" name="Google Shape;868;p72"/>
          <p:cNvSpPr txBox="1">
            <a:spLocks noGrp="1"/>
          </p:cNvSpPr>
          <p:nvPr>
            <p:ph type="title"/>
          </p:nvPr>
        </p:nvSpPr>
        <p:spPr>
          <a:xfrm>
            <a:off x="767250" y="88225"/>
            <a:ext cx="7639800" cy="528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1500" dirty="0">
                <a:solidFill>
                  <a:schemeClr val="dk1"/>
                </a:solidFill>
                <a:highlight>
                  <a:srgbClr val="C0C0C0"/>
                </a:highlight>
              </a:rPr>
              <a:t>Etude de cas : 3 politiques d’urbanisation principales</a:t>
            </a:r>
            <a:endParaRPr sz="1500" dirty="0">
              <a:solidFill>
                <a:schemeClr val="dk1"/>
              </a:solidFill>
              <a:highlight>
                <a:srgbClr val="C0C0C0"/>
              </a:highlight>
            </a:endParaRPr>
          </a:p>
        </p:txBody>
      </p:sp>
      <p:pic>
        <p:nvPicPr>
          <p:cNvPr id="869" name="Google Shape;869;p72"/>
          <p:cNvPicPr preferRelativeResize="0"/>
          <p:nvPr/>
        </p:nvPicPr>
        <p:blipFill>
          <a:blip r:embed="rId3">
            <a:alphaModFix/>
          </a:blip>
          <a:stretch>
            <a:fillRect/>
          </a:stretch>
        </p:blipFill>
        <p:spPr>
          <a:xfrm>
            <a:off x="5781144" y="527375"/>
            <a:ext cx="2625906" cy="4043350"/>
          </a:xfrm>
          <a:prstGeom prst="rect">
            <a:avLst/>
          </a:prstGeom>
          <a:noFill/>
          <a:ln>
            <a:noFill/>
          </a:ln>
        </p:spPr>
      </p:pic>
      <p:sp>
        <p:nvSpPr>
          <p:cNvPr id="870" name="Google Shape;870;p72"/>
          <p:cNvSpPr txBox="1">
            <a:spLocks noGrp="1"/>
          </p:cNvSpPr>
          <p:nvPr>
            <p:ph type="subTitle" idx="1"/>
          </p:nvPr>
        </p:nvSpPr>
        <p:spPr>
          <a:xfrm>
            <a:off x="767250" y="922575"/>
            <a:ext cx="3668400" cy="60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b="1"/>
              <a:t>Densification urbaine : </a:t>
            </a:r>
            <a:r>
              <a:rPr lang="fr" sz="1100" b="1"/>
              <a:t>(suit l’idée de la greenbelt à London)</a:t>
            </a:r>
            <a:r>
              <a:rPr lang="fr" sz="1100">
                <a:solidFill>
                  <a:srgbClr val="000000"/>
                </a:solidFill>
                <a:latin typeface="Arial"/>
                <a:ea typeface="Arial"/>
                <a:cs typeface="Arial"/>
                <a:sym typeface="Arial"/>
              </a:rPr>
              <a:t> </a:t>
            </a:r>
            <a:r>
              <a:rPr lang="fr" sz="700">
                <a:solidFill>
                  <a:srgbClr val="000000"/>
                </a:solidFill>
                <a:latin typeface="Arial"/>
                <a:ea typeface="Arial"/>
                <a:cs typeface="Arial"/>
                <a:sym typeface="Arial"/>
              </a:rPr>
              <a:t> </a:t>
            </a:r>
            <a:r>
              <a:rPr lang="fr" sz="1100">
                <a:solidFill>
                  <a:srgbClr val="000000"/>
                </a:solidFill>
                <a:latin typeface="Arial"/>
                <a:ea typeface="Arial"/>
                <a:cs typeface="Arial"/>
                <a:sym typeface="Arial"/>
              </a:rPr>
              <a:t>augmenter l’intensité des zones urbaines afin de réduire les déplacements en voiture et augmenter la diversité sociale et la vitalité urbaine</a:t>
            </a:r>
            <a:endParaRPr sz="1100">
              <a:solidFill>
                <a:srgbClr val="000000"/>
              </a:solidFill>
              <a:latin typeface="Arial"/>
              <a:ea typeface="Arial"/>
              <a:cs typeface="Arial"/>
              <a:sym typeface="Arial"/>
            </a:endParaRPr>
          </a:p>
          <a:p>
            <a:pPr marL="0" lvl="0" indent="0" algn="l" rtl="0">
              <a:spcBef>
                <a:spcPts val="0"/>
              </a:spcBef>
              <a:spcAft>
                <a:spcPts val="0"/>
              </a:spcAft>
              <a:buNone/>
            </a:pPr>
            <a:endParaRPr sz="1200" b="1"/>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p>
        </p:txBody>
      </p:sp>
      <p:sp>
        <p:nvSpPr>
          <p:cNvPr id="871" name="Google Shape;871;p72"/>
          <p:cNvSpPr txBox="1">
            <a:spLocks noGrp="1"/>
          </p:cNvSpPr>
          <p:nvPr>
            <p:ph type="subTitle" idx="1"/>
          </p:nvPr>
        </p:nvSpPr>
        <p:spPr>
          <a:xfrm>
            <a:off x="767250" y="2107675"/>
            <a:ext cx="3762600" cy="60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b="1"/>
              <a:t>La dispersion orientée par le marché : </a:t>
            </a:r>
            <a:r>
              <a:rPr lang="fr" sz="700">
                <a:solidFill>
                  <a:srgbClr val="000000"/>
                </a:solidFill>
                <a:latin typeface="Arial"/>
                <a:ea typeface="Arial"/>
                <a:cs typeface="Arial"/>
                <a:sym typeface="Arial"/>
              </a:rPr>
              <a:t> </a:t>
            </a:r>
            <a:r>
              <a:rPr lang="fr" sz="1100">
                <a:solidFill>
                  <a:srgbClr val="000000"/>
                </a:solidFill>
                <a:latin typeface="Arial"/>
                <a:ea typeface="Arial"/>
                <a:cs typeface="Arial"/>
                <a:sym typeface="Arial"/>
              </a:rPr>
              <a:t>Diminuer l’intensité de l’utilisation des terres urbaines pour réduire les coûts de la vie et de la production et refléter la demande d’espace abordable et de moins de foule</a:t>
            </a:r>
            <a:endParaRPr sz="1100">
              <a:solidFill>
                <a:srgbClr val="000000"/>
              </a:solidFill>
              <a:latin typeface="Arial"/>
              <a:ea typeface="Arial"/>
              <a:cs typeface="Arial"/>
              <a:sym typeface="Arial"/>
            </a:endParaRPr>
          </a:p>
          <a:p>
            <a:pPr marL="0" lvl="0" indent="0" algn="l" rtl="0">
              <a:spcBef>
                <a:spcPts val="0"/>
              </a:spcBef>
              <a:spcAft>
                <a:spcPts val="0"/>
              </a:spcAft>
              <a:buNone/>
            </a:pPr>
            <a:endParaRPr sz="1200" b="1"/>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p>
        </p:txBody>
      </p:sp>
      <p:sp>
        <p:nvSpPr>
          <p:cNvPr id="872" name="Google Shape;872;p72"/>
          <p:cNvSpPr txBox="1">
            <a:spLocks noGrp="1"/>
          </p:cNvSpPr>
          <p:nvPr>
            <p:ph type="subTitle" idx="1"/>
          </p:nvPr>
        </p:nvSpPr>
        <p:spPr>
          <a:xfrm>
            <a:off x="767250" y="3293400"/>
            <a:ext cx="3668400" cy="60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b="1"/>
              <a:t>L’expansion planifiée : </a:t>
            </a:r>
            <a:r>
              <a:rPr lang="fr" sz="1100">
                <a:solidFill>
                  <a:srgbClr val="000000"/>
                </a:solidFill>
                <a:latin typeface="Arial"/>
                <a:ea typeface="Arial"/>
                <a:cs typeface="Arial"/>
                <a:sym typeface="Arial"/>
              </a:rPr>
              <a:t>Favorise  une migration contrôlée (villes nouvelles), revient au concept des cités jardins (1898-1902) : tentative de fournir les avantages des 2 politiques et de minimiser leurs inconvénients</a:t>
            </a:r>
            <a:endParaRPr sz="1100">
              <a:solidFill>
                <a:srgbClr val="000000"/>
              </a:solidFill>
              <a:latin typeface="Arial"/>
              <a:ea typeface="Arial"/>
              <a:cs typeface="Arial"/>
              <a:sym typeface="Arial"/>
            </a:endParaRPr>
          </a:p>
          <a:p>
            <a:pPr marL="0" lvl="0" indent="0" algn="l" rtl="0">
              <a:spcBef>
                <a:spcPts val="0"/>
              </a:spcBef>
              <a:spcAft>
                <a:spcPts val="0"/>
              </a:spcAft>
              <a:buNone/>
            </a:pPr>
            <a:endParaRPr sz="1200" b="1"/>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p>
        </p:txBody>
      </p:sp>
      <p:sp>
        <p:nvSpPr>
          <p:cNvPr id="873" name="Google Shape;873;p72"/>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74" name="Google Shape;874;p72"/>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75" name="Google Shape;875;p72"/>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73"/>
          <p:cNvSpPr/>
          <p:nvPr/>
        </p:nvSpPr>
        <p:spPr>
          <a:xfrm>
            <a:off x="5015025" y="629425"/>
            <a:ext cx="3010500" cy="3700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000">
              <a:solidFill>
                <a:schemeClr val="dk1"/>
              </a:solidFill>
              <a:latin typeface="Space Mono"/>
              <a:ea typeface="Space Mono"/>
              <a:cs typeface="Space Mono"/>
              <a:sym typeface="Space Mono"/>
            </a:endParaRPr>
          </a:p>
          <a:p>
            <a:pPr marL="457200" lvl="0" indent="-298450" algn="just" rtl="0">
              <a:spcBef>
                <a:spcPts val="0"/>
              </a:spcBef>
              <a:spcAft>
                <a:spcPts val="0"/>
              </a:spcAft>
              <a:buClr>
                <a:schemeClr val="dk1"/>
              </a:buClr>
              <a:buSzPts val="1100"/>
              <a:buFont typeface="Space Mono"/>
              <a:buChar char="●"/>
            </a:pPr>
            <a:r>
              <a:rPr lang="fr" sz="1100">
                <a:solidFill>
                  <a:schemeClr val="dk1"/>
                </a:solidFill>
                <a:latin typeface="Space Mono"/>
                <a:ea typeface="Space Mono"/>
                <a:cs typeface="Space Mono"/>
                <a:sym typeface="Space Mono"/>
              </a:rPr>
              <a:t>Le surpeuplement (crowding) augmenterait au cours de la période prévue pour la tendance en raison de la politique actuelle de développement à plus haute densité. </a:t>
            </a:r>
            <a:endParaRPr sz="1100">
              <a:solidFill>
                <a:schemeClr val="dk1"/>
              </a:solidFill>
              <a:latin typeface="Space Mono"/>
              <a:ea typeface="Space Mono"/>
              <a:cs typeface="Space Mono"/>
              <a:sym typeface="Space Mono"/>
            </a:endParaRPr>
          </a:p>
          <a:p>
            <a:pPr marL="457200" lvl="0" indent="-298450" algn="just" rtl="0">
              <a:spcBef>
                <a:spcPts val="0"/>
              </a:spcBef>
              <a:spcAft>
                <a:spcPts val="0"/>
              </a:spcAft>
              <a:buClr>
                <a:schemeClr val="dk1"/>
              </a:buClr>
              <a:buSzPts val="1100"/>
              <a:buFont typeface="Space Mono"/>
              <a:buChar char="●"/>
            </a:pPr>
            <a:r>
              <a:rPr lang="fr" sz="1100">
                <a:solidFill>
                  <a:schemeClr val="dk1"/>
                </a:solidFill>
                <a:latin typeface="Space Mono"/>
                <a:ea typeface="Space Mono"/>
                <a:cs typeface="Space Mono"/>
                <a:sym typeface="Space Mono"/>
              </a:rPr>
              <a:t>La politique de densification urbaine accroîtrait encore davantage ce surpeuplement car la plupart des nouveaux logements seraient des appartements.</a:t>
            </a:r>
            <a:endParaRPr sz="1100">
              <a:solidFill>
                <a:schemeClr val="dk1"/>
              </a:solidFill>
              <a:latin typeface="Space Mono"/>
              <a:ea typeface="Space Mono"/>
              <a:cs typeface="Space Mono"/>
              <a:sym typeface="Space Mono"/>
            </a:endParaRPr>
          </a:p>
          <a:p>
            <a:pPr marL="457200" lvl="0" indent="-298450" algn="just" rtl="0">
              <a:spcBef>
                <a:spcPts val="0"/>
              </a:spcBef>
              <a:spcAft>
                <a:spcPts val="0"/>
              </a:spcAft>
              <a:buClr>
                <a:schemeClr val="dk1"/>
              </a:buClr>
              <a:buSzPts val="1100"/>
              <a:buFont typeface="Space Mono"/>
              <a:buChar char="●"/>
            </a:pPr>
            <a:r>
              <a:rPr lang="fr" sz="1100">
                <a:solidFill>
                  <a:schemeClr val="dk1"/>
                </a:solidFill>
                <a:latin typeface="Space Mono"/>
                <a:ea typeface="Space Mono"/>
                <a:cs typeface="Space Mono"/>
                <a:sym typeface="Space Mono"/>
              </a:rPr>
              <a:t>La dispersion et l'expansion réduiraient la densité de population en libérant plus de terrains pour le logement.</a:t>
            </a:r>
            <a:endParaRPr sz="1100">
              <a:solidFill>
                <a:schemeClr val="dk1"/>
              </a:solidFill>
              <a:latin typeface="Space Mono"/>
              <a:ea typeface="Space Mono"/>
              <a:cs typeface="Space Mono"/>
              <a:sym typeface="Space Mono"/>
            </a:endParaRPr>
          </a:p>
          <a:p>
            <a:pPr marL="0" lvl="0" indent="0" algn="just" rtl="0">
              <a:spcBef>
                <a:spcPts val="0"/>
              </a:spcBef>
              <a:spcAft>
                <a:spcPts val="0"/>
              </a:spcAft>
              <a:buNone/>
            </a:pPr>
            <a:endParaRPr sz="1200">
              <a:solidFill>
                <a:schemeClr val="dk1"/>
              </a:solidFill>
              <a:latin typeface="Space Mono"/>
              <a:ea typeface="Space Mono"/>
              <a:cs typeface="Space Mono"/>
              <a:sym typeface="Space Mono"/>
            </a:endParaRPr>
          </a:p>
        </p:txBody>
      </p:sp>
      <p:sp>
        <p:nvSpPr>
          <p:cNvPr id="881" name="Google Shape;881;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21</a:t>
            </a:fld>
            <a:endParaRPr/>
          </a:p>
        </p:txBody>
      </p:sp>
      <p:sp>
        <p:nvSpPr>
          <p:cNvPr id="882" name="Google Shape;882;p73"/>
          <p:cNvSpPr txBox="1">
            <a:spLocks noGrp="1"/>
          </p:cNvSpPr>
          <p:nvPr>
            <p:ph type="title" idx="6"/>
          </p:nvPr>
        </p:nvSpPr>
        <p:spPr>
          <a:xfrm>
            <a:off x="752100" y="101425"/>
            <a:ext cx="7639800" cy="528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1500">
                <a:solidFill>
                  <a:schemeClr val="dk1"/>
                </a:solidFill>
              </a:rPr>
              <a:t>Etude de cas : impacts socio-économiques</a:t>
            </a:r>
            <a:endParaRPr sz="1500">
              <a:solidFill>
                <a:schemeClr val="dk1"/>
              </a:solidFill>
            </a:endParaRPr>
          </a:p>
        </p:txBody>
      </p:sp>
      <p:pic>
        <p:nvPicPr>
          <p:cNvPr id="883" name="Google Shape;883;p73"/>
          <p:cNvPicPr preferRelativeResize="0"/>
          <p:nvPr/>
        </p:nvPicPr>
        <p:blipFill>
          <a:blip r:embed="rId3">
            <a:alphaModFix/>
          </a:blip>
          <a:stretch>
            <a:fillRect/>
          </a:stretch>
        </p:blipFill>
        <p:spPr>
          <a:xfrm>
            <a:off x="887850" y="1129525"/>
            <a:ext cx="3828300" cy="2203675"/>
          </a:xfrm>
          <a:prstGeom prst="rect">
            <a:avLst/>
          </a:prstGeom>
          <a:noFill/>
          <a:ln w="19050" cap="flat" cmpd="sng">
            <a:solidFill>
              <a:srgbClr val="FFD966"/>
            </a:solidFill>
            <a:prstDash val="solid"/>
            <a:round/>
            <a:headEnd type="none" w="sm" len="sm"/>
            <a:tailEnd type="none" w="sm" len="sm"/>
          </a:ln>
        </p:spPr>
      </p:pic>
      <p:pic>
        <p:nvPicPr>
          <p:cNvPr id="884" name="Google Shape;884;p73"/>
          <p:cNvPicPr preferRelativeResize="0"/>
          <p:nvPr/>
        </p:nvPicPr>
        <p:blipFill>
          <a:blip r:embed="rId4">
            <a:alphaModFix/>
          </a:blip>
          <a:stretch>
            <a:fillRect/>
          </a:stretch>
        </p:blipFill>
        <p:spPr>
          <a:xfrm>
            <a:off x="1320675" y="3752800"/>
            <a:ext cx="2962651" cy="169450"/>
          </a:xfrm>
          <a:prstGeom prst="rect">
            <a:avLst/>
          </a:prstGeom>
          <a:noFill/>
          <a:ln>
            <a:noFill/>
          </a:ln>
        </p:spPr>
      </p:pic>
      <p:sp>
        <p:nvSpPr>
          <p:cNvPr id="885" name="Google Shape;885;p73"/>
          <p:cNvSpPr txBox="1"/>
          <p:nvPr/>
        </p:nvSpPr>
        <p:spPr>
          <a:xfrm>
            <a:off x="945600" y="3333193"/>
            <a:ext cx="3712800" cy="64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900" i="1">
                <a:latin typeface="Space Mono"/>
                <a:ea typeface="Space Mono"/>
                <a:cs typeface="Space Mono"/>
                <a:sym typeface="Space Mono"/>
              </a:rPr>
              <a:t>Surpeuplement par rapport à l’année de référence</a:t>
            </a:r>
            <a:endParaRPr sz="9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p:txBody>
      </p:sp>
      <p:sp>
        <p:nvSpPr>
          <p:cNvPr id="886" name="Google Shape;886;p73"/>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87" name="Google Shape;887;p73"/>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88" name="Google Shape;888;p73"/>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4"/>
          <p:cNvSpPr txBox="1">
            <a:spLocks noGrp="1"/>
          </p:cNvSpPr>
          <p:nvPr>
            <p:ph type="title"/>
          </p:nvPr>
        </p:nvSpPr>
        <p:spPr>
          <a:xfrm>
            <a:off x="737250" y="61800"/>
            <a:ext cx="7669500" cy="4824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fr" sz="1500" b="0" dirty="0">
                <a:solidFill>
                  <a:schemeClr val="dk1"/>
                </a:solidFill>
                <a:highlight>
                  <a:srgbClr val="C0C0C0"/>
                </a:highlight>
              </a:rPr>
              <a:t>Etude de cas : impacts socio-économiques</a:t>
            </a:r>
            <a:endParaRPr sz="4100" dirty="0">
              <a:highlight>
                <a:srgbClr val="C0C0C0"/>
              </a:highlight>
            </a:endParaRPr>
          </a:p>
        </p:txBody>
      </p:sp>
      <p:cxnSp>
        <p:nvCxnSpPr>
          <p:cNvPr id="894" name="Google Shape;894;p74"/>
          <p:cNvCxnSpPr/>
          <p:nvPr/>
        </p:nvCxnSpPr>
        <p:spPr>
          <a:xfrm>
            <a:off x="4581950" y="544200"/>
            <a:ext cx="9900" cy="4055100"/>
          </a:xfrm>
          <a:prstGeom prst="straightConnector1">
            <a:avLst/>
          </a:prstGeom>
          <a:noFill/>
          <a:ln w="28575" cap="flat" cmpd="sng">
            <a:solidFill>
              <a:schemeClr val="dk1"/>
            </a:solidFill>
            <a:prstDash val="solid"/>
            <a:round/>
            <a:headEnd type="none" w="med" len="med"/>
            <a:tailEnd type="none" w="med" len="med"/>
          </a:ln>
        </p:spPr>
      </p:cxnSp>
      <p:sp>
        <p:nvSpPr>
          <p:cNvPr id="895" name="Google Shape;895;p74"/>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896" name="Google Shape;896;p74"/>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897" name="Google Shape;897;p74"/>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898" name="Google Shape;898;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22</a:t>
            </a:fld>
            <a:endParaRPr/>
          </a:p>
        </p:txBody>
      </p:sp>
      <p:sp>
        <p:nvSpPr>
          <p:cNvPr id="899" name="Google Shape;899;p74"/>
          <p:cNvSpPr txBox="1"/>
          <p:nvPr/>
        </p:nvSpPr>
        <p:spPr>
          <a:xfrm>
            <a:off x="4890625" y="2376050"/>
            <a:ext cx="2994000" cy="46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800" i="1">
                <a:latin typeface="Space Mono"/>
                <a:ea typeface="Space Mono"/>
                <a:cs typeface="Space Mono"/>
                <a:sym typeface="Space Mono"/>
              </a:rPr>
              <a:t>Coût économique net par rapport à la tendance</a:t>
            </a:r>
            <a:endParaRPr sz="8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p:txBody>
      </p:sp>
      <p:sp>
        <p:nvSpPr>
          <p:cNvPr id="900" name="Google Shape;900;p74"/>
          <p:cNvSpPr txBox="1"/>
          <p:nvPr/>
        </p:nvSpPr>
        <p:spPr>
          <a:xfrm>
            <a:off x="4834063" y="4215425"/>
            <a:ext cx="3133500" cy="76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800" i="1">
                <a:latin typeface="Space Mono"/>
                <a:ea typeface="Space Mono"/>
                <a:cs typeface="Space Mono"/>
                <a:sym typeface="Space Mono"/>
              </a:rPr>
              <a:t>Ségrégation sociale par rapport à l’année de référence</a:t>
            </a:r>
            <a:endParaRPr sz="8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a:p>
            <a:pPr marL="0" lvl="0" indent="0" algn="l" rtl="0">
              <a:lnSpc>
                <a:spcPct val="115000"/>
              </a:lnSpc>
              <a:spcBef>
                <a:spcPts val="0"/>
              </a:spcBef>
              <a:spcAft>
                <a:spcPts val="0"/>
              </a:spcAft>
              <a:buNone/>
            </a:pPr>
            <a:endParaRPr sz="900" i="1">
              <a:latin typeface="Space Mono"/>
              <a:ea typeface="Space Mono"/>
              <a:cs typeface="Space Mono"/>
              <a:sym typeface="Space Mono"/>
            </a:endParaRPr>
          </a:p>
        </p:txBody>
      </p:sp>
      <p:pic>
        <p:nvPicPr>
          <p:cNvPr id="901" name="Google Shape;901;p74"/>
          <p:cNvPicPr preferRelativeResize="0"/>
          <p:nvPr/>
        </p:nvPicPr>
        <p:blipFill>
          <a:blip r:embed="rId3">
            <a:alphaModFix/>
          </a:blip>
          <a:stretch>
            <a:fillRect/>
          </a:stretch>
        </p:blipFill>
        <p:spPr>
          <a:xfrm>
            <a:off x="4968375" y="2737000"/>
            <a:ext cx="2864875" cy="1554625"/>
          </a:xfrm>
          <a:prstGeom prst="rect">
            <a:avLst/>
          </a:prstGeom>
          <a:noFill/>
          <a:ln w="19050" cap="flat" cmpd="sng">
            <a:solidFill>
              <a:srgbClr val="FFD966"/>
            </a:solidFill>
            <a:prstDash val="solid"/>
            <a:round/>
            <a:headEnd type="none" w="sm" len="sm"/>
            <a:tailEnd type="none" w="sm" len="sm"/>
          </a:ln>
        </p:spPr>
      </p:pic>
      <p:pic>
        <p:nvPicPr>
          <p:cNvPr id="902" name="Google Shape;902;p74"/>
          <p:cNvPicPr preferRelativeResize="0"/>
          <p:nvPr/>
        </p:nvPicPr>
        <p:blipFill>
          <a:blip r:embed="rId4">
            <a:alphaModFix/>
          </a:blip>
          <a:stretch>
            <a:fillRect/>
          </a:stretch>
        </p:blipFill>
        <p:spPr>
          <a:xfrm>
            <a:off x="4955175" y="612675"/>
            <a:ext cx="2864875" cy="1836525"/>
          </a:xfrm>
          <a:prstGeom prst="rect">
            <a:avLst/>
          </a:prstGeom>
          <a:noFill/>
          <a:ln w="19050" cap="flat" cmpd="sng">
            <a:solidFill>
              <a:srgbClr val="FFD966"/>
            </a:solidFill>
            <a:prstDash val="solid"/>
            <a:round/>
            <a:headEnd type="none" w="sm" len="sm"/>
            <a:tailEnd type="none" w="sm" len="sm"/>
          </a:ln>
        </p:spPr>
      </p:pic>
      <p:sp>
        <p:nvSpPr>
          <p:cNvPr id="903" name="Google Shape;903;p74"/>
          <p:cNvSpPr txBox="1"/>
          <p:nvPr/>
        </p:nvSpPr>
        <p:spPr>
          <a:xfrm>
            <a:off x="788600" y="672900"/>
            <a:ext cx="3746400" cy="281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900">
                <a:latin typeface="Space Mono"/>
                <a:ea typeface="Space Mono"/>
                <a:cs typeface="Space Mono"/>
                <a:sym typeface="Space Mono"/>
              </a:rPr>
              <a:t>Économie axée sur les services</a:t>
            </a:r>
            <a:endParaRPr sz="900">
              <a:latin typeface="Space Mono"/>
              <a:ea typeface="Space Mono"/>
              <a:cs typeface="Space Mono"/>
              <a:sym typeface="Space Mono"/>
            </a:endParaRPr>
          </a:p>
          <a:p>
            <a:pPr marL="0" lvl="0" indent="0" algn="ctr" rtl="0">
              <a:spcBef>
                <a:spcPts val="0"/>
              </a:spcBef>
              <a:spcAft>
                <a:spcPts val="0"/>
              </a:spcAft>
              <a:buNone/>
            </a:pPr>
            <a:endParaRPr sz="900">
              <a:latin typeface="Space Mono"/>
              <a:ea typeface="Space Mono"/>
              <a:cs typeface="Space Mono"/>
              <a:sym typeface="Space Mono"/>
            </a:endParaRPr>
          </a:p>
          <a:p>
            <a:pPr marL="0" lvl="0" indent="0" algn="ctr" rtl="0">
              <a:spcBef>
                <a:spcPts val="0"/>
              </a:spcBef>
              <a:spcAft>
                <a:spcPts val="0"/>
              </a:spcAft>
              <a:buNone/>
            </a:pPr>
            <a:endParaRPr sz="900">
              <a:latin typeface="Space Mono"/>
              <a:ea typeface="Space Mono"/>
              <a:cs typeface="Space Mono"/>
              <a:sym typeface="Space Mono"/>
            </a:endParaRPr>
          </a:p>
          <a:p>
            <a:pPr marL="0" lvl="0" indent="0" algn="ctr" rtl="0">
              <a:spcBef>
                <a:spcPts val="0"/>
              </a:spcBef>
              <a:spcAft>
                <a:spcPts val="0"/>
              </a:spcAft>
              <a:buNone/>
            </a:pPr>
            <a:r>
              <a:rPr lang="fr" sz="900">
                <a:latin typeface="Space Mono"/>
                <a:ea typeface="Space Mono"/>
                <a:cs typeface="Space Mono"/>
                <a:sym typeface="Space Mono"/>
              </a:rPr>
              <a:t>Disparité spatiale entre l’offre en logements et la demande </a:t>
            </a:r>
            <a:endParaRPr sz="900">
              <a:latin typeface="Space Mono"/>
              <a:ea typeface="Space Mono"/>
              <a:cs typeface="Space Mono"/>
              <a:sym typeface="Space Mono"/>
            </a:endParaRPr>
          </a:p>
          <a:p>
            <a:pPr marL="0" lvl="0" indent="0" algn="ctr" rtl="0">
              <a:spcBef>
                <a:spcPts val="0"/>
              </a:spcBef>
              <a:spcAft>
                <a:spcPts val="0"/>
              </a:spcAft>
              <a:buNone/>
            </a:pPr>
            <a:endParaRPr sz="900">
              <a:latin typeface="Space Mono"/>
              <a:ea typeface="Space Mono"/>
              <a:cs typeface="Space Mono"/>
              <a:sym typeface="Space Mono"/>
            </a:endParaRPr>
          </a:p>
          <a:p>
            <a:pPr marL="0" lvl="0" indent="0" algn="ctr" rtl="0">
              <a:spcBef>
                <a:spcPts val="0"/>
              </a:spcBef>
              <a:spcAft>
                <a:spcPts val="0"/>
              </a:spcAft>
              <a:buNone/>
            </a:pPr>
            <a:endParaRPr sz="900">
              <a:latin typeface="Space Mono"/>
              <a:ea typeface="Space Mono"/>
              <a:cs typeface="Space Mono"/>
              <a:sym typeface="Space Mono"/>
            </a:endParaRPr>
          </a:p>
          <a:p>
            <a:pPr marL="0" lvl="0" indent="0" algn="ctr" rtl="0">
              <a:spcBef>
                <a:spcPts val="0"/>
              </a:spcBef>
              <a:spcAft>
                <a:spcPts val="0"/>
              </a:spcAft>
              <a:buNone/>
            </a:pPr>
            <a:r>
              <a:rPr lang="fr" sz="900" b="1" u="sng">
                <a:solidFill>
                  <a:schemeClr val="dk1"/>
                </a:solidFill>
                <a:latin typeface="Space Mono"/>
                <a:ea typeface="Space Mono"/>
                <a:cs typeface="Space Mono"/>
                <a:sym typeface="Space Mono"/>
              </a:rPr>
              <a:t>à WSE et TWCR :</a:t>
            </a:r>
            <a:r>
              <a:rPr lang="fr" sz="900" b="1">
                <a:solidFill>
                  <a:schemeClr val="dk1"/>
                </a:solidFill>
                <a:latin typeface="Space Mono"/>
                <a:ea typeface="Space Mono"/>
                <a:cs typeface="Space Mono"/>
                <a:sym typeface="Space Mono"/>
              </a:rPr>
              <a:t> l’emploi et la population ont tendance à se disperser des zones urbaines post-industrielles de londres et Tyne and Wear vers les banlieues plus verdoyants</a:t>
            </a:r>
            <a:r>
              <a:rPr lang="fr" sz="900" b="1">
                <a:solidFill>
                  <a:srgbClr val="CC0000"/>
                </a:solidFill>
                <a:latin typeface="Space Mono"/>
                <a:ea typeface="Space Mono"/>
                <a:cs typeface="Space Mono"/>
                <a:sym typeface="Space Mono"/>
              </a:rPr>
              <a:t> :La pénurie de logements dans les zones extérieures s’accentue :</a:t>
            </a:r>
            <a:r>
              <a:rPr lang="fr" sz="900" b="1">
                <a:solidFill>
                  <a:schemeClr val="dk1"/>
                </a:solidFill>
                <a:latin typeface="Space Mono"/>
                <a:ea typeface="Space Mono"/>
                <a:cs typeface="Space Mono"/>
                <a:sym typeface="Space Mono"/>
              </a:rPr>
              <a:t> </a:t>
            </a:r>
            <a:r>
              <a:rPr lang="fr" sz="900">
                <a:solidFill>
                  <a:schemeClr val="dk1"/>
                </a:solidFill>
                <a:latin typeface="Space Mono"/>
                <a:ea typeface="Space Mono"/>
                <a:cs typeface="Space Mono"/>
                <a:sym typeface="Space Mono"/>
              </a:rPr>
              <a:t>Les prix des logements augmentent, tout en augmentant les coûts salariaux et les déplacements en voitures.</a:t>
            </a:r>
            <a:endParaRPr sz="900">
              <a:solidFill>
                <a:schemeClr val="dk1"/>
              </a:solidFill>
              <a:latin typeface="Space Mono"/>
              <a:ea typeface="Space Mono"/>
              <a:cs typeface="Space Mono"/>
              <a:sym typeface="Space Mono"/>
            </a:endParaRPr>
          </a:p>
          <a:p>
            <a:pPr marL="0" lvl="0" indent="0" algn="ctr" rtl="0">
              <a:spcBef>
                <a:spcPts val="0"/>
              </a:spcBef>
              <a:spcAft>
                <a:spcPts val="0"/>
              </a:spcAft>
              <a:buNone/>
            </a:pPr>
            <a:endParaRPr sz="900">
              <a:solidFill>
                <a:schemeClr val="dk1"/>
              </a:solidFill>
              <a:latin typeface="Space Mono"/>
              <a:ea typeface="Space Mono"/>
              <a:cs typeface="Space Mono"/>
              <a:sym typeface="Space Mono"/>
            </a:endParaRPr>
          </a:p>
          <a:p>
            <a:pPr marL="0" lvl="0" indent="0" algn="ctr" rtl="0">
              <a:spcBef>
                <a:spcPts val="0"/>
              </a:spcBef>
              <a:spcAft>
                <a:spcPts val="0"/>
              </a:spcAft>
              <a:buNone/>
            </a:pPr>
            <a:r>
              <a:rPr lang="fr" sz="900" b="1" u="sng">
                <a:solidFill>
                  <a:schemeClr val="dk1"/>
                </a:solidFill>
                <a:latin typeface="Space Mono"/>
                <a:ea typeface="Space Mono"/>
                <a:cs typeface="Space Mono"/>
                <a:sym typeface="Space Mono"/>
              </a:rPr>
              <a:t>à CSR :</a:t>
            </a:r>
            <a:r>
              <a:rPr lang="fr" sz="900">
                <a:solidFill>
                  <a:schemeClr val="dk1"/>
                </a:solidFill>
                <a:latin typeface="Space Mono"/>
                <a:ea typeface="Space Mono"/>
                <a:cs typeface="Space Mono"/>
                <a:sym typeface="Space Mono"/>
              </a:rPr>
              <a:t> </a:t>
            </a:r>
            <a:r>
              <a:rPr lang="fr" sz="900" b="1">
                <a:solidFill>
                  <a:schemeClr val="dk1"/>
                </a:solidFill>
                <a:latin typeface="Space Mono"/>
                <a:ea typeface="Space Mono"/>
                <a:cs typeface="Space Mono"/>
                <a:sym typeface="Space Mono"/>
              </a:rPr>
              <a:t>pôle de croissance de l’emploi attrayant à faible densité </a:t>
            </a:r>
            <a:r>
              <a:rPr lang="fr" sz="900" b="1">
                <a:solidFill>
                  <a:srgbClr val="CC0000"/>
                </a:solidFill>
                <a:latin typeface="Space Mono"/>
                <a:ea typeface="Space Mono"/>
                <a:cs typeface="Space Mono"/>
                <a:sym typeface="Space Mono"/>
              </a:rPr>
              <a:t>: La densification aiderait à répondre à la pénurie</a:t>
            </a:r>
            <a:endParaRPr sz="1000" b="1">
              <a:solidFill>
                <a:srgbClr val="CC0000"/>
              </a:solidFill>
              <a:latin typeface="Space Mono"/>
              <a:ea typeface="Space Mono"/>
              <a:cs typeface="Space Mono"/>
              <a:sym typeface="Space Mono"/>
            </a:endParaRPr>
          </a:p>
        </p:txBody>
      </p:sp>
      <p:sp>
        <p:nvSpPr>
          <p:cNvPr id="904" name="Google Shape;904;p74"/>
          <p:cNvSpPr/>
          <p:nvPr/>
        </p:nvSpPr>
        <p:spPr>
          <a:xfrm>
            <a:off x="2584250" y="925200"/>
            <a:ext cx="155100" cy="165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4"/>
          <p:cNvSpPr/>
          <p:nvPr/>
        </p:nvSpPr>
        <p:spPr>
          <a:xfrm>
            <a:off x="2584250" y="1518125"/>
            <a:ext cx="155100" cy="165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74"/>
          <p:cNvGrpSpPr/>
          <p:nvPr/>
        </p:nvGrpSpPr>
        <p:grpSpPr>
          <a:xfrm>
            <a:off x="1081687" y="672888"/>
            <a:ext cx="365848" cy="365874"/>
            <a:chOff x="5536150" y="3244025"/>
            <a:chExt cx="349225" cy="349250"/>
          </a:xfrm>
        </p:grpSpPr>
        <p:sp>
          <p:nvSpPr>
            <p:cNvPr id="907" name="Google Shape;907;p74"/>
            <p:cNvSpPr/>
            <p:nvPr/>
          </p:nvSpPr>
          <p:spPr>
            <a:xfrm>
              <a:off x="5536150" y="3244025"/>
              <a:ext cx="349225" cy="349250"/>
            </a:xfrm>
            <a:custGeom>
              <a:avLst/>
              <a:gdLst/>
              <a:ahLst/>
              <a:cxnLst/>
              <a:rect l="l" t="t" r="r" b="b"/>
              <a:pathLst>
                <a:path w="13969" h="13970" extrusionOk="0">
                  <a:moveTo>
                    <a:pt x="5230" y="2630"/>
                  </a:moveTo>
                  <a:lnTo>
                    <a:pt x="6553" y="3575"/>
                  </a:lnTo>
                  <a:lnTo>
                    <a:pt x="6553" y="5405"/>
                  </a:lnTo>
                  <a:cubicBezTo>
                    <a:pt x="6511" y="5421"/>
                    <a:pt x="6470" y="5436"/>
                    <a:pt x="6429" y="5457"/>
                  </a:cubicBezTo>
                  <a:cubicBezTo>
                    <a:pt x="6418" y="5452"/>
                    <a:pt x="6403" y="5452"/>
                    <a:pt x="6393" y="5452"/>
                  </a:cubicBezTo>
                  <a:lnTo>
                    <a:pt x="5871" y="5452"/>
                  </a:lnTo>
                  <a:lnTo>
                    <a:pt x="5871" y="4357"/>
                  </a:lnTo>
                  <a:cubicBezTo>
                    <a:pt x="5871" y="4243"/>
                    <a:pt x="5778" y="4150"/>
                    <a:pt x="5664" y="4150"/>
                  </a:cubicBezTo>
                  <a:lnTo>
                    <a:pt x="4796" y="4150"/>
                  </a:lnTo>
                  <a:cubicBezTo>
                    <a:pt x="4682" y="4150"/>
                    <a:pt x="4589" y="4243"/>
                    <a:pt x="4589" y="4357"/>
                  </a:cubicBezTo>
                  <a:lnTo>
                    <a:pt x="4589" y="5452"/>
                  </a:lnTo>
                  <a:lnTo>
                    <a:pt x="3907" y="5452"/>
                  </a:lnTo>
                  <a:lnTo>
                    <a:pt x="3907" y="3575"/>
                  </a:lnTo>
                  <a:lnTo>
                    <a:pt x="5230" y="2630"/>
                  </a:lnTo>
                  <a:close/>
                  <a:moveTo>
                    <a:pt x="5457" y="4563"/>
                  </a:moveTo>
                  <a:lnTo>
                    <a:pt x="5457" y="5473"/>
                  </a:lnTo>
                  <a:lnTo>
                    <a:pt x="5003" y="5473"/>
                  </a:lnTo>
                  <a:lnTo>
                    <a:pt x="5003" y="4563"/>
                  </a:lnTo>
                  <a:close/>
                  <a:moveTo>
                    <a:pt x="5235" y="408"/>
                  </a:moveTo>
                  <a:cubicBezTo>
                    <a:pt x="7896" y="408"/>
                    <a:pt x="10057" y="2180"/>
                    <a:pt x="10057" y="4362"/>
                  </a:cubicBezTo>
                  <a:cubicBezTo>
                    <a:pt x="10057" y="4625"/>
                    <a:pt x="10026" y="4894"/>
                    <a:pt x="9964" y="5152"/>
                  </a:cubicBezTo>
                  <a:cubicBezTo>
                    <a:pt x="9561" y="5070"/>
                    <a:pt x="9146" y="5028"/>
                    <a:pt x="8733" y="5028"/>
                  </a:cubicBezTo>
                  <a:cubicBezTo>
                    <a:pt x="8123" y="5028"/>
                    <a:pt x="7529" y="5116"/>
                    <a:pt x="6966" y="5281"/>
                  </a:cubicBezTo>
                  <a:lnTo>
                    <a:pt x="6966" y="3482"/>
                  </a:lnTo>
                  <a:cubicBezTo>
                    <a:pt x="6971" y="3420"/>
                    <a:pt x="6940" y="3358"/>
                    <a:pt x="6883" y="3317"/>
                  </a:cubicBezTo>
                  <a:lnTo>
                    <a:pt x="5354" y="2227"/>
                  </a:lnTo>
                  <a:cubicBezTo>
                    <a:pt x="5318" y="2201"/>
                    <a:pt x="5277" y="2188"/>
                    <a:pt x="5235" y="2188"/>
                  </a:cubicBezTo>
                  <a:cubicBezTo>
                    <a:pt x="5194" y="2188"/>
                    <a:pt x="5152" y="2201"/>
                    <a:pt x="5116" y="2227"/>
                  </a:cubicBezTo>
                  <a:lnTo>
                    <a:pt x="3582" y="3317"/>
                  </a:lnTo>
                  <a:cubicBezTo>
                    <a:pt x="3530" y="3358"/>
                    <a:pt x="3499" y="3420"/>
                    <a:pt x="3494" y="3482"/>
                  </a:cubicBezTo>
                  <a:lnTo>
                    <a:pt x="3494" y="5473"/>
                  </a:lnTo>
                  <a:lnTo>
                    <a:pt x="2611" y="5473"/>
                  </a:lnTo>
                  <a:cubicBezTo>
                    <a:pt x="2607" y="5473"/>
                    <a:pt x="2604" y="5473"/>
                    <a:pt x="2600" y="5473"/>
                  </a:cubicBezTo>
                  <a:cubicBezTo>
                    <a:pt x="2491" y="5473"/>
                    <a:pt x="2404" y="5563"/>
                    <a:pt x="2404" y="5674"/>
                  </a:cubicBezTo>
                  <a:cubicBezTo>
                    <a:pt x="2404" y="5788"/>
                    <a:pt x="2497" y="5876"/>
                    <a:pt x="2611" y="5886"/>
                  </a:cubicBezTo>
                  <a:lnTo>
                    <a:pt x="5628" y="5886"/>
                  </a:lnTo>
                  <a:cubicBezTo>
                    <a:pt x="5426" y="6005"/>
                    <a:pt x="5230" y="6144"/>
                    <a:pt x="5044" y="6294"/>
                  </a:cubicBezTo>
                  <a:cubicBezTo>
                    <a:pt x="4424" y="6811"/>
                    <a:pt x="3975" y="7431"/>
                    <a:pt x="3727" y="8113"/>
                  </a:cubicBezTo>
                  <a:cubicBezTo>
                    <a:pt x="3463" y="8040"/>
                    <a:pt x="3205" y="7953"/>
                    <a:pt x="2962" y="7844"/>
                  </a:cubicBezTo>
                  <a:cubicBezTo>
                    <a:pt x="2936" y="7831"/>
                    <a:pt x="2907" y="7824"/>
                    <a:pt x="2879" y="7824"/>
                  </a:cubicBezTo>
                  <a:cubicBezTo>
                    <a:pt x="2850" y="7824"/>
                    <a:pt x="2822" y="7831"/>
                    <a:pt x="2797" y="7844"/>
                  </a:cubicBezTo>
                  <a:lnTo>
                    <a:pt x="1576" y="8387"/>
                  </a:lnTo>
                  <a:lnTo>
                    <a:pt x="1798" y="7271"/>
                  </a:lnTo>
                  <a:cubicBezTo>
                    <a:pt x="1815" y="7198"/>
                    <a:pt x="1788" y="7126"/>
                    <a:pt x="1731" y="7074"/>
                  </a:cubicBezTo>
                  <a:cubicBezTo>
                    <a:pt x="879" y="6341"/>
                    <a:pt x="409" y="5374"/>
                    <a:pt x="409" y="4362"/>
                  </a:cubicBezTo>
                  <a:cubicBezTo>
                    <a:pt x="409" y="2180"/>
                    <a:pt x="2574" y="408"/>
                    <a:pt x="5235" y="408"/>
                  </a:cubicBezTo>
                  <a:close/>
                  <a:moveTo>
                    <a:pt x="5235" y="0"/>
                  </a:moveTo>
                  <a:cubicBezTo>
                    <a:pt x="3845" y="0"/>
                    <a:pt x="2533" y="450"/>
                    <a:pt x="1545" y="1266"/>
                  </a:cubicBezTo>
                  <a:cubicBezTo>
                    <a:pt x="548" y="2087"/>
                    <a:pt x="0" y="3188"/>
                    <a:pt x="0" y="4362"/>
                  </a:cubicBezTo>
                  <a:cubicBezTo>
                    <a:pt x="0" y="5457"/>
                    <a:pt x="486" y="6501"/>
                    <a:pt x="1376" y="7307"/>
                  </a:cubicBezTo>
                  <a:lnTo>
                    <a:pt x="1096" y="8691"/>
                  </a:lnTo>
                  <a:cubicBezTo>
                    <a:pt x="1071" y="8823"/>
                    <a:pt x="1177" y="8937"/>
                    <a:pt x="1299" y="8937"/>
                  </a:cubicBezTo>
                  <a:cubicBezTo>
                    <a:pt x="1326" y="8937"/>
                    <a:pt x="1353" y="8931"/>
                    <a:pt x="1380" y="8919"/>
                  </a:cubicBezTo>
                  <a:lnTo>
                    <a:pt x="2879" y="8257"/>
                  </a:lnTo>
                  <a:cubicBezTo>
                    <a:pt x="3112" y="8356"/>
                    <a:pt x="3355" y="8438"/>
                    <a:pt x="3608" y="8505"/>
                  </a:cubicBezTo>
                  <a:cubicBezTo>
                    <a:pt x="3535" y="8795"/>
                    <a:pt x="3499" y="9089"/>
                    <a:pt x="3499" y="9389"/>
                  </a:cubicBezTo>
                  <a:cubicBezTo>
                    <a:pt x="3499" y="10562"/>
                    <a:pt x="4047" y="11662"/>
                    <a:pt x="5044" y="12485"/>
                  </a:cubicBezTo>
                  <a:cubicBezTo>
                    <a:pt x="6031" y="13301"/>
                    <a:pt x="7343" y="13751"/>
                    <a:pt x="8733" y="13751"/>
                  </a:cubicBezTo>
                  <a:cubicBezTo>
                    <a:pt x="9549" y="13751"/>
                    <a:pt x="10362" y="13590"/>
                    <a:pt x="11090" y="13286"/>
                  </a:cubicBezTo>
                  <a:lnTo>
                    <a:pt x="12588" y="13952"/>
                  </a:lnTo>
                  <a:cubicBezTo>
                    <a:pt x="12614" y="13964"/>
                    <a:pt x="12641" y="13969"/>
                    <a:pt x="12668" y="13969"/>
                  </a:cubicBezTo>
                  <a:cubicBezTo>
                    <a:pt x="12788" y="13969"/>
                    <a:pt x="12898" y="13856"/>
                    <a:pt x="12873" y="13725"/>
                  </a:cubicBezTo>
                  <a:lnTo>
                    <a:pt x="12594" y="12335"/>
                  </a:lnTo>
                  <a:cubicBezTo>
                    <a:pt x="13482" y="11528"/>
                    <a:pt x="13968" y="10489"/>
                    <a:pt x="13968" y="9389"/>
                  </a:cubicBezTo>
                  <a:cubicBezTo>
                    <a:pt x="13968" y="8077"/>
                    <a:pt x="13270" y="6847"/>
                    <a:pt x="12051" y="6015"/>
                  </a:cubicBezTo>
                  <a:cubicBezTo>
                    <a:pt x="12016" y="5992"/>
                    <a:pt x="11977" y="5981"/>
                    <a:pt x="11938" y="5981"/>
                  </a:cubicBezTo>
                  <a:cubicBezTo>
                    <a:pt x="11872" y="5981"/>
                    <a:pt x="11806" y="6013"/>
                    <a:pt x="11767" y="6072"/>
                  </a:cubicBezTo>
                  <a:cubicBezTo>
                    <a:pt x="11700" y="6165"/>
                    <a:pt x="11726" y="6289"/>
                    <a:pt x="11819" y="6356"/>
                  </a:cubicBezTo>
                  <a:cubicBezTo>
                    <a:pt x="12924" y="7110"/>
                    <a:pt x="13560" y="8216"/>
                    <a:pt x="13560" y="9389"/>
                  </a:cubicBezTo>
                  <a:cubicBezTo>
                    <a:pt x="13560" y="10402"/>
                    <a:pt x="13090" y="11368"/>
                    <a:pt x="12237" y="12108"/>
                  </a:cubicBezTo>
                  <a:cubicBezTo>
                    <a:pt x="12180" y="12154"/>
                    <a:pt x="12154" y="12225"/>
                    <a:pt x="12170" y="12299"/>
                  </a:cubicBezTo>
                  <a:lnTo>
                    <a:pt x="12392" y="13415"/>
                  </a:lnTo>
                  <a:lnTo>
                    <a:pt x="11173" y="12872"/>
                  </a:lnTo>
                  <a:cubicBezTo>
                    <a:pt x="11147" y="12862"/>
                    <a:pt x="11118" y="12857"/>
                    <a:pt x="11090" y="12857"/>
                  </a:cubicBezTo>
                  <a:cubicBezTo>
                    <a:pt x="11061" y="12857"/>
                    <a:pt x="11033" y="12862"/>
                    <a:pt x="11007" y="12872"/>
                  </a:cubicBezTo>
                  <a:cubicBezTo>
                    <a:pt x="10310" y="13177"/>
                    <a:pt x="9525" y="13342"/>
                    <a:pt x="8733" y="13342"/>
                  </a:cubicBezTo>
                  <a:cubicBezTo>
                    <a:pt x="6072" y="13342"/>
                    <a:pt x="3907" y="11569"/>
                    <a:pt x="3907" y="9389"/>
                  </a:cubicBezTo>
                  <a:cubicBezTo>
                    <a:pt x="3907" y="7214"/>
                    <a:pt x="6072" y="5442"/>
                    <a:pt x="8733" y="5442"/>
                  </a:cubicBezTo>
                  <a:cubicBezTo>
                    <a:pt x="9534" y="5442"/>
                    <a:pt x="10324" y="5602"/>
                    <a:pt x="11023" y="5912"/>
                  </a:cubicBezTo>
                  <a:cubicBezTo>
                    <a:pt x="11050" y="5924"/>
                    <a:pt x="11078" y="5930"/>
                    <a:pt x="11106" y="5930"/>
                  </a:cubicBezTo>
                  <a:cubicBezTo>
                    <a:pt x="11185" y="5930"/>
                    <a:pt x="11261" y="5884"/>
                    <a:pt x="11292" y="5808"/>
                  </a:cubicBezTo>
                  <a:cubicBezTo>
                    <a:pt x="11338" y="5705"/>
                    <a:pt x="11292" y="5586"/>
                    <a:pt x="11188" y="5540"/>
                  </a:cubicBezTo>
                  <a:cubicBezTo>
                    <a:pt x="10925" y="5421"/>
                    <a:pt x="10646" y="5323"/>
                    <a:pt x="10362" y="5245"/>
                  </a:cubicBezTo>
                  <a:cubicBezTo>
                    <a:pt x="10434" y="4956"/>
                    <a:pt x="10470" y="4656"/>
                    <a:pt x="10470" y="4362"/>
                  </a:cubicBezTo>
                  <a:cubicBezTo>
                    <a:pt x="10470" y="3188"/>
                    <a:pt x="9916" y="2087"/>
                    <a:pt x="8919" y="1266"/>
                  </a:cubicBezTo>
                  <a:cubicBezTo>
                    <a:pt x="7932" y="450"/>
                    <a:pt x="6625" y="0"/>
                    <a:pt x="52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4"/>
            <p:cNvSpPr/>
            <p:nvPr/>
          </p:nvSpPr>
          <p:spPr>
            <a:xfrm>
              <a:off x="5678275" y="3402525"/>
              <a:ext cx="152425" cy="152450"/>
            </a:xfrm>
            <a:custGeom>
              <a:avLst/>
              <a:gdLst/>
              <a:ahLst/>
              <a:cxnLst/>
              <a:rect l="l" t="t" r="r" b="b"/>
              <a:pathLst>
                <a:path w="6097" h="6098" extrusionOk="0">
                  <a:moveTo>
                    <a:pt x="3048" y="414"/>
                  </a:moveTo>
                  <a:cubicBezTo>
                    <a:pt x="4501" y="414"/>
                    <a:pt x="5684" y="1597"/>
                    <a:pt x="5684" y="3049"/>
                  </a:cubicBezTo>
                  <a:cubicBezTo>
                    <a:pt x="5684" y="4506"/>
                    <a:pt x="4501" y="5689"/>
                    <a:pt x="3048" y="5689"/>
                  </a:cubicBezTo>
                  <a:cubicBezTo>
                    <a:pt x="1591" y="5689"/>
                    <a:pt x="408" y="4506"/>
                    <a:pt x="408" y="3049"/>
                  </a:cubicBezTo>
                  <a:cubicBezTo>
                    <a:pt x="408" y="1597"/>
                    <a:pt x="1591" y="414"/>
                    <a:pt x="3048" y="414"/>
                  </a:cubicBezTo>
                  <a:close/>
                  <a:moveTo>
                    <a:pt x="3048" y="1"/>
                  </a:moveTo>
                  <a:cubicBezTo>
                    <a:pt x="1369" y="1"/>
                    <a:pt x="0" y="1370"/>
                    <a:pt x="0" y="3049"/>
                  </a:cubicBezTo>
                  <a:cubicBezTo>
                    <a:pt x="0" y="4728"/>
                    <a:pt x="1369" y="6098"/>
                    <a:pt x="3048" y="6098"/>
                  </a:cubicBezTo>
                  <a:cubicBezTo>
                    <a:pt x="4728" y="6098"/>
                    <a:pt x="6097" y="4728"/>
                    <a:pt x="6097" y="3049"/>
                  </a:cubicBezTo>
                  <a:cubicBezTo>
                    <a:pt x="6097" y="1370"/>
                    <a:pt x="4728" y="1"/>
                    <a:pt x="30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4"/>
            <p:cNvSpPr/>
            <p:nvPr/>
          </p:nvSpPr>
          <p:spPr>
            <a:xfrm>
              <a:off x="5718700" y="3425000"/>
              <a:ext cx="72100" cy="107575"/>
            </a:xfrm>
            <a:custGeom>
              <a:avLst/>
              <a:gdLst/>
              <a:ahLst/>
              <a:cxnLst/>
              <a:rect l="l" t="t" r="r" b="b"/>
              <a:pathLst>
                <a:path w="2884" h="4303" extrusionOk="0">
                  <a:moveTo>
                    <a:pt x="1442" y="1"/>
                  </a:moveTo>
                  <a:cubicBezTo>
                    <a:pt x="1328" y="1"/>
                    <a:pt x="1235" y="92"/>
                    <a:pt x="1235" y="202"/>
                  </a:cubicBezTo>
                  <a:lnTo>
                    <a:pt x="1235" y="440"/>
                  </a:lnTo>
                  <a:cubicBezTo>
                    <a:pt x="496" y="512"/>
                    <a:pt x="0" y="1390"/>
                    <a:pt x="666" y="2165"/>
                  </a:cubicBezTo>
                  <a:cubicBezTo>
                    <a:pt x="759" y="2279"/>
                    <a:pt x="956" y="2367"/>
                    <a:pt x="1100" y="2367"/>
                  </a:cubicBezTo>
                  <a:lnTo>
                    <a:pt x="1684" y="2367"/>
                  </a:lnTo>
                  <a:cubicBezTo>
                    <a:pt x="1777" y="2367"/>
                    <a:pt x="1870" y="2408"/>
                    <a:pt x="1932" y="2481"/>
                  </a:cubicBezTo>
                  <a:cubicBezTo>
                    <a:pt x="2340" y="2946"/>
                    <a:pt x="2006" y="3483"/>
                    <a:pt x="1550" y="3483"/>
                  </a:cubicBezTo>
                  <a:lnTo>
                    <a:pt x="1219" y="3483"/>
                  </a:lnTo>
                  <a:cubicBezTo>
                    <a:pt x="971" y="3483"/>
                    <a:pt x="765" y="3281"/>
                    <a:pt x="765" y="3028"/>
                  </a:cubicBezTo>
                  <a:cubicBezTo>
                    <a:pt x="765" y="2946"/>
                    <a:pt x="713" y="2863"/>
                    <a:pt x="630" y="2837"/>
                  </a:cubicBezTo>
                  <a:cubicBezTo>
                    <a:pt x="604" y="2828"/>
                    <a:pt x="579" y="2824"/>
                    <a:pt x="554" y="2824"/>
                  </a:cubicBezTo>
                  <a:cubicBezTo>
                    <a:pt x="442" y="2824"/>
                    <a:pt x="351" y="2914"/>
                    <a:pt x="351" y="3028"/>
                  </a:cubicBezTo>
                  <a:cubicBezTo>
                    <a:pt x="351" y="3509"/>
                    <a:pt x="744" y="3896"/>
                    <a:pt x="1219" y="3896"/>
                  </a:cubicBezTo>
                  <a:lnTo>
                    <a:pt x="1235" y="3896"/>
                  </a:lnTo>
                  <a:lnTo>
                    <a:pt x="1235" y="4144"/>
                  </a:lnTo>
                  <a:cubicBezTo>
                    <a:pt x="1235" y="4180"/>
                    <a:pt x="1250" y="4218"/>
                    <a:pt x="1276" y="4237"/>
                  </a:cubicBezTo>
                  <a:cubicBezTo>
                    <a:pt x="1332" y="4283"/>
                    <a:pt x="1390" y="4303"/>
                    <a:pt x="1442" y="4303"/>
                  </a:cubicBezTo>
                  <a:cubicBezTo>
                    <a:pt x="1557" y="4303"/>
                    <a:pt x="1648" y="4211"/>
                    <a:pt x="1648" y="4098"/>
                  </a:cubicBezTo>
                  <a:lnTo>
                    <a:pt x="1648" y="3860"/>
                  </a:lnTo>
                  <a:cubicBezTo>
                    <a:pt x="2383" y="3788"/>
                    <a:pt x="2884" y="2909"/>
                    <a:pt x="2216" y="2134"/>
                  </a:cubicBezTo>
                  <a:cubicBezTo>
                    <a:pt x="2123" y="2026"/>
                    <a:pt x="1927" y="1933"/>
                    <a:pt x="1782" y="1933"/>
                  </a:cubicBezTo>
                  <a:lnTo>
                    <a:pt x="1199" y="1933"/>
                  </a:lnTo>
                  <a:cubicBezTo>
                    <a:pt x="1100" y="1933"/>
                    <a:pt x="1013" y="1892"/>
                    <a:pt x="951" y="1824"/>
                  </a:cubicBezTo>
                  <a:cubicBezTo>
                    <a:pt x="542" y="1354"/>
                    <a:pt x="873" y="817"/>
                    <a:pt x="1328" y="817"/>
                  </a:cubicBezTo>
                  <a:lnTo>
                    <a:pt x="1658" y="817"/>
                  </a:lnTo>
                  <a:cubicBezTo>
                    <a:pt x="1913" y="817"/>
                    <a:pt x="2113" y="1018"/>
                    <a:pt x="2113" y="1272"/>
                  </a:cubicBezTo>
                  <a:cubicBezTo>
                    <a:pt x="2118" y="1359"/>
                    <a:pt x="2166" y="1437"/>
                    <a:pt x="2247" y="1468"/>
                  </a:cubicBezTo>
                  <a:cubicBezTo>
                    <a:pt x="2271" y="1476"/>
                    <a:pt x="2295" y="1479"/>
                    <a:pt x="2317" y="1479"/>
                  </a:cubicBezTo>
                  <a:cubicBezTo>
                    <a:pt x="2433" y="1479"/>
                    <a:pt x="2526" y="1388"/>
                    <a:pt x="2526" y="1272"/>
                  </a:cubicBezTo>
                  <a:cubicBezTo>
                    <a:pt x="2526" y="796"/>
                    <a:pt x="2139" y="404"/>
                    <a:pt x="1658" y="404"/>
                  </a:cubicBezTo>
                  <a:lnTo>
                    <a:pt x="1648" y="404"/>
                  </a:lnTo>
                  <a:lnTo>
                    <a:pt x="1648" y="156"/>
                  </a:lnTo>
                  <a:cubicBezTo>
                    <a:pt x="1648" y="119"/>
                    <a:pt x="1633" y="88"/>
                    <a:pt x="1602" y="63"/>
                  </a:cubicBezTo>
                  <a:cubicBezTo>
                    <a:pt x="1549" y="19"/>
                    <a:pt x="1494" y="1"/>
                    <a:pt x="1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0" name="Google Shape;910;p74"/>
          <p:cNvPicPr preferRelativeResize="0"/>
          <p:nvPr/>
        </p:nvPicPr>
        <p:blipFill>
          <a:blip r:embed="rId5">
            <a:alphaModFix/>
          </a:blip>
          <a:stretch>
            <a:fillRect/>
          </a:stretch>
        </p:blipFill>
        <p:spPr>
          <a:xfrm>
            <a:off x="788600" y="3826925"/>
            <a:ext cx="464700" cy="464700"/>
          </a:xfrm>
          <a:prstGeom prst="rect">
            <a:avLst/>
          </a:prstGeom>
          <a:noFill/>
          <a:ln>
            <a:noFill/>
          </a:ln>
        </p:spPr>
      </p:pic>
      <p:sp>
        <p:nvSpPr>
          <p:cNvPr id="911" name="Google Shape;911;p74"/>
          <p:cNvSpPr/>
          <p:nvPr/>
        </p:nvSpPr>
        <p:spPr>
          <a:xfrm>
            <a:off x="1328963" y="3862475"/>
            <a:ext cx="3206100" cy="393600"/>
          </a:xfrm>
          <a:prstGeom prst="roundRect">
            <a:avLst>
              <a:gd name="adj" fmla="val 16667"/>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1">
                <a:latin typeface="Space Mono"/>
                <a:ea typeface="Space Mono"/>
                <a:cs typeface="Space Mono"/>
                <a:sym typeface="Space Mono"/>
              </a:rPr>
              <a:t>La ségrégation sociale s’accentue</a:t>
            </a:r>
            <a:endParaRPr sz="1100" b="1">
              <a:latin typeface="Space Mono"/>
              <a:ea typeface="Space Mono"/>
              <a:cs typeface="Space Mono"/>
              <a:sym typeface="Space Mon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75"/>
          <p:cNvPicPr preferRelativeResize="0"/>
          <p:nvPr/>
        </p:nvPicPr>
        <p:blipFill rotWithShape="1">
          <a:blip r:embed="rId3">
            <a:alphaModFix/>
          </a:blip>
          <a:srcRect t="28469" b="28465"/>
          <a:stretch/>
        </p:blipFill>
        <p:spPr>
          <a:xfrm flipH="1">
            <a:off x="1491450" y="589475"/>
            <a:ext cx="6161100" cy="1443000"/>
          </a:xfrm>
          <a:prstGeom prst="roundRect">
            <a:avLst>
              <a:gd name="adj" fmla="val 50000"/>
            </a:avLst>
          </a:prstGeom>
          <a:noFill/>
          <a:ln>
            <a:noFill/>
          </a:ln>
        </p:spPr>
      </p:pic>
      <p:sp>
        <p:nvSpPr>
          <p:cNvPr id="917" name="Google Shape;917;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23</a:t>
            </a:fld>
            <a:endParaRPr/>
          </a:p>
        </p:txBody>
      </p:sp>
      <p:sp>
        <p:nvSpPr>
          <p:cNvPr id="918" name="Google Shape;918;p75"/>
          <p:cNvSpPr txBox="1">
            <a:spLocks noGrp="1"/>
          </p:cNvSpPr>
          <p:nvPr>
            <p:ph type="title" idx="4"/>
          </p:nvPr>
        </p:nvSpPr>
        <p:spPr>
          <a:xfrm>
            <a:off x="2321525" y="1493214"/>
            <a:ext cx="4377300" cy="81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Résultat</a:t>
            </a:r>
            <a:endParaRPr/>
          </a:p>
        </p:txBody>
      </p:sp>
      <p:sp>
        <p:nvSpPr>
          <p:cNvPr id="919" name="Google Shape;919;p75"/>
          <p:cNvSpPr txBox="1">
            <a:spLocks noGrp="1"/>
          </p:cNvSpPr>
          <p:nvPr>
            <p:ph type="subTitle" idx="4294967295"/>
          </p:nvPr>
        </p:nvSpPr>
        <p:spPr>
          <a:xfrm>
            <a:off x="921625" y="2290275"/>
            <a:ext cx="7473900" cy="17658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200"/>
              </a:spcBef>
              <a:spcAft>
                <a:spcPts val="0"/>
              </a:spcAft>
              <a:buSzPts val="1200"/>
              <a:buChar char="●"/>
            </a:pPr>
            <a:r>
              <a:rPr lang="fr" sz="1200" b="1"/>
              <a:t>Malgré les avantages indéniables de la densification des zones urbaines pour lutter contre l'étalement urbain et la consommation de terres, les réglementations visant à mettre en œuvre de telles mesures ont des conséquences socio-économiques si négatives qu'elles annulent largement les modestes réductions des émissions de CO2.</a:t>
            </a:r>
            <a:endParaRPr sz="1200" b="1"/>
          </a:p>
          <a:p>
            <a:pPr marL="457200" lvl="0" indent="0" algn="l" rtl="0">
              <a:lnSpc>
                <a:spcPct val="100000"/>
              </a:lnSpc>
              <a:spcBef>
                <a:spcPts val="1200"/>
              </a:spcBef>
              <a:spcAft>
                <a:spcPts val="0"/>
              </a:spcAft>
              <a:buNone/>
            </a:pPr>
            <a:r>
              <a:rPr lang="fr" sz="1200" b="1"/>
              <a:t> </a:t>
            </a:r>
            <a:endParaRPr sz="1200" b="1"/>
          </a:p>
          <a:p>
            <a:pPr marL="457200" lvl="0" indent="-304800" algn="l" rtl="0">
              <a:spcBef>
                <a:spcPts val="1200"/>
              </a:spcBef>
              <a:spcAft>
                <a:spcPts val="0"/>
              </a:spcAft>
              <a:buSzPts val="1200"/>
              <a:buChar char="●"/>
            </a:pPr>
            <a:r>
              <a:rPr lang="fr" sz="1200" b="1"/>
              <a:t>Il est essentiel de ne pas axer le développement urbain uniquement sur une densification excessive, en évitant à tout prix d'exploiter des terres vierges, sans remettre en question les impacts socio-économiques potentiels que cela pourrait entraîner.</a:t>
            </a:r>
            <a:endParaRPr sz="1200" b="1"/>
          </a:p>
          <a:p>
            <a:pPr marL="457200" lvl="0" indent="0" algn="just" rtl="0">
              <a:lnSpc>
                <a:spcPct val="150000"/>
              </a:lnSpc>
              <a:spcBef>
                <a:spcPts val="1200"/>
              </a:spcBef>
              <a:spcAft>
                <a:spcPts val="1200"/>
              </a:spcAft>
              <a:buNone/>
            </a:pPr>
            <a:endParaRPr sz="1300" b="1"/>
          </a:p>
        </p:txBody>
      </p:sp>
      <p:sp>
        <p:nvSpPr>
          <p:cNvPr id="920" name="Google Shape;920;p75"/>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921" name="Google Shape;921;p75"/>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922" name="Google Shape;922;p75"/>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76"/>
          <p:cNvPicPr preferRelativeResize="0"/>
          <p:nvPr/>
        </p:nvPicPr>
        <p:blipFill rotWithShape="1">
          <a:blip r:embed="rId3">
            <a:alphaModFix/>
          </a:blip>
          <a:srcRect/>
          <a:stretch/>
        </p:blipFill>
        <p:spPr>
          <a:xfrm>
            <a:off x="1991700" y="371700"/>
            <a:ext cx="5160600" cy="2903400"/>
          </a:xfrm>
          <a:prstGeom prst="round2SameRect">
            <a:avLst>
              <a:gd name="adj1" fmla="val 22347"/>
              <a:gd name="adj2" fmla="val 0"/>
            </a:avLst>
          </a:prstGeom>
          <a:noFill/>
          <a:ln>
            <a:noFill/>
          </a:ln>
        </p:spPr>
      </p:pic>
      <p:sp>
        <p:nvSpPr>
          <p:cNvPr id="928" name="Google Shape;928;p76"/>
          <p:cNvSpPr txBox="1">
            <a:spLocks noGrp="1"/>
          </p:cNvSpPr>
          <p:nvPr>
            <p:ph type="title"/>
          </p:nvPr>
        </p:nvSpPr>
        <p:spPr>
          <a:xfrm>
            <a:off x="720000" y="3492075"/>
            <a:ext cx="7704000" cy="111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3400"/>
              <a:t>Effets de la densité sur un ensemble d’indicateurs économiques</a:t>
            </a:r>
            <a:endParaRPr sz="3400"/>
          </a:p>
          <a:p>
            <a:pPr marL="0" lvl="0" indent="0" algn="ctr" rtl="0">
              <a:spcBef>
                <a:spcPts val="0"/>
              </a:spcBef>
              <a:spcAft>
                <a:spcPts val="0"/>
              </a:spcAft>
              <a:buNone/>
            </a:pPr>
            <a:endParaRPr/>
          </a:p>
        </p:txBody>
      </p:sp>
      <p:sp>
        <p:nvSpPr>
          <p:cNvPr id="929" name="Google Shape;929;p76"/>
          <p:cNvSpPr txBox="1">
            <a:spLocks noGrp="1"/>
          </p:cNvSpPr>
          <p:nvPr>
            <p:ph type="title" idx="2"/>
          </p:nvPr>
        </p:nvSpPr>
        <p:spPr>
          <a:xfrm>
            <a:off x="3663413" y="2150838"/>
            <a:ext cx="1693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05</a:t>
            </a:r>
            <a:endParaRPr/>
          </a:p>
        </p:txBody>
      </p:sp>
      <p:sp>
        <p:nvSpPr>
          <p:cNvPr id="930" name="Google Shape;930;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24</a:t>
            </a:fld>
            <a:endParaRPr/>
          </a:p>
        </p:txBody>
      </p:sp>
      <p:sp>
        <p:nvSpPr>
          <p:cNvPr id="931" name="Google Shape;931;p76"/>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932" name="Google Shape;932;p76"/>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933" name="Google Shape;933;p76"/>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77"/>
          <p:cNvSpPr txBox="1">
            <a:spLocks noGrp="1"/>
          </p:cNvSpPr>
          <p:nvPr>
            <p:ph type="subTitle" idx="1"/>
          </p:nvPr>
        </p:nvSpPr>
        <p:spPr>
          <a:xfrm>
            <a:off x="824025" y="733700"/>
            <a:ext cx="7283400" cy="675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100">
                <a:solidFill>
                  <a:schemeClr val="dk2"/>
                </a:solidFill>
                <a:highlight>
                  <a:schemeClr val="dk1"/>
                </a:highlight>
              </a:rPr>
              <a:t>Le but:</a:t>
            </a:r>
            <a:r>
              <a:rPr lang="fr" sz="1100"/>
              <a:t>Étudier l'impact de la densité de la ville sur les salaires, les loyers, la réduction de la consommation d'énergie, la réduction de la distance parcourue en voiture, etc.(agrégation des 102 études)</a:t>
            </a:r>
            <a:endParaRPr sz="1100"/>
          </a:p>
          <a:p>
            <a:pPr marL="0" lvl="0" indent="0" algn="just" rtl="0">
              <a:spcBef>
                <a:spcPts val="0"/>
              </a:spcBef>
              <a:spcAft>
                <a:spcPts val="0"/>
              </a:spcAft>
              <a:buNone/>
            </a:pPr>
            <a:endParaRPr sz="1100"/>
          </a:p>
          <a:p>
            <a:pPr marL="0" lvl="0" indent="0" algn="just" rtl="0">
              <a:spcBef>
                <a:spcPts val="0"/>
              </a:spcBef>
              <a:spcAft>
                <a:spcPts val="0"/>
              </a:spcAft>
              <a:buNone/>
            </a:pPr>
            <a:endParaRPr sz="1100">
              <a:solidFill>
                <a:schemeClr val="dk2"/>
              </a:solidFill>
              <a:highlight>
                <a:schemeClr val="dk1"/>
              </a:highlight>
            </a:endParaRPr>
          </a:p>
          <a:p>
            <a:pPr marL="0" lvl="0" indent="0" algn="just" rtl="0">
              <a:spcBef>
                <a:spcPts val="0"/>
              </a:spcBef>
              <a:spcAft>
                <a:spcPts val="0"/>
              </a:spcAft>
              <a:buNone/>
            </a:pPr>
            <a:r>
              <a:rPr lang="fr" sz="1200" b="1">
                <a:solidFill>
                  <a:srgbClr val="CC0000"/>
                </a:solidFill>
              </a:rPr>
              <a:t>             </a:t>
            </a:r>
            <a:endParaRPr sz="1100"/>
          </a:p>
        </p:txBody>
      </p:sp>
      <p:sp>
        <p:nvSpPr>
          <p:cNvPr id="939" name="Google Shape;939;p77"/>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940" name="Google Shape;940;p77"/>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941" name="Google Shape;941;p77"/>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942" name="Google Shape;942;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25</a:t>
            </a:fld>
            <a:endParaRPr/>
          </a:p>
        </p:txBody>
      </p:sp>
      <p:sp>
        <p:nvSpPr>
          <p:cNvPr id="943" name="Google Shape;943;p77"/>
          <p:cNvSpPr txBox="1">
            <a:spLocks noGrp="1"/>
          </p:cNvSpPr>
          <p:nvPr>
            <p:ph type="subTitle" idx="1"/>
          </p:nvPr>
        </p:nvSpPr>
        <p:spPr>
          <a:xfrm>
            <a:off x="967800" y="1586700"/>
            <a:ext cx="3388500" cy="607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200" b="1"/>
              <a:t>La relation entre la densité de population et la population</a:t>
            </a:r>
            <a:endParaRPr sz="1200" b="1"/>
          </a:p>
          <a:p>
            <a:pPr marL="0" lvl="0" indent="0" algn="just" rtl="0">
              <a:spcBef>
                <a:spcPts val="0"/>
              </a:spcBef>
              <a:spcAft>
                <a:spcPts val="0"/>
              </a:spcAft>
              <a:buNone/>
            </a:pPr>
            <a:endParaRPr sz="1200" b="1"/>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solidFill>
                <a:srgbClr val="CCCCCC"/>
              </a:solidFill>
            </a:endParaRPr>
          </a:p>
        </p:txBody>
      </p:sp>
      <p:cxnSp>
        <p:nvCxnSpPr>
          <p:cNvPr id="944" name="Google Shape;944;p77"/>
          <p:cNvCxnSpPr/>
          <p:nvPr/>
        </p:nvCxnSpPr>
        <p:spPr>
          <a:xfrm>
            <a:off x="721200" y="1497700"/>
            <a:ext cx="7709700" cy="0"/>
          </a:xfrm>
          <a:prstGeom prst="straightConnector1">
            <a:avLst/>
          </a:prstGeom>
          <a:noFill/>
          <a:ln w="9525" cap="flat" cmpd="sng">
            <a:solidFill>
              <a:schemeClr val="dk1"/>
            </a:solidFill>
            <a:prstDash val="solid"/>
            <a:round/>
            <a:headEnd type="none" w="med" len="med"/>
            <a:tailEnd type="none" w="med" len="med"/>
          </a:ln>
        </p:spPr>
      </p:cxnSp>
      <p:cxnSp>
        <p:nvCxnSpPr>
          <p:cNvPr id="945" name="Google Shape;945;p77"/>
          <p:cNvCxnSpPr/>
          <p:nvPr/>
        </p:nvCxnSpPr>
        <p:spPr>
          <a:xfrm rot="10800000">
            <a:off x="4682325" y="1497850"/>
            <a:ext cx="11100" cy="3130200"/>
          </a:xfrm>
          <a:prstGeom prst="straightConnector1">
            <a:avLst/>
          </a:prstGeom>
          <a:noFill/>
          <a:ln w="9525" cap="flat" cmpd="sng">
            <a:solidFill>
              <a:schemeClr val="dk1"/>
            </a:solidFill>
            <a:prstDash val="solid"/>
            <a:round/>
            <a:headEnd type="none" w="med" len="med"/>
            <a:tailEnd type="none" w="med" len="med"/>
          </a:ln>
        </p:spPr>
      </p:cxnSp>
      <p:sp>
        <p:nvSpPr>
          <p:cNvPr id="946" name="Google Shape;946;p77"/>
          <p:cNvSpPr txBox="1"/>
          <p:nvPr/>
        </p:nvSpPr>
        <p:spPr>
          <a:xfrm>
            <a:off x="967925" y="3665700"/>
            <a:ext cx="3388500" cy="646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1000">
                <a:solidFill>
                  <a:srgbClr val="FF0000"/>
                </a:solidFill>
                <a:latin typeface="Space Mono"/>
                <a:ea typeface="Space Mono"/>
                <a:cs typeface="Space Mono"/>
                <a:sym typeface="Space Mono"/>
              </a:rPr>
              <a:t>Une augmentation de 1 % de la population est associée à une augmentation de 0,43 de la densité de population.</a:t>
            </a:r>
            <a:endParaRPr sz="1000">
              <a:solidFill>
                <a:srgbClr val="FF0000"/>
              </a:solidFill>
              <a:latin typeface="Space Mono"/>
              <a:ea typeface="Space Mono"/>
              <a:cs typeface="Space Mono"/>
              <a:sym typeface="Space Mono"/>
            </a:endParaRPr>
          </a:p>
        </p:txBody>
      </p:sp>
      <p:sp>
        <p:nvSpPr>
          <p:cNvPr id="947" name="Google Shape;947;p77"/>
          <p:cNvSpPr txBox="1"/>
          <p:nvPr/>
        </p:nvSpPr>
        <p:spPr>
          <a:xfrm>
            <a:off x="967925" y="2950225"/>
            <a:ext cx="3388500" cy="708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b="1">
                <a:latin typeface="Space Mono"/>
                <a:ea typeface="Space Mono"/>
                <a:cs typeface="Space Mono"/>
                <a:sym typeface="Space Mono"/>
              </a:rPr>
              <a:t>α= 43%</a:t>
            </a:r>
            <a:r>
              <a:rPr lang="fr" sz="1000">
                <a:latin typeface="Space Mono"/>
                <a:ea typeface="Space Mono"/>
                <a:cs typeface="Space Mono"/>
                <a:sym typeface="Space Mono"/>
              </a:rPr>
              <a:t> élasticité de la densité de population aux changements de taille de la population.</a:t>
            </a:r>
            <a:endParaRPr sz="1000">
              <a:latin typeface="Space Mono"/>
              <a:ea typeface="Space Mono"/>
              <a:cs typeface="Space Mono"/>
              <a:sym typeface="Space Mono"/>
            </a:endParaRPr>
          </a:p>
        </p:txBody>
      </p:sp>
      <p:sp>
        <p:nvSpPr>
          <p:cNvPr id="948" name="Google Shape;948;p77"/>
          <p:cNvSpPr txBox="1">
            <a:spLocks noGrp="1"/>
          </p:cNvSpPr>
          <p:nvPr>
            <p:ph type="subTitle" idx="1"/>
          </p:nvPr>
        </p:nvSpPr>
        <p:spPr>
          <a:xfrm>
            <a:off x="4762450" y="1586700"/>
            <a:ext cx="3668400" cy="60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b="1"/>
              <a:t>Modèle de régression densité-résultat</a:t>
            </a:r>
            <a:endParaRPr sz="1200" b="1"/>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p>
        </p:txBody>
      </p:sp>
      <p:sp>
        <p:nvSpPr>
          <p:cNvPr id="949" name="Google Shape;949;p77"/>
          <p:cNvSpPr txBox="1"/>
          <p:nvPr/>
        </p:nvSpPr>
        <p:spPr>
          <a:xfrm>
            <a:off x="4762450" y="3016575"/>
            <a:ext cx="3564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latin typeface="Space Mono"/>
                <a:ea typeface="Space Mono"/>
                <a:cs typeface="Space Mono"/>
                <a:sym typeface="Space Mono"/>
              </a:rPr>
              <a:t>Y = la variable de résultat(choix du mode de transport,dans la ville i)</a:t>
            </a:r>
            <a:endParaRPr sz="1000">
              <a:latin typeface="Space Mono"/>
              <a:ea typeface="Space Mono"/>
              <a:cs typeface="Space Mono"/>
              <a:sym typeface="Space Mono"/>
            </a:endParaRPr>
          </a:p>
          <a:p>
            <a:pPr marL="0" lvl="0" indent="0" algn="l" rtl="0">
              <a:spcBef>
                <a:spcPts val="0"/>
              </a:spcBef>
              <a:spcAft>
                <a:spcPts val="0"/>
              </a:spcAft>
              <a:buNone/>
            </a:pPr>
            <a:endParaRPr sz="1000">
              <a:latin typeface="Space Mono"/>
              <a:ea typeface="Space Mono"/>
              <a:cs typeface="Space Mono"/>
              <a:sym typeface="Space Mono"/>
            </a:endParaRPr>
          </a:p>
          <a:p>
            <a:pPr marL="0" lvl="0" indent="0" algn="l" rtl="0">
              <a:spcBef>
                <a:spcPts val="0"/>
              </a:spcBef>
              <a:spcAft>
                <a:spcPts val="0"/>
              </a:spcAft>
              <a:buNone/>
            </a:pPr>
            <a:r>
              <a:rPr lang="fr" sz="1000">
                <a:latin typeface="Space Mono"/>
                <a:ea typeface="Space Mono"/>
                <a:cs typeface="Space Mono"/>
                <a:sym typeface="Space Mono"/>
              </a:rPr>
              <a:t>G = PIB </a:t>
            </a:r>
            <a:endParaRPr sz="1000">
              <a:latin typeface="Space Mono"/>
              <a:ea typeface="Space Mono"/>
              <a:cs typeface="Space Mono"/>
              <a:sym typeface="Space Mono"/>
            </a:endParaRPr>
          </a:p>
          <a:p>
            <a:pPr marL="0" lvl="0" indent="0" algn="l" rtl="0">
              <a:spcBef>
                <a:spcPts val="0"/>
              </a:spcBef>
              <a:spcAft>
                <a:spcPts val="0"/>
              </a:spcAft>
              <a:buNone/>
            </a:pPr>
            <a:endParaRPr sz="1000">
              <a:latin typeface="Space Mono"/>
              <a:ea typeface="Space Mono"/>
              <a:cs typeface="Space Mono"/>
              <a:sym typeface="Space Mono"/>
            </a:endParaRPr>
          </a:p>
          <a:p>
            <a:pPr marL="0" lvl="0" indent="0" algn="l" rtl="0">
              <a:spcBef>
                <a:spcPts val="0"/>
              </a:spcBef>
              <a:spcAft>
                <a:spcPts val="0"/>
              </a:spcAft>
              <a:buNone/>
            </a:pPr>
            <a:r>
              <a:rPr lang="fr" sz="1000">
                <a:latin typeface="Space Mono"/>
                <a:ea typeface="Space Mono"/>
                <a:cs typeface="Space Mono"/>
                <a:sym typeface="Space Mono"/>
              </a:rPr>
              <a:t>β =élasticité de la variable de résultat aux changements de densité de population, tout en contrôlant le PIB par habitant et les effets fixes du pays.</a:t>
            </a:r>
            <a:endParaRPr sz="1000">
              <a:latin typeface="Space Mono"/>
              <a:ea typeface="Space Mono"/>
              <a:cs typeface="Space Mono"/>
              <a:sym typeface="Space Mono"/>
            </a:endParaRPr>
          </a:p>
          <a:p>
            <a:pPr marL="0" lvl="0" indent="0" algn="l" rtl="0">
              <a:spcBef>
                <a:spcPts val="0"/>
              </a:spcBef>
              <a:spcAft>
                <a:spcPts val="0"/>
              </a:spcAft>
              <a:buNone/>
            </a:pPr>
            <a:endParaRPr sz="1000">
              <a:latin typeface="Space Mono"/>
              <a:ea typeface="Space Mono"/>
              <a:cs typeface="Space Mono"/>
              <a:sym typeface="Space Mono"/>
            </a:endParaRPr>
          </a:p>
        </p:txBody>
      </p:sp>
      <p:pic>
        <p:nvPicPr>
          <p:cNvPr id="950" name="Google Shape;950;p77"/>
          <p:cNvPicPr preferRelativeResize="0"/>
          <p:nvPr/>
        </p:nvPicPr>
        <p:blipFill>
          <a:blip r:embed="rId3">
            <a:alphaModFix/>
          </a:blip>
          <a:stretch>
            <a:fillRect/>
          </a:stretch>
        </p:blipFill>
        <p:spPr>
          <a:xfrm>
            <a:off x="1100488" y="2158513"/>
            <a:ext cx="3123123" cy="675000"/>
          </a:xfrm>
          <a:prstGeom prst="rect">
            <a:avLst/>
          </a:prstGeom>
          <a:noFill/>
          <a:ln>
            <a:noFill/>
          </a:ln>
        </p:spPr>
      </p:pic>
      <p:pic>
        <p:nvPicPr>
          <p:cNvPr id="951" name="Google Shape;951;p77"/>
          <p:cNvPicPr preferRelativeResize="0"/>
          <p:nvPr/>
        </p:nvPicPr>
        <p:blipFill>
          <a:blip r:embed="rId4">
            <a:alphaModFix/>
          </a:blip>
          <a:stretch>
            <a:fillRect/>
          </a:stretch>
        </p:blipFill>
        <p:spPr>
          <a:xfrm>
            <a:off x="4762463" y="2209781"/>
            <a:ext cx="3564000" cy="6388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78"/>
          <p:cNvSpPr txBox="1">
            <a:spLocks noGrp="1"/>
          </p:cNvSpPr>
          <p:nvPr>
            <p:ph type="title"/>
          </p:nvPr>
        </p:nvSpPr>
        <p:spPr>
          <a:xfrm>
            <a:off x="843450" y="88225"/>
            <a:ext cx="7457100" cy="528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1500"/>
              <a:t>Résultats</a:t>
            </a:r>
            <a:endParaRPr sz="1500">
              <a:solidFill>
                <a:schemeClr val="dk2"/>
              </a:solidFill>
              <a:highlight>
                <a:schemeClr val="dk1"/>
              </a:highlight>
            </a:endParaRPr>
          </a:p>
        </p:txBody>
      </p:sp>
      <p:sp>
        <p:nvSpPr>
          <p:cNvPr id="957" name="Google Shape;957;p78"/>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958" name="Google Shape;958;p78"/>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959" name="Google Shape;959;p78"/>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960" name="Google Shape;960;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26</a:t>
            </a:fld>
            <a:endParaRPr/>
          </a:p>
        </p:txBody>
      </p:sp>
      <p:graphicFrame>
        <p:nvGraphicFramePr>
          <p:cNvPr id="961" name="Google Shape;961;p78"/>
          <p:cNvGraphicFramePr/>
          <p:nvPr/>
        </p:nvGraphicFramePr>
        <p:xfrm>
          <a:off x="1059800" y="613500"/>
          <a:ext cx="3673975" cy="3916530"/>
        </p:xfrm>
        <a:graphic>
          <a:graphicData uri="http://schemas.openxmlformats.org/drawingml/2006/table">
            <a:tbl>
              <a:tblPr>
                <a:noFill/>
                <a:tableStyleId>{DEDA7950-9CD2-4CFE-8E14-02D3EF30855E}</a:tableStyleId>
              </a:tblPr>
              <a:tblGrid>
                <a:gridCol w="2670850">
                  <a:extLst>
                    <a:ext uri="{9D8B030D-6E8A-4147-A177-3AD203B41FA5}">
                      <a16:colId xmlns:a16="http://schemas.microsoft.com/office/drawing/2014/main" val="20000"/>
                    </a:ext>
                  </a:extLst>
                </a:gridCol>
                <a:gridCol w="10031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fr" sz="1300" b="1">
                          <a:solidFill>
                            <a:schemeClr val="dk2"/>
                          </a:solidFill>
                          <a:highlight>
                            <a:schemeClr val="dk1"/>
                          </a:highlight>
                          <a:latin typeface="Space Mono"/>
                          <a:ea typeface="Space Mono"/>
                          <a:cs typeface="Space Mono"/>
                          <a:sym typeface="Space Mono"/>
                        </a:rPr>
                        <a:t>Elasticité</a:t>
                      </a:r>
                      <a:endParaRPr>
                        <a:solidFill>
                          <a:schemeClr val="dk2"/>
                        </a:solidFill>
                        <a:highlight>
                          <a:schemeClr val="dk1"/>
                        </a:highlight>
                      </a:endParaRPr>
                    </a:p>
                  </a:txBody>
                  <a:tcPr marL="91425" marR="91425" marT="91425" marB="91425"/>
                </a:tc>
                <a:tc>
                  <a:txBody>
                    <a:bodyPr/>
                    <a:lstStyle/>
                    <a:p>
                      <a:pPr marL="0" lvl="0" indent="0" algn="l" rtl="0">
                        <a:spcBef>
                          <a:spcPts val="0"/>
                        </a:spcBef>
                        <a:spcAft>
                          <a:spcPts val="0"/>
                        </a:spcAft>
                        <a:buNone/>
                      </a:pPr>
                      <a:r>
                        <a:rPr lang="fr" sz="1300" b="1">
                          <a:solidFill>
                            <a:schemeClr val="dk2"/>
                          </a:solidFill>
                          <a:highlight>
                            <a:schemeClr val="dk1"/>
                          </a:highlight>
                          <a:latin typeface="Space Mono"/>
                          <a:ea typeface="Space Mono"/>
                          <a:cs typeface="Space Mono"/>
                          <a:sym typeface="Space Mono"/>
                        </a:rPr>
                        <a:t>Valeur</a:t>
                      </a:r>
                      <a:endParaRPr sz="1500">
                        <a:solidFill>
                          <a:schemeClr val="dk2"/>
                        </a:solidFill>
                        <a:highlight>
                          <a:schemeClr val="dk1"/>
                        </a:highlight>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fr" sz="1200" b="1">
                          <a:solidFill>
                            <a:schemeClr val="dk1"/>
                          </a:solidFill>
                          <a:latin typeface="Space Mono"/>
                          <a:ea typeface="Space Mono"/>
                          <a:cs typeface="Space Mono"/>
                          <a:sym typeface="Space Mono"/>
                        </a:rPr>
                        <a:t>Salaire</a:t>
                      </a:r>
                      <a:endParaRPr sz="1300" b="1"/>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4</a:t>
                      </a:r>
                      <a:r>
                        <a:rPr lang="fr"/>
                        <a:t>%</a:t>
                      </a:r>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Loyer</a:t>
                      </a:r>
                      <a:endParaRPr sz="1200">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21%</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fr" sz="1200" b="1">
                          <a:solidFill>
                            <a:schemeClr val="dk1"/>
                          </a:solidFill>
                          <a:latin typeface="Space Mono"/>
                          <a:ea typeface="Space Mono"/>
                          <a:cs typeface="Space Mono"/>
                          <a:sym typeface="Space Mono"/>
                        </a:rPr>
                        <a:t>Réduction du nombre de kilomètres parcourus par les véhicules </a:t>
                      </a:r>
                      <a:endParaRPr sz="1200">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8,5%</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fr" sz="1200" b="1">
                          <a:solidFill>
                            <a:schemeClr val="dk1"/>
                          </a:solidFill>
                          <a:latin typeface="Space Mono"/>
                          <a:ea typeface="Space Mono"/>
                          <a:cs typeface="Space Mono"/>
                          <a:sym typeface="Space Mono"/>
                        </a:rPr>
                        <a:t>Réduction de l'écart salarial</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-3,5 %</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Réduction de la consommation d'énergie</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11 %</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Réduction du taux de mortalité</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-9%</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Bien-être subjectif</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-0,37 %</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7"/>
                  </a:ext>
                </a:extLst>
              </a:tr>
            </a:tbl>
          </a:graphicData>
        </a:graphic>
      </p:graphicFrame>
      <p:sp>
        <p:nvSpPr>
          <p:cNvPr id="962" name="Google Shape;962;p78"/>
          <p:cNvSpPr txBox="1">
            <a:spLocks noGrp="1"/>
          </p:cNvSpPr>
          <p:nvPr>
            <p:ph type="subTitle" idx="1"/>
          </p:nvPr>
        </p:nvSpPr>
        <p:spPr>
          <a:xfrm>
            <a:off x="4858125" y="853350"/>
            <a:ext cx="3537300" cy="3600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200" b="1"/>
              <a:t>Exemple:</a:t>
            </a:r>
            <a:endParaRPr sz="1200" b="1"/>
          </a:p>
          <a:p>
            <a:pPr marL="0" lvl="0" indent="0" algn="just" rtl="0">
              <a:spcBef>
                <a:spcPts val="0"/>
              </a:spcBef>
              <a:spcAft>
                <a:spcPts val="0"/>
              </a:spcAft>
              <a:buNone/>
            </a:pPr>
            <a:endParaRPr sz="1200" b="1"/>
          </a:p>
          <a:p>
            <a:pPr marL="0" lvl="0" indent="0" algn="l" rtl="0">
              <a:lnSpc>
                <a:spcPct val="115000"/>
              </a:lnSpc>
              <a:spcBef>
                <a:spcPts val="0"/>
              </a:spcBef>
              <a:spcAft>
                <a:spcPts val="0"/>
              </a:spcAft>
              <a:buNone/>
            </a:pPr>
            <a:r>
              <a:rPr lang="fr" sz="1000"/>
              <a:t>La densité de notre ville a augmenté de 10% en 10 ans. A la suite de cela:</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fr" sz="1000"/>
              <a:t>La </a:t>
            </a:r>
            <a:r>
              <a:rPr lang="fr" sz="1000" b="1"/>
              <a:t>salaire </a:t>
            </a:r>
            <a:r>
              <a:rPr lang="fr" sz="1000"/>
              <a:t>dans l’année de référence : </a:t>
            </a:r>
            <a:endParaRPr sz="1000"/>
          </a:p>
          <a:p>
            <a:pPr marL="0" lvl="0" indent="0" algn="l" rtl="0">
              <a:lnSpc>
                <a:spcPct val="115000"/>
              </a:lnSpc>
              <a:spcBef>
                <a:spcPts val="0"/>
              </a:spcBef>
              <a:spcAft>
                <a:spcPts val="0"/>
              </a:spcAft>
              <a:buNone/>
            </a:pPr>
            <a:r>
              <a:rPr lang="fr" sz="1000"/>
              <a:t>40 000 €</a:t>
            </a:r>
            <a:endParaRPr sz="1000"/>
          </a:p>
          <a:p>
            <a:pPr marL="0" lvl="0" indent="0" algn="l" rtl="0">
              <a:lnSpc>
                <a:spcPct val="115000"/>
              </a:lnSpc>
              <a:spcBef>
                <a:spcPts val="0"/>
              </a:spcBef>
              <a:spcAft>
                <a:spcPts val="0"/>
              </a:spcAft>
              <a:buNone/>
            </a:pPr>
            <a:r>
              <a:rPr lang="fr" sz="1000"/>
              <a:t>L’augmentation de la </a:t>
            </a:r>
            <a:r>
              <a:rPr lang="fr" sz="1000" b="1"/>
              <a:t>salaire</a:t>
            </a:r>
            <a:r>
              <a:rPr lang="fr" sz="1000"/>
              <a:t>: 40 000 € * (10 * 0.0004) = 160 €  </a:t>
            </a:r>
            <a:endParaRPr sz="1000"/>
          </a:p>
          <a:p>
            <a:pPr marL="0" lvl="0" indent="0" algn="just" rtl="0">
              <a:spcBef>
                <a:spcPts val="0"/>
              </a:spcBef>
              <a:spcAft>
                <a:spcPts val="0"/>
              </a:spcAft>
              <a:buNone/>
            </a:pPr>
            <a:endParaRPr sz="1200" b="1"/>
          </a:p>
          <a:p>
            <a:pPr marL="0" lvl="0" indent="0" algn="l" rtl="0">
              <a:lnSpc>
                <a:spcPct val="115000"/>
              </a:lnSpc>
              <a:spcBef>
                <a:spcPts val="0"/>
              </a:spcBef>
              <a:spcAft>
                <a:spcPts val="0"/>
              </a:spcAft>
              <a:buNone/>
            </a:pPr>
            <a:r>
              <a:rPr lang="fr" sz="1000"/>
              <a:t>Le </a:t>
            </a:r>
            <a:r>
              <a:rPr lang="fr" sz="1000" b="1"/>
              <a:t>loyer </a:t>
            </a:r>
            <a:r>
              <a:rPr lang="fr" sz="1000"/>
              <a:t>dans l’année de référence: 1500 €</a:t>
            </a:r>
            <a:endParaRPr sz="1000"/>
          </a:p>
          <a:p>
            <a:pPr marL="0" lvl="0" indent="0" algn="l" rtl="0">
              <a:lnSpc>
                <a:spcPct val="115000"/>
              </a:lnSpc>
              <a:spcBef>
                <a:spcPts val="0"/>
              </a:spcBef>
              <a:spcAft>
                <a:spcPts val="0"/>
              </a:spcAft>
              <a:buNone/>
            </a:pPr>
            <a:r>
              <a:rPr lang="fr" sz="1000"/>
              <a:t>L’augmentation du </a:t>
            </a:r>
            <a:r>
              <a:rPr lang="fr" sz="1000" b="1"/>
              <a:t>loyer</a:t>
            </a:r>
            <a:r>
              <a:rPr lang="fr" sz="1000"/>
              <a:t>: 1 500 € * (10 * 0.0021) = 31.5 €  </a:t>
            </a:r>
            <a:endParaRPr sz="1000"/>
          </a:p>
          <a:p>
            <a:pPr marL="0" lvl="0" indent="0" algn="l" rtl="0">
              <a:lnSpc>
                <a:spcPct val="115000"/>
              </a:lnSpc>
              <a:spcBef>
                <a:spcPts val="0"/>
              </a:spcBef>
              <a:spcAft>
                <a:spcPts val="0"/>
              </a:spcAft>
              <a:buNone/>
            </a:pPr>
            <a:r>
              <a:rPr lang="fr" sz="1000"/>
              <a:t>=&gt; L’augmentation du </a:t>
            </a:r>
            <a:r>
              <a:rPr lang="fr" sz="1000" b="1"/>
              <a:t>loyer </a:t>
            </a:r>
            <a:r>
              <a:rPr lang="fr" sz="1000"/>
              <a:t>par an: 378 € </a:t>
            </a:r>
            <a:endParaRPr sz="1000"/>
          </a:p>
          <a:p>
            <a:pPr marL="0" lvl="0" indent="0" algn="l" rtl="0">
              <a:lnSpc>
                <a:spcPct val="115000"/>
              </a:lnSpc>
              <a:spcBef>
                <a:spcPts val="0"/>
              </a:spcBef>
              <a:spcAft>
                <a:spcPts val="0"/>
              </a:spcAft>
              <a:buNone/>
            </a:pPr>
            <a:endParaRPr sz="1000"/>
          </a:p>
          <a:p>
            <a:pPr marL="0" lvl="0" indent="0" algn="l" rtl="0">
              <a:lnSpc>
                <a:spcPct val="115000"/>
              </a:lnSpc>
              <a:spcBef>
                <a:spcPts val="0"/>
              </a:spcBef>
              <a:spcAft>
                <a:spcPts val="0"/>
              </a:spcAft>
              <a:buNone/>
            </a:pPr>
            <a:r>
              <a:rPr lang="fr" sz="1000"/>
              <a:t>La </a:t>
            </a:r>
            <a:r>
              <a:rPr lang="fr" sz="1000" b="1"/>
              <a:t>consommation de pétrole</a:t>
            </a:r>
            <a:r>
              <a:rPr lang="fr" sz="1000"/>
              <a:t> dans l’année de référence: 3670 Kg</a:t>
            </a:r>
            <a:endParaRPr sz="1000"/>
          </a:p>
          <a:p>
            <a:pPr marL="0" lvl="0" indent="0" algn="l" rtl="0">
              <a:lnSpc>
                <a:spcPct val="115000"/>
              </a:lnSpc>
              <a:spcBef>
                <a:spcPts val="0"/>
              </a:spcBef>
              <a:spcAft>
                <a:spcPts val="0"/>
              </a:spcAft>
              <a:buNone/>
            </a:pPr>
            <a:r>
              <a:rPr lang="fr" sz="1000"/>
              <a:t>La diminution de </a:t>
            </a:r>
            <a:r>
              <a:rPr lang="fr" sz="1000" b="1"/>
              <a:t>la consommation de pétrole</a:t>
            </a:r>
            <a:r>
              <a:rPr lang="fr" sz="1000"/>
              <a:t> : 3670 Kg * (10 * 0.0011) = 40.37 Kg</a:t>
            </a:r>
            <a:endParaRPr sz="1000"/>
          </a:p>
          <a:p>
            <a:pPr marL="0" lvl="0" indent="0" algn="just" rtl="0">
              <a:spcBef>
                <a:spcPts val="0"/>
              </a:spcBef>
              <a:spcAft>
                <a:spcPts val="0"/>
              </a:spcAft>
              <a:buNone/>
            </a:pPr>
            <a:endParaRPr sz="1100">
              <a:solidFill>
                <a:srgbClr val="CCCCC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79"/>
          <p:cNvSpPr txBox="1">
            <a:spLocks noGrp="1"/>
          </p:cNvSpPr>
          <p:nvPr>
            <p:ph type="title"/>
          </p:nvPr>
        </p:nvSpPr>
        <p:spPr>
          <a:xfrm>
            <a:off x="843450" y="88225"/>
            <a:ext cx="7457100" cy="528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1500"/>
              <a:t>Résultats</a:t>
            </a:r>
            <a:endParaRPr sz="1500">
              <a:solidFill>
                <a:schemeClr val="dk2"/>
              </a:solidFill>
              <a:highlight>
                <a:schemeClr val="dk1"/>
              </a:highlight>
            </a:endParaRPr>
          </a:p>
        </p:txBody>
      </p:sp>
      <p:sp>
        <p:nvSpPr>
          <p:cNvPr id="968" name="Google Shape;968;p79"/>
          <p:cNvSpPr txBox="1"/>
          <p:nvPr/>
        </p:nvSpPr>
        <p:spPr>
          <a:xfrm rot="5400000">
            <a:off x="7928868" y="10064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969" name="Google Shape;969;p79"/>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970" name="Google Shape;970;p79"/>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971" name="Google Shape;971;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27</a:t>
            </a:fld>
            <a:endParaRPr/>
          </a:p>
        </p:txBody>
      </p:sp>
      <p:graphicFrame>
        <p:nvGraphicFramePr>
          <p:cNvPr id="972" name="Google Shape;972;p79"/>
          <p:cNvGraphicFramePr/>
          <p:nvPr/>
        </p:nvGraphicFramePr>
        <p:xfrm>
          <a:off x="1059800" y="613500"/>
          <a:ext cx="3673975" cy="3916530"/>
        </p:xfrm>
        <a:graphic>
          <a:graphicData uri="http://schemas.openxmlformats.org/drawingml/2006/table">
            <a:tbl>
              <a:tblPr>
                <a:noFill/>
                <a:tableStyleId>{DEDA7950-9CD2-4CFE-8E14-02D3EF30855E}</a:tableStyleId>
              </a:tblPr>
              <a:tblGrid>
                <a:gridCol w="2670850">
                  <a:extLst>
                    <a:ext uri="{9D8B030D-6E8A-4147-A177-3AD203B41FA5}">
                      <a16:colId xmlns:a16="http://schemas.microsoft.com/office/drawing/2014/main" val="20000"/>
                    </a:ext>
                  </a:extLst>
                </a:gridCol>
                <a:gridCol w="10031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fr" sz="1300" b="1">
                          <a:solidFill>
                            <a:schemeClr val="dk2"/>
                          </a:solidFill>
                          <a:highlight>
                            <a:schemeClr val="dk1"/>
                          </a:highlight>
                          <a:latin typeface="Space Mono"/>
                          <a:ea typeface="Space Mono"/>
                          <a:cs typeface="Space Mono"/>
                          <a:sym typeface="Space Mono"/>
                        </a:rPr>
                        <a:t>Elasticité</a:t>
                      </a:r>
                      <a:endParaRPr>
                        <a:solidFill>
                          <a:schemeClr val="dk2"/>
                        </a:solidFill>
                        <a:highlight>
                          <a:schemeClr val="dk1"/>
                        </a:highlight>
                      </a:endParaRPr>
                    </a:p>
                  </a:txBody>
                  <a:tcPr marL="91425" marR="91425" marT="91425" marB="91425"/>
                </a:tc>
                <a:tc>
                  <a:txBody>
                    <a:bodyPr/>
                    <a:lstStyle/>
                    <a:p>
                      <a:pPr marL="0" lvl="0" indent="0" algn="l" rtl="0">
                        <a:spcBef>
                          <a:spcPts val="0"/>
                        </a:spcBef>
                        <a:spcAft>
                          <a:spcPts val="0"/>
                        </a:spcAft>
                        <a:buNone/>
                      </a:pPr>
                      <a:r>
                        <a:rPr lang="fr" sz="1300" b="1">
                          <a:solidFill>
                            <a:schemeClr val="dk2"/>
                          </a:solidFill>
                          <a:highlight>
                            <a:schemeClr val="dk1"/>
                          </a:highlight>
                          <a:latin typeface="Space Mono"/>
                          <a:ea typeface="Space Mono"/>
                          <a:cs typeface="Space Mono"/>
                          <a:sym typeface="Space Mono"/>
                        </a:rPr>
                        <a:t>Valeur</a:t>
                      </a:r>
                      <a:endParaRPr sz="1500">
                        <a:solidFill>
                          <a:schemeClr val="dk2"/>
                        </a:solidFill>
                        <a:highlight>
                          <a:schemeClr val="dk1"/>
                        </a:highlight>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fr" sz="1200" b="1">
                          <a:solidFill>
                            <a:schemeClr val="dk1"/>
                          </a:solidFill>
                          <a:latin typeface="Space Mono"/>
                          <a:ea typeface="Space Mono"/>
                          <a:cs typeface="Space Mono"/>
                          <a:sym typeface="Space Mono"/>
                        </a:rPr>
                        <a:t>Salaire</a:t>
                      </a:r>
                      <a:endParaRPr sz="1300" b="1"/>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4</a:t>
                      </a:r>
                      <a:r>
                        <a:rPr lang="fr"/>
                        <a:t>%</a:t>
                      </a:r>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Loyer</a:t>
                      </a:r>
                      <a:endParaRPr sz="1200">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21%</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fr" sz="1200" b="1">
                          <a:solidFill>
                            <a:schemeClr val="dk1"/>
                          </a:solidFill>
                          <a:latin typeface="Space Mono"/>
                          <a:ea typeface="Space Mono"/>
                          <a:cs typeface="Space Mono"/>
                          <a:sym typeface="Space Mono"/>
                        </a:rPr>
                        <a:t>Réduction du nombre de kilomètres parcourus par les véhicules </a:t>
                      </a:r>
                      <a:endParaRPr sz="1200">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8.5%</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fr" sz="1200" b="1">
                          <a:solidFill>
                            <a:schemeClr val="dk1"/>
                          </a:solidFill>
                          <a:latin typeface="Space Mono"/>
                          <a:ea typeface="Space Mono"/>
                          <a:cs typeface="Space Mono"/>
                          <a:sym typeface="Space Mono"/>
                        </a:rPr>
                        <a:t>Réduction de l'écart salarial</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-3,5 %</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Réduction de la consommation d'énergie</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11 %</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Réduction du taux de mortalité</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-9%</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None/>
                      </a:pPr>
                      <a:r>
                        <a:rPr lang="fr" sz="1200" b="1">
                          <a:solidFill>
                            <a:schemeClr val="dk1"/>
                          </a:solidFill>
                          <a:latin typeface="Space Mono"/>
                          <a:ea typeface="Space Mono"/>
                          <a:cs typeface="Space Mono"/>
                          <a:sym typeface="Space Mono"/>
                        </a:rPr>
                        <a:t>Bien-être subjectif</a:t>
                      </a:r>
                      <a:endParaRPr sz="1200" b="1">
                        <a:solidFill>
                          <a:schemeClr val="dk1"/>
                        </a:solidFill>
                        <a:latin typeface="Space Mono"/>
                        <a:ea typeface="Space Mono"/>
                        <a:cs typeface="Space Mono"/>
                        <a:sym typeface="Space Mono"/>
                      </a:endParaRPr>
                    </a:p>
                  </a:txBody>
                  <a:tcPr marL="91425" marR="91425" marT="91425" marB="91425"/>
                </a:tc>
                <a:tc>
                  <a:txBody>
                    <a:bodyPr/>
                    <a:lstStyle/>
                    <a:p>
                      <a:pPr marL="0" lvl="0" indent="0" algn="l" rtl="0">
                        <a:spcBef>
                          <a:spcPts val="0"/>
                        </a:spcBef>
                        <a:spcAft>
                          <a:spcPts val="0"/>
                        </a:spcAft>
                        <a:buNone/>
                      </a:pPr>
                      <a:r>
                        <a:rPr lang="fr" sz="1200">
                          <a:solidFill>
                            <a:schemeClr val="dk1"/>
                          </a:solidFill>
                          <a:latin typeface="Space Mono"/>
                          <a:ea typeface="Space Mono"/>
                          <a:cs typeface="Space Mono"/>
                          <a:sym typeface="Space Mono"/>
                        </a:rPr>
                        <a:t>-0,37 %</a:t>
                      </a:r>
                      <a:endParaRPr sz="1200">
                        <a:solidFill>
                          <a:schemeClr val="dk1"/>
                        </a:solidFill>
                        <a:latin typeface="Space Mono"/>
                        <a:ea typeface="Space Mono"/>
                        <a:cs typeface="Space Mono"/>
                        <a:sym typeface="Space Mono"/>
                      </a:endParaRPr>
                    </a:p>
                  </a:txBody>
                  <a:tcPr marL="91425" marR="91425" marT="91425" marB="91425"/>
                </a:tc>
                <a:extLst>
                  <a:ext uri="{0D108BD9-81ED-4DB2-BD59-A6C34878D82A}">
                    <a16:rowId xmlns:a16="http://schemas.microsoft.com/office/drawing/2014/main" val="10007"/>
                  </a:ext>
                </a:extLst>
              </a:tr>
            </a:tbl>
          </a:graphicData>
        </a:graphic>
      </p:graphicFrame>
      <p:sp>
        <p:nvSpPr>
          <p:cNvPr id="973" name="Google Shape;973;p79"/>
          <p:cNvSpPr txBox="1">
            <a:spLocks noGrp="1"/>
          </p:cNvSpPr>
          <p:nvPr>
            <p:ph type="subTitle" idx="1"/>
          </p:nvPr>
        </p:nvSpPr>
        <p:spPr>
          <a:xfrm>
            <a:off x="4870388" y="929538"/>
            <a:ext cx="3388500" cy="1536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200" b="1"/>
              <a:t>Effets positifs de la densité :</a:t>
            </a:r>
            <a:endParaRPr sz="1200" b="1"/>
          </a:p>
          <a:p>
            <a:pPr marL="457200" lvl="0" indent="-304800" algn="just" rtl="0">
              <a:spcBef>
                <a:spcPts val="0"/>
              </a:spcBef>
              <a:spcAft>
                <a:spcPts val="0"/>
              </a:spcAft>
              <a:buSzPts val="1200"/>
              <a:buChar char="-"/>
            </a:pPr>
            <a:r>
              <a:rPr lang="fr" sz="1200"/>
              <a:t>Hausse des salaires</a:t>
            </a:r>
            <a:endParaRPr sz="1200"/>
          </a:p>
          <a:p>
            <a:pPr marL="457200" lvl="0" indent="-304800" algn="just" rtl="0">
              <a:spcBef>
                <a:spcPts val="0"/>
              </a:spcBef>
              <a:spcAft>
                <a:spcPts val="0"/>
              </a:spcAft>
              <a:buSzPts val="1200"/>
              <a:buChar char="-"/>
            </a:pPr>
            <a:r>
              <a:rPr lang="fr" sz="1200"/>
              <a:t>Préservation des espaces ouverts</a:t>
            </a:r>
            <a:endParaRPr sz="1200"/>
          </a:p>
          <a:p>
            <a:pPr marL="457200" lvl="0" indent="-304800" algn="just" rtl="0">
              <a:spcBef>
                <a:spcPts val="0"/>
              </a:spcBef>
              <a:spcAft>
                <a:spcPts val="0"/>
              </a:spcAft>
              <a:buSzPts val="1200"/>
              <a:buChar char="-"/>
            </a:pPr>
            <a:r>
              <a:rPr lang="fr" sz="1200"/>
              <a:t>L'augmentation de l'utilisation de transports alternatifs à la voiture.</a:t>
            </a:r>
            <a:endParaRPr sz="1200"/>
          </a:p>
          <a:p>
            <a:pPr marL="457200" lvl="0" indent="0" algn="just" rtl="0">
              <a:spcBef>
                <a:spcPts val="0"/>
              </a:spcBef>
              <a:spcAft>
                <a:spcPts val="0"/>
              </a:spcAft>
              <a:buNone/>
            </a:pPr>
            <a:endParaRPr sz="1200"/>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solidFill>
                <a:srgbClr val="CCCCCC"/>
              </a:solidFill>
            </a:endParaRPr>
          </a:p>
        </p:txBody>
      </p:sp>
      <p:sp>
        <p:nvSpPr>
          <p:cNvPr id="974" name="Google Shape;974;p79"/>
          <p:cNvSpPr txBox="1">
            <a:spLocks noGrp="1"/>
          </p:cNvSpPr>
          <p:nvPr>
            <p:ph type="subTitle" idx="1"/>
          </p:nvPr>
        </p:nvSpPr>
        <p:spPr>
          <a:xfrm>
            <a:off x="4870388" y="2677050"/>
            <a:ext cx="3388500" cy="1536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200" b="1"/>
              <a:t>Effets négatifs de la densité :</a:t>
            </a:r>
            <a:endParaRPr sz="1200" b="1"/>
          </a:p>
          <a:p>
            <a:pPr marL="457200" lvl="0" indent="-304800" algn="just" rtl="0">
              <a:spcBef>
                <a:spcPts val="0"/>
              </a:spcBef>
              <a:spcAft>
                <a:spcPts val="0"/>
              </a:spcAft>
              <a:buSzPts val="1200"/>
              <a:buChar char="-"/>
            </a:pPr>
            <a:r>
              <a:rPr lang="fr" sz="1200"/>
              <a:t>Des loyers élevés</a:t>
            </a:r>
            <a:endParaRPr sz="1200"/>
          </a:p>
          <a:p>
            <a:pPr marL="457200" lvl="0" indent="-304800" algn="just" rtl="0">
              <a:spcBef>
                <a:spcPts val="0"/>
              </a:spcBef>
              <a:spcAft>
                <a:spcPts val="0"/>
              </a:spcAft>
              <a:buSzPts val="1200"/>
              <a:buChar char="-"/>
            </a:pPr>
            <a:r>
              <a:rPr lang="fr" sz="1200"/>
              <a:t>Écarts salariaux </a:t>
            </a:r>
            <a:endParaRPr sz="1200"/>
          </a:p>
          <a:p>
            <a:pPr marL="457200" lvl="0" indent="-304800" algn="just" rtl="0">
              <a:spcBef>
                <a:spcPts val="0"/>
              </a:spcBef>
              <a:spcAft>
                <a:spcPts val="0"/>
              </a:spcAft>
              <a:buSzPts val="1200"/>
              <a:buChar char="-"/>
            </a:pPr>
            <a:r>
              <a:rPr lang="fr" sz="1200"/>
              <a:t>Risque de mortalité élevé</a:t>
            </a:r>
            <a:endParaRPr sz="1200"/>
          </a:p>
          <a:p>
            <a:pPr marL="457200" lvl="0" indent="-304800" algn="just" rtl="0">
              <a:spcBef>
                <a:spcPts val="0"/>
              </a:spcBef>
              <a:spcAft>
                <a:spcPts val="0"/>
              </a:spcAft>
              <a:buSzPts val="1200"/>
              <a:buChar char="-"/>
            </a:pPr>
            <a:r>
              <a:rPr lang="fr" sz="1200"/>
              <a:t>Diminution du bien-être subjectif</a:t>
            </a:r>
            <a:endParaRPr sz="1200"/>
          </a:p>
          <a:p>
            <a:pPr marL="0" lvl="0" indent="0" algn="just" rtl="0">
              <a:spcBef>
                <a:spcPts val="0"/>
              </a:spcBef>
              <a:spcAft>
                <a:spcPts val="0"/>
              </a:spcAft>
              <a:buNone/>
            </a:pPr>
            <a:endParaRPr sz="1000" b="1">
              <a:solidFill>
                <a:srgbClr val="CC0000"/>
              </a:solidFill>
            </a:endParaRPr>
          </a:p>
          <a:p>
            <a:pPr marL="0" lvl="0" indent="0" algn="just" rtl="0">
              <a:spcBef>
                <a:spcPts val="0"/>
              </a:spcBef>
              <a:spcAft>
                <a:spcPts val="0"/>
              </a:spcAft>
              <a:buNone/>
            </a:pPr>
            <a:endParaRPr sz="1100">
              <a:solidFill>
                <a:srgbClr val="CCCCC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80"/>
          <p:cNvSpPr txBox="1">
            <a:spLocks noGrp="1"/>
          </p:cNvSpPr>
          <p:nvPr>
            <p:ph type="subTitle" idx="1"/>
          </p:nvPr>
        </p:nvSpPr>
        <p:spPr>
          <a:xfrm flipH="1">
            <a:off x="3432900" y="1280250"/>
            <a:ext cx="4962600" cy="397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t>L’aménagement joue un rôle principale dans la transition énergétique socialement acceptable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fr"/>
              <a:t>Dans les zones à prix élevés, l'écart entre densité autorisée et optimale est minime, limitant les possibilités de densification.</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fr"/>
              <a:t>Malgré les avantage indéniables de la densification ‘excessive’, elle a des conséquence socio-économiques si négative qu’elles annulent largement les modestes réductions des émissions CO2)</a:t>
            </a:r>
            <a:endParaRPr/>
          </a:p>
          <a:p>
            <a:pPr marL="0" lvl="0" indent="0" algn="l" rtl="0">
              <a:spcBef>
                <a:spcPts val="0"/>
              </a:spcBef>
              <a:spcAft>
                <a:spcPts val="0"/>
              </a:spcAft>
              <a:buNone/>
            </a:pPr>
            <a:endParaRPr/>
          </a:p>
        </p:txBody>
      </p:sp>
      <p:pic>
        <p:nvPicPr>
          <p:cNvPr id="980" name="Google Shape;980;p80"/>
          <p:cNvPicPr preferRelativeResize="0"/>
          <p:nvPr/>
        </p:nvPicPr>
        <p:blipFill rotWithShape="1">
          <a:blip r:embed="rId3">
            <a:alphaModFix/>
          </a:blip>
          <a:srcRect t="3488" b="3488"/>
          <a:stretch/>
        </p:blipFill>
        <p:spPr>
          <a:xfrm>
            <a:off x="1028725" y="583800"/>
            <a:ext cx="2404200" cy="3975900"/>
          </a:xfrm>
          <a:prstGeom prst="roundRect">
            <a:avLst>
              <a:gd name="adj" fmla="val 50000"/>
            </a:avLst>
          </a:prstGeom>
          <a:noFill/>
          <a:ln>
            <a:noFill/>
          </a:ln>
        </p:spPr>
      </p:pic>
      <p:sp>
        <p:nvSpPr>
          <p:cNvPr id="981" name="Google Shape;981;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28</a:t>
            </a:fld>
            <a:endParaRPr/>
          </a:p>
        </p:txBody>
      </p:sp>
      <p:sp>
        <p:nvSpPr>
          <p:cNvPr id="982" name="Google Shape;982;p80"/>
          <p:cNvSpPr txBox="1"/>
          <p:nvPr/>
        </p:nvSpPr>
        <p:spPr>
          <a:xfrm rot="5400000">
            <a:off x="7928868" y="10064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983" name="Google Shape;983;p80"/>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984" name="Google Shape;984;p80"/>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985" name="Google Shape;985;p80"/>
          <p:cNvSpPr txBox="1">
            <a:spLocks noGrp="1"/>
          </p:cNvSpPr>
          <p:nvPr>
            <p:ph type="title" idx="4"/>
          </p:nvPr>
        </p:nvSpPr>
        <p:spPr>
          <a:xfrm>
            <a:off x="3021700" y="463625"/>
            <a:ext cx="5172000" cy="93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Conclusion</a:t>
            </a:r>
            <a:endParaRPr/>
          </a:p>
        </p:txBody>
      </p:sp>
      <p:sp>
        <p:nvSpPr>
          <p:cNvPr id="986" name="Google Shape;986;p80"/>
          <p:cNvSpPr txBox="1">
            <a:spLocks noGrp="1"/>
          </p:cNvSpPr>
          <p:nvPr>
            <p:ph type="title"/>
          </p:nvPr>
        </p:nvSpPr>
        <p:spPr>
          <a:xfrm>
            <a:off x="1140475" y="268725"/>
            <a:ext cx="1524000" cy="10233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fr" sz="5700"/>
              <a:t>06</a:t>
            </a:r>
            <a:endParaRPr sz="4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1000"/>
                                        <p:tgtEl>
                                          <p:spTgt spid="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0"/>
        <p:cNvGrpSpPr/>
        <p:nvPr/>
      </p:nvGrpSpPr>
      <p:grpSpPr>
        <a:xfrm>
          <a:off x="0" y="0"/>
          <a:ext cx="0" cy="0"/>
          <a:chOff x="0" y="0"/>
          <a:chExt cx="0" cy="0"/>
        </a:xfrm>
      </p:grpSpPr>
      <p:sp>
        <p:nvSpPr>
          <p:cNvPr id="991" name="Google Shape;991;p81"/>
          <p:cNvSpPr txBox="1">
            <a:spLocks noGrp="1"/>
          </p:cNvSpPr>
          <p:nvPr>
            <p:ph type="title"/>
          </p:nvPr>
        </p:nvSpPr>
        <p:spPr>
          <a:xfrm>
            <a:off x="1705675" y="3636625"/>
            <a:ext cx="5550900" cy="96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3900"/>
              <a:t>Merci Pour Votre Attention</a:t>
            </a:r>
            <a:endParaRPr sz="3900"/>
          </a:p>
        </p:txBody>
      </p:sp>
      <p:sp>
        <p:nvSpPr>
          <p:cNvPr id="992" name="Google Shape;992;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91"/>
                                        </p:tgtEl>
                                        <p:attrNameLst>
                                          <p:attrName>style.visibility</p:attrName>
                                        </p:attrNameLst>
                                      </p:cBhvr>
                                      <p:to>
                                        <p:strVal val="visible"/>
                                      </p:to>
                                    </p:set>
                                    <p:anim calcmode="lin" valueType="num">
                                      <p:cBhvr additive="base">
                                        <p:cTn id="7" dur="1000"/>
                                        <p:tgtEl>
                                          <p:spTgt spid="9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5"/>
          <p:cNvSpPr txBox="1">
            <a:spLocks noGrp="1"/>
          </p:cNvSpPr>
          <p:nvPr>
            <p:ph type="title"/>
          </p:nvPr>
        </p:nvSpPr>
        <p:spPr>
          <a:xfrm>
            <a:off x="1911500" y="1087350"/>
            <a:ext cx="5172000" cy="93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Introduction</a:t>
            </a:r>
            <a:endParaRPr/>
          </a:p>
        </p:txBody>
      </p:sp>
      <p:cxnSp>
        <p:nvCxnSpPr>
          <p:cNvPr id="660" name="Google Shape;660;p55"/>
          <p:cNvCxnSpPr/>
          <p:nvPr/>
        </p:nvCxnSpPr>
        <p:spPr>
          <a:xfrm>
            <a:off x="727800" y="2571600"/>
            <a:ext cx="7707300" cy="0"/>
          </a:xfrm>
          <a:prstGeom prst="straightConnector1">
            <a:avLst/>
          </a:prstGeom>
          <a:noFill/>
          <a:ln w="28575" cap="flat" cmpd="sng">
            <a:solidFill>
              <a:srgbClr val="000000"/>
            </a:solidFill>
            <a:prstDash val="solid"/>
            <a:round/>
            <a:headEnd type="none" w="med" len="med"/>
            <a:tailEnd type="none" w="med" len="med"/>
          </a:ln>
        </p:spPr>
      </p:cxnSp>
      <p:pic>
        <p:nvPicPr>
          <p:cNvPr id="661" name="Google Shape;661;p55"/>
          <p:cNvPicPr preferRelativeResize="0"/>
          <p:nvPr/>
        </p:nvPicPr>
        <p:blipFill rotWithShape="1">
          <a:blip r:embed="rId3">
            <a:alphaModFix/>
          </a:blip>
          <a:srcRect t="24523" b="24523"/>
          <a:stretch/>
        </p:blipFill>
        <p:spPr>
          <a:xfrm flipH="1">
            <a:off x="1491450" y="2692850"/>
            <a:ext cx="6161100" cy="1765800"/>
          </a:xfrm>
          <a:prstGeom prst="roundRect">
            <a:avLst>
              <a:gd name="adj" fmla="val 50000"/>
            </a:avLst>
          </a:prstGeom>
          <a:noFill/>
          <a:ln>
            <a:noFill/>
          </a:ln>
        </p:spPr>
      </p:pic>
      <p:sp>
        <p:nvSpPr>
          <p:cNvPr id="662" name="Google Shape;662;p55"/>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663" name="Google Shape;663;p55"/>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664" name="Google Shape;664;p55"/>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665" name="Google Shape;665;p55"/>
          <p:cNvSpPr txBox="1">
            <a:spLocks noGrp="1"/>
          </p:cNvSpPr>
          <p:nvPr>
            <p:ph type="title" idx="4294967295"/>
          </p:nvPr>
        </p:nvSpPr>
        <p:spPr>
          <a:xfrm>
            <a:off x="3797250" y="2024850"/>
            <a:ext cx="1568400" cy="1093800"/>
          </a:xfrm>
          <a:prstGeom prst="rect">
            <a:avLst/>
          </a:prstGeom>
          <a:solidFill>
            <a:schemeClr val="accent1"/>
          </a:solidFill>
        </p:spPr>
        <p:txBody>
          <a:bodyPr spcFirstLastPara="1" wrap="square" lIns="91425" tIns="91425" rIns="91425" bIns="91425" anchor="t" anchorCtr="0">
            <a:noAutofit/>
          </a:bodyPr>
          <a:lstStyle/>
          <a:p>
            <a:pPr marL="0" lvl="0" indent="0" algn="l" rtl="0">
              <a:spcBef>
                <a:spcPts val="0"/>
              </a:spcBef>
              <a:spcAft>
                <a:spcPts val="0"/>
              </a:spcAft>
              <a:buNone/>
            </a:pPr>
            <a:r>
              <a:rPr lang="fr" sz="6000"/>
              <a:t>01</a:t>
            </a:r>
            <a:endParaRPr/>
          </a:p>
        </p:txBody>
      </p:sp>
      <p:sp>
        <p:nvSpPr>
          <p:cNvPr id="666" name="Google Shape;666;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 calcmode="lin" valueType="num">
                                      <p:cBhvr additive="base">
                                        <p:cTn id="7" dur="1000"/>
                                        <p:tgtEl>
                                          <p:spTgt spid="6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6"/>
          <p:cNvSpPr txBox="1">
            <a:spLocks noGrp="1"/>
          </p:cNvSpPr>
          <p:nvPr>
            <p:ph type="title"/>
          </p:nvPr>
        </p:nvSpPr>
        <p:spPr>
          <a:xfrm>
            <a:off x="733725" y="1040700"/>
            <a:ext cx="4755000" cy="2835300"/>
          </a:xfrm>
          <a:prstGeom prst="rect">
            <a:avLst/>
          </a:prstGeom>
        </p:spPr>
        <p:txBody>
          <a:bodyPr spcFirstLastPara="1" wrap="square" lIns="91425" tIns="91425" rIns="91425" bIns="91425" anchor="ctr" anchorCtr="0">
            <a:noAutofit/>
          </a:bodyPr>
          <a:lstStyle/>
          <a:p>
            <a:pPr marL="457200" lvl="0" indent="-361950" algn="l" rtl="0">
              <a:spcBef>
                <a:spcPts val="0"/>
              </a:spcBef>
              <a:spcAft>
                <a:spcPts val="0"/>
              </a:spcAft>
              <a:buSzPts val="2100"/>
              <a:buFont typeface="Space Mono"/>
              <a:buChar char="-"/>
            </a:pPr>
            <a:r>
              <a:rPr lang="fr" sz="1400">
                <a:solidFill>
                  <a:srgbClr val="000000"/>
                </a:solidFill>
                <a:latin typeface="Space Mono"/>
                <a:ea typeface="Space Mono"/>
                <a:cs typeface="Space Mono"/>
                <a:sym typeface="Space Mono"/>
              </a:rPr>
              <a:t>Le rôle central des villes: centres d'activités</a:t>
            </a:r>
            <a:r>
              <a:rPr lang="fr" sz="1100">
                <a:solidFill>
                  <a:srgbClr val="000000"/>
                </a:solidFill>
                <a:latin typeface="Arial"/>
                <a:ea typeface="Arial"/>
                <a:cs typeface="Arial"/>
                <a:sym typeface="Arial"/>
              </a:rPr>
              <a:t> </a:t>
            </a:r>
            <a:r>
              <a:rPr lang="fr" sz="1400">
                <a:solidFill>
                  <a:srgbClr val="000000"/>
                </a:solidFill>
                <a:latin typeface="Space Mono"/>
                <a:ea typeface="Space Mono"/>
                <a:cs typeface="Space Mono"/>
                <a:sym typeface="Space Mono"/>
              </a:rPr>
              <a:t>économiques, d'innovation, de culture et de vie sociale.</a:t>
            </a:r>
            <a:endParaRPr sz="1400">
              <a:solidFill>
                <a:srgbClr val="000000"/>
              </a:solidFill>
              <a:latin typeface="Space Mono"/>
              <a:ea typeface="Space Mono"/>
              <a:cs typeface="Space Mono"/>
              <a:sym typeface="Space Mono"/>
            </a:endParaRPr>
          </a:p>
          <a:p>
            <a:pPr marL="0" lvl="0" indent="0" algn="l" rtl="0">
              <a:spcBef>
                <a:spcPts val="0"/>
              </a:spcBef>
              <a:spcAft>
                <a:spcPts val="0"/>
              </a:spcAft>
              <a:buNone/>
            </a:pPr>
            <a:endParaRPr sz="1400">
              <a:solidFill>
                <a:srgbClr val="000000"/>
              </a:solidFill>
              <a:latin typeface="Space Mono"/>
              <a:ea typeface="Space Mono"/>
              <a:cs typeface="Space Mono"/>
              <a:sym typeface="Space Mono"/>
            </a:endParaRPr>
          </a:p>
          <a:p>
            <a:pPr marL="457200" lvl="0" indent="-361950" algn="l" rtl="0">
              <a:spcBef>
                <a:spcPts val="0"/>
              </a:spcBef>
              <a:spcAft>
                <a:spcPts val="0"/>
              </a:spcAft>
              <a:buSzPts val="2100"/>
              <a:buFont typeface="Space Mono"/>
              <a:buChar char="-"/>
            </a:pPr>
            <a:r>
              <a:rPr lang="fr" sz="1400">
                <a:solidFill>
                  <a:srgbClr val="000000"/>
                </a:solidFill>
                <a:latin typeface="Space Mono"/>
                <a:ea typeface="Space Mono"/>
                <a:cs typeface="Space Mono"/>
                <a:sym typeface="Space Mono"/>
              </a:rPr>
              <a:t>Défis urbains : pression sur les ressources naturelles et l'environnement</a:t>
            </a:r>
            <a:endParaRPr sz="1400">
              <a:solidFill>
                <a:srgbClr val="000000"/>
              </a:solidFill>
              <a:latin typeface="Space Mono"/>
              <a:ea typeface="Space Mono"/>
              <a:cs typeface="Space Mono"/>
              <a:sym typeface="Space Mono"/>
            </a:endParaRPr>
          </a:p>
          <a:p>
            <a:pPr marL="0" lvl="0" indent="0" algn="l" rtl="0">
              <a:spcBef>
                <a:spcPts val="0"/>
              </a:spcBef>
              <a:spcAft>
                <a:spcPts val="0"/>
              </a:spcAft>
              <a:buNone/>
            </a:pPr>
            <a:endParaRPr sz="1400">
              <a:solidFill>
                <a:srgbClr val="000000"/>
              </a:solidFill>
              <a:latin typeface="Space Mono"/>
              <a:ea typeface="Space Mono"/>
              <a:cs typeface="Space Mono"/>
              <a:sym typeface="Space Mono"/>
            </a:endParaRPr>
          </a:p>
          <a:p>
            <a:pPr marL="457200" lvl="0" indent="-361950" algn="l" rtl="0">
              <a:spcBef>
                <a:spcPts val="0"/>
              </a:spcBef>
              <a:spcAft>
                <a:spcPts val="0"/>
              </a:spcAft>
              <a:buSzPts val="2100"/>
              <a:buFont typeface="Space Mono"/>
              <a:buChar char="-"/>
            </a:pPr>
            <a:r>
              <a:rPr lang="fr" sz="1400">
                <a:solidFill>
                  <a:srgbClr val="000000"/>
                </a:solidFill>
                <a:latin typeface="Space Mono"/>
                <a:ea typeface="Space Mono"/>
                <a:cs typeface="Space Mono"/>
                <a:sym typeface="Space Mono"/>
              </a:rPr>
              <a:t>Afin de répondre à ces défis, il est essentiel d'évaluer les stratégies d'aménagement urbain, notamment la densification des villes.</a:t>
            </a:r>
            <a:endParaRPr/>
          </a:p>
        </p:txBody>
      </p:sp>
      <p:sp>
        <p:nvSpPr>
          <p:cNvPr id="672" name="Google Shape;672;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4</a:t>
            </a:fld>
            <a:endParaRPr/>
          </a:p>
        </p:txBody>
      </p:sp>
      <p:sp>
        <p:nvSpPr>
          <p:cNvPr id="673" name="Google Shape;673;p56"/>
          <p:cNvSpPr txBox="1">
            <a:spLocks noGrp="1"/>
          </p:cNvSpPr>
          <p:nvPr>
            <p:ph type="title"/>
          </p:nvPr>
        </p:nvSpPr>
        <p:spPr>
          <a:xfrm>
            <a:off x="904900" y="372350"/>
            <a:ext cx="5172000" cy="93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b="1"/>
              <a:t>Introduction</a:t>
            </a:r>
            <a:endParaRPr b="1"/>
          </a:p>
        </p:txBody>
      </p:sp>
      <p:pic>
        <p:nvPicPr>
          <p:cNvPr id="674" name="Google Shape;674;p56"/>
          <p:cNvPicPr preferRelativeResize="0"/>
          <p:nvPr/>
        </p:nvPicPr>
        <p:blipFill rotWithShape="1">
          <a:blip r:embed="rId3">
            <a:alphaModFix/>
          </a:blip>
          <a:srcRect l="4528" r="4528"/>
          <a:stretch/>
        </p:blipFill>
        <p:spPr>
          <a:xfrm>
            <a:off x="5693750" y="441675"/>
            <a:ext cx="2658000" cy="4395000"/>
          </a:xfrm>
          <a:prstGeom prst="roundRect">
            <a:avLst>
              <a:gd name="adj" fmla="val 50000"/>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7"/>
          <p:cNvSpPr txBox="1">
            <a:spLocks noGrp="1"/>
          </p:cNvSpPr>
          <p:nvPr>
            <p:ph type="title"/>
          </p:nvPr>
        </p:nvSpPr>
        <p:spPr>
          <a:xfrm>
            <a:off x="766925" y="1608350"/>
            <a:ext cx="4755000" cy="29757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Space Mono"/>
              <a:buChar char="-"/>
            </a:pPr>
            <a:r>
              <a:rPr lang="fr" sz="1400">
                <a:latin typeface="Space Mono"/>
                <a:ea typeface="Space Mono"/>
                <a:cs typeface="Space Mono"/>
                <a:sym typeface="Space Mono"/>
              </a:rPr>
              <a:t>Densification urbaine: </a:t>
            </a:r>
            <a:r>
              <a:rPr lang="fr" sz="1100">
                <a:latin typeface="Space Mono"/>
                <a:ea typeface="Space Mono"/>
                <a:cs typeface="Space Mono"/>
                <a:sym typeface="Space Mono"/>
              </a:rPr>
              <a:t>un concept qui consiste à augmenter la concentration des activités et des habitants dans les zones urbaines existantes.</a:t>
            </a:r>
            <a:endParaRPr sz="1100">
              <a:latin typeface="Space Mono"/>
              <a:ea typeface="Space Mono"/>
              <a:cs typeface="Space Mono"/>
              <a:sym typeface="Space Mono"/>
            </a:endParaRPr>
          </a:p>
          <a:p>
            <a:pPr marL="914400" lvl="0" indent="0" algn="l" rtl="0">
              <a:spcBef>
                <a:spcPts val="0"/>
              </a:spcBef>
              <a:spcAft>
                <a:spcPts val="0"/>
              </a:spcAft>
              <a:buNone/>
            </a:pPr>
            <a:endParaRPr sz="1400">
              <a:latin typeface="Space Mono"/>
              <a:ea typeface="Space Mono"/>
              <a:cs typeface="Space Mono"/>
              <a:sym typeface="Space Mono"/>
            </a:endParaRPr>
          </a:p>
          <a:p>
            <a:pPr marL="457200" lvl="0" indent="-317500" algn="just" rtl="0">
              <a:spcBef>
                <a:spcPts val="0"/>
              </a:spcBef>
              <a:spcAft>
                <a:spcPts val="0"/>
              </a:spcAft>
              <a:buSzPts val="1400"/>
              <a:buFont typeface="Space Mono"/>
              <a:buChar char="-"/>
            </a:pPr>
            <a:r>
              <a:rPr lang="fr" sz="1400">
                <a:latin typeface="Space Mono"/>
                <a:ea typeface="Space Mono"/>
                <a:cs typeface="Space Mono"/>
                <a:sym typeface="Space Mono"/>
              </a:rPr>
              <a:t>Les avantages de la densification : </a:t>
            </a:r>
            <a:r>
              <a:rPr lang="fr" sz="1100">
                <a:latin typeface="Space Mono"/>
                <a:ea typeface="Space Mono"/>
                <a:cs typeface="Space Mono"/>
                <a:sym typeface="Space Mono"/>
              </a:rPr>
              <a:t>efficacité spatiale, transports durables etc.</a:t>
            </a:r>
            <a:endParaRPr sz="1100">
              <a:latin typeface="Space Mono"/>
              <a:ea typeface="Space Mono"/>
              <a:cs typeface="Space Mono"/>
              <a:sym typeface="Space Mono"/>
            </a:endParaRPr>
          </a:p>
          <a:p>
            <a:pPr marL="0" lvl="0" indent="0" algn="just" rtl="0">
              <a:spcBef>
                <a:spcPts val="0"/>
              </a:spcBef>
              <a:spcAft>
                <a:spcPts val="0"/>
              </a:spcAft>
              <a:buNone/>
            </a:pPr>
            <a:endParaRPr sz="1100">
              <a:latin typeface="Space Mono"/>
              <a:ea typeface="Space Mono"/>
              <a:cs typeface="Space Mono"/>
              <a:sym typeface="Space Mono"/>
            </a:endParaRPr>
          </a:p>
          <a:p>
            <a:pPr marL="457200" lvl="0" indent="-298450" algn="just" rtl="0">
              <a:spcBef>
                <a:spcPts val="0"/>
              </a:spcBef>
              <a:spcAft>
                <a:spcPts val="0"/>
              </a:spcAft>
              <a:buSzPts val="1100"/>
              <a:buFont typeface="Space Mono"/>
              <a:buChar char="-"/>
            </a:pPr>
            <a:r>
              <a:rPr lang="fr" sz="1300">
                <a:latin typeface="Space Mono"/>
                <a:ea typeface="Space Mono"/>
                <a:cs typeface="Space Mono"/>
                <a:sym typeface="Space Mono"/>
              </a:rPr>
              <a:t>Les risques de la densification :</a:t>
            </a:r>
            <a:r>
              <a:rPr lang="fr" sz="1100">
                <a:latin typeface="Space Mono"/>
                <a:ea typeface="Space Mono"/>
                <a:cs typeface="Space Mono"/>
                <a:sym typeface="Space Mono"/>
              </a:rPr>
              <a:t> impacts sur les espaces verts, impact sur le loyer etc.</a:t>
            </a:r>
            <a:endParaRPr sz="1100">
              <a:latin typeface="Space Mono"/>
              <a:ea typeface="Space Mono"/>
              <a:cs typeface="Space Mono"/>
              <a:sym typeface="Space Mono"/>
            </a:endParaRPr>
          </a:p>
          <a:p>
            <a:pPr marL="0" lvl="0" indent="0" algn="just" rtl="0">
              <a:spcBef>
                <a:spcPts val="0"/>
              </a:spcBef>
              <a:spcAft>
                <a:spcPts val="0"/>
              </a:spcAft>
              <a:buNone/>
            </a:pPr>
            <a:endParaRPr sz="1100">
              <a:latin typeface="Space Mono"/>
              <a:ea typeface="Space Mono"/>
              <a:cs typeface="Space Mono"/>
              <a:sym typeface="Space Mono"/>
            </a:endParaRPr>
          </a:p>
          <a:p>
            <a:pPr marL="0" lvl="0" indent="0" algn="just" rtl="0">
              <a:lnSpc>
                <a:spcPct val="115000"/>
              </a:lnSpc>
              <a:spcBef>
                <a:spcPts val="0"/>
              </a:spcBef>
              <a:spcAft>
                <a:spcPts val="0"/>
              </a:spcAft>
              <a:buNone/>
            </a:pPr>
            <a:r>
              <a:rPr lang="fr" sz="1200">
                <a:solidFill>
                  <a:srgbClr val="FF0000"/>
                </a:solidFill>
                <a:latin typeface="Space Mono"/>
                <a:ea typeface="Space Mono"/>
                <a:cs typeface="Space Mono"/>
                <a:sym typeface="Space Mono"/>
              </a:rPr>
              <a:t>C’est important de comprendre les avantages et les risques avant de prendre une décision afin que nous puissions prendre une meilleure décision</a:t>
            </a:r>
            <a:endParaRPr sz="1200">
              <a:solidFill>
                <a:srgbClr val="FF0000"/>
              </a:solidFill>
              <a:latin typeface="Space Mono"/>
              <a:ea typeface="Space Mono"/>
              <a:cs typeface="Space Mono"/>
              <a:sym typeface="Space Mono"/>
            </a:endParaRPr>
          </a:p>
        </p:txBody>
      </p:sp>
      <p:sp>
        <p:nvSpPr>
          <p:cNvPr id="680" name="Google Shape;680;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5</a:t>
            </a:fld>
            <a:endParaRPr/>
          </a:p>
        </p:txBody>
      </p:sp>
      <p:sp>
        <p:nvSpPr>
          <p:cNvPr id="681" name="Google Shape;681;p57"/>
          <p:cNvSpPr txBox="1">
            <a:spLocks noGrp="1"/>
          </p:cNvSpPr>
          <p:nvPr>
            <p:ph type="title"/>
          </p:nvPr>
        </p:nvSpPr>
        <p:spPr>
          <a:xfrm>
            <a:off x="903000" y="855350"/>
            <a:ext cx="7338000" cy="7530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2000"/>
              <a:t>Est-ce nécessaire de </a:t>
            </a:r>
            <a:r>
              <a:rPr lang="fr" sz="2000">
                <a:solidFill>
                  <a:schemeClr val="dk2"/>
                </a:solidFill>
                <a:highlight>
                  <a:schemeClr val="dk1"/>
                </a:highlight>
              </a:rPr>
              <a:t>densifier</a:t>
            </a:r>
            <a:r>
              <a:rPr lang="fr" sz="2000">
                <a:solidFill>
                  <a:schemeClr val="dk2"/>
                </a:solidFill>
              </a:rPr>
              <a:t> </a:t>
            </a:r>
            <a:r>
              <a:rPr lang="fr" sz="2000"/>
              <a:t>les </a:t>
            </a:r>
            <a:r>
              <a:rPr lang="fr" sz="2000">
                <a:solidFill>
                  <a:schemeClr val="dk2"/>
                </a:solidFill>
                <a:highlight>
                  <a:schemeClr val="dk1"/>
                </a:highlight>
              </a:rPr>
              <a:t>villes </a:t>
            </a:r>
            <a:r>
              <a:rPr lang="fr" sz="2000"/>
              <a:t>pour répondre aux </a:t>
            </a:r>
            <a:r>
              <a:rPr lang="fr" sz="2000">
                <a:solidFill>
                  <a:schemeClr val="dk2"/>
                </a:solidFill>
                <a:highlight>
                  <a:schemeClr val="dk1"/>
                </a:highlight>
              </a:rPr>
              <a:t>défis</a:t>
            </a:r>
            <a:r>
              <a:rPr lang="fr" sz="2000"/>
              <a:t> environnementaux et sociaux ?</a:t>
            </a:r>
            <a:endParaRPr sz="2000">
              <a:solidFill>
                <a:schemeClr val="dk2"/>
              </a:solidFill>
              <a:highlight>
                <a:schemeClr val="dk1"/>
              </a:highlight>
            </a:endParaRPr>
          </a:p>
          <a:p>
            <a:pPr marL="0" lvl="0" indent="0" algn="l" rtl="0">
              <a:spcBef>
                <a:spcPts val="0"/>
              </a:spcBef>
              <a:spcAft>
                <a:spcPts val="0"/>
              </a:spcAft>
              <a:buNone/>
            </a:pPr>
            <a:endParaRPr/>
          </a:p>
        </p:txBody>
      </p:sp>
      <p:pic>
        <p:nvPicPr>
          <p:cNvPr id="682" name="Google Shape;682;p57"/>
          <p:cNvPicPr preferRelativeResize="0"/>
          <p:nvPr/>
        </p:nvPicPr>
        <p:blipFill rotWithShape="1">
          <a:blip r:embed="rId3">
            <a:alphaModFix/>
          </a:blip>
          <a:srcRect l="4669" r="4669"/>
          <a:stretch/>
        </p:blipFill>
        <p:spPr>
          <a:xfrm>
            <a:off x="6506773" y="1685725"/>
            <a:ext cx="1993200" cy="3296400"/>
          </a:xfrm>
          <a:prstGeom prst="roundRect">
            <a:avLst>
              <a:gd name="adj" fmla="val 50000"/>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8"/>
          <p:cNvSpPr txBox="1">
            <a:spLocks noGrp="1"/>
          </p:cNvSpPr>
          <p:nvPr>
            <p:ph type="title"/>
          </p:nvPr>
        </p:nvSpPr>
        <p:spPr>
          <a:xfrm>
            <a:off x="720000" y="3099588"/>
            <a:ext cx="7704000" cy="150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2900"/>
              <a:t>Le rôle de l'aménagement du territoire dans la lutte contre le Changement Climatique</a:t>
            </a:r>
            <a:endParaRPr sz="2900"/>
          </a:p>
        </p:txBody>
      </p:sp>
      <p:pic>
        <p:nvPicPr>
          <p:cNvPr id="688" name="Google Shape;688;p58"/>
          <p:cNvPicPr preferRelativeResize="0"/>
          <p:nvPr/>
        </p:nvPicPr>
        <p:blipFill>
          <a:blip r:embed="rId3">
            <a:alphaModFix/>
          </a:blip>
          <a:stretch>
            <a:fillRect/>
          </a:stretch>
        </p:blipFill>
        <p:spPr>
          <a:xfrm>
            <a:off x="1991700" y="231050"/>
            <a:ext cx="5160600" cy="2903400"/>
          </a:xfrm>
          <a:prstGeom prst="round2SameRect">
            <a:avLst>
              <a:gd name="adj1" fmla="val 22347"/>
              <a:gd name="adj2" fmla="val 0"/>
            </a:avLst>
          </a:prstGeom>
          <a:noFill/>
          <a:ln>
            <a:noFill/>
          </a:ln>
        </p:spPr>
      </p:pic>
      <p:sp>
        <p:nvSpPr>
          <p:cNvPr id="689" name="Google Shape;689;p58"/>
          <p:cNvSpPr txBox="1">
            <a:spLocks noGrp="1"/>
          </p:cNvSpPr>
          <p:nvPr>
            <p:ph type="title" idx="2"/>
          </p:nvPr>
        </p:nvSpPr>
        <p:spPr>
          <a:xfrm>
            <a:off x="3795317" y="2135750"/>
            <a:ext cx="1568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02</a:t>
            </a:r>
            <a:endParaRPr/>
          </a:p>
        </p:txBody>
      </p:sp>
      <p:sp>
        <p:nvSpPr>
          <p:cNvPr id="690" name="Google Shape;690;p58"/>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691" name="Google Shape;691;p58"/>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692" name="Google Shape;692;p58"/>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693" name="Google Shape;693;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anim calcmode="lin" valueType="num">
                                      <p:cBhvr additive="base">
                                        <p:cTn id="7" dur="1000"/>
                                        <p:tgtEl>
                                          <p:spTgt spid="6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9"/>
          <p:cNvSpPr txBox="1">
            <a:spLocks noGrp="1"/>
          </p:cNvSpPr>
          <p:nvPr>
            <p:ph type="subTitle" idx="1"/>
          </p:nvPr>
        </p:nvSpPr>
        <p:spPr>
          <a:xfrm>
            <a:off x="892350" y="1823125"/>
            <a:ext cx="4430400" cy="2683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sz="1300"/>
              <a:t>3 eléments de doute de l'utilité planification urbain contre le réchauffement climatique:</a:t>
            </a:r>
            <a:endParaRPr sz="1300"/>
          </a:p>
          <a:p>
            <a:pPr marL="0" lvl="0" indent="0" algn="just" rtl="0">
              <a:spcBef>
                <a:spcPts val="0"/>
              </a:spcBef>
              <a:spcAft>
                <a:spcPts val="0"/>
              </a:spcAft>
              <a:buNone/>
            </a:pPr>
            <a:endParaRPr sz="1300"/>
          </a:p>
          <a:p>
            <a:pPr marL="457200" lvl="0" indent="-311150" algn="just" rtl="0">
              <a:spcBef>
                <a:spcPts val="0"/>
              </a:spcBef>
              <a:spcAft>
                <a:spcPts val="0"/>
              </a:spcAft>
              <a:buSzPts val="1300"/>
              <a:buChar char="-"/>
            </a:pPr>
            <a:r>
              <a:rPr lang="fr" sz="1300"/>
              <a:t>La modicité des effets des démarches urbanistiques</a:t>
            </a:r>
            <a:endParaRPr sz="1300"/>
          </a:p>
          <a:p>
            <a:pPr marL="457200" lvl="0" indent="-311150" algn="just" rtl="0">
              <a:spcBef>
                <a:spcPts val="0"/>
              </a:spcBef>
              <a:spcAft>
                <a:spcPts val="0"/>
              </a:spcAft>
              <a:buSzPts val="1300"/>
              <a:buChar char="-"/>
            </a:pPr>
            <a:r>
              <a:rPr lang="fr" sz="1300"/>
              <a:t>Leur coût</a:t>
            </a:r>
            <a:endParaRPr sz="1300"/>
          </a:p>
          <a:p>
            <a:pPr marL="457200" lvl="0" indent="-311150" algn="just" rtl="0">
              <a:spcBef>
                <a:spcPts val="0"/>
              </a:spcBef>
              <a:spcAft>
                <a:spcPts val="0"/>
              </a:spcAft>
              <a:buSzPts val="1300"/>
              <a:buChar char="-"/>
            </a:pPr>
            <a:r>
              <a:rPr lang="fr" sz="1300"/>
              <a:t>La duree necessaire a leur realisation</a:t>
            </a:r>
            <a:endParaRPr sz="1300"/>
          </a:p>
          <a:p>
            <a:pPr marL="457200" lvl="0" indent="0" algn="just" rtl="0">
              <a:spcBef>
                <a:spcPts val="0"/>
              </a:spcBef>
              <a:spcAft>
                <a:spcPts val="0"/>
              </a:spcAft>
              <a:buNone/>
            </a:pPr>
            <a:endParaRPr sz="1100"/>
          </a:p>
        </p:txBody>
      </p:sp>
      <p:pic>
        <p:nvPicPr>
          <p:cNvPr id="699" name="Google Shape;699;p59"/>
          <p:cNvPicPr preferRelativeResize="0"/>
          <p:nvPr/>
        </p:nvPicPr>
        <p:blipFill rotWithShape="1">
          <a:blip r:embed="rId3">
            <a:alphaModFix/>
          </a:blip>
          <a:srcRect l="36692"/>
          <a:stretch/>
        </p:blipFill>
        <p:spPr>
          <a:xfrm>
            <a:off x="5464350" y="1614725"/>
            <a:ext cx="2885100" cy="2563800"/>
          </a:xfrm>
          <a:prstGeom prst="ellipse">
            <a:avLst/>
          </a:prstGeom>
          <a:noFill/>
          <a:ln>
            <a:noFill/>
          </a:ln>
        </p:spPr>
      </p:pic>
      <p:sp>
        <p:nvSpPr>
          <p:cNvPr id="700" name="Google Shape;700;p59"/>
          <p:cNvSpPr txBox="1">
            <a:spLocks noGrp="1"/>
          </p:cNvSpPr>
          <p:nvPr>
            <p:ph type="title"/>
          </p:nvPr>
        </p:nvSpPr>
        <p:spPr>
          <a:xfrm>
            <a:off x="892350" y="748325"/>
            <a:ext cx="7457100" cy="866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fr" sz="2000"/>
              <a:t>Utilité de la planification territoriale en vue de l'atténuation du changement climatique</a:t>
            </a:r>
            <a:endParaRPr sz="2000">
              <a:solidFill>
                <a:schemeClr val="dk2"/>
              </a:solidFill>
              <a:highlight>
                <a:schemeClr val="dk1"/>
              </a:highlight>
            </a:endParaRPr>
          </a:p>
        </p:txBody>
      </p:sp>
      <p:sp>
        <p:nvSpPr>
          <p:cNvPr id="701" name="Google Shape;701;p59"/>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02" name="Google Shape;702;p59"/>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03" name="Google Shape;703;p59"/>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704" name="Google Shape;704;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0"/>
          <p:cNvSpPr txBox="1">
            <a:spLocks noGrp="1"/>
          </p:cNvSpPr>
          <p:nvPr>
            <p:ph type="subTitle" idx="1"/>
          </p:nvPr>
        </p:nvSpPr>
        <p:spPr>
          <a:xfrm>
            <a:off x="844351" y="2161025"/>
            <a:ext cx="3737700" cy="164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500" u="sng"/>
              <a:t>Courbe Newman et Kenworthy:</a:t>
            </a:r>
            <a:endParaRPr sz="1500" u="sng"/>
          </a:p>
          <a:p>
            <a:pPr marL="0" lvl="0" indent="0" algn="l" rtl="0">
              <a:spcBef>
                <a:spcPts val="0"/>
              </a:spcBef>
              <a:spcAft>
                <a:spcPts val="0"/>
              </a:spcAft>
              <a:buNone/>
            </a:pPr>
            <a:endParaRPr sz="1500"/>
          </a:p>
          <a:p>
            <a:pPr marL="0" lvl="0" indent="0" algn="l" rtl="0">
              <a:spcBef>
                <a:spcPts val="0"/>
              </a:spcBef>
              <a:spcAft>
                <a:spcPts val="0"/>
              </a:spcAft>
              <a:buNone/>
            </a:pPr>
            <a:r>
              <a:rPr lang="fr" sz="1500"/>
              <a:t>Plus la </a:t>
            </a:r>
            <a:r>
              <a:rPr lang="fr" sz="1500">
                <a:solidFill>
                  <a:schemeClr val="dk2"/>
                </a:solidFill>
                <a:highlight>
                  <a:schemeClr val="dk1"/>
                </a:highlight>
              </a:rPr>
              <a:t>densité</a:t>
            </a:r>
            <a:r>
              <a:rPr lang="fr" sz="1500"/>
              <a:t> de population urbaine est </a:t>
            </a:r>
            <a:r>
              <a:rPr lang="fr" sz="1500">
                <a:solidFill>
                  <a:schemeClr val="dk2"/>
                </a:solidFill>
                <a:highlight>
                  <a:schemeClr val="dk1"/>
                </a:highlight>
              </a:rPr>
              <a:t>élevée</a:t>
            </a:r>
            <a:r>
              <a:rPr lang="fr" sz="1500"/>
              <a:t>, </a:t>
            </a:r>
            <a:r>
              <a:rPr lang="fr" sz="1500">
                <a:solidFill>
                  <a:schemeClr val="dk2"/>
                </a:solidFill>
                <a:highlight>
                  <a:schemeClr val="dk1"/>
                </a:highlight>
              </a:rPr>
              <a:t>moins</a:t>
            </a:r>
            <a:r>
              <a:rPr lang="fr" sz="1500"/>
              <a:t> la </a:t>
            </a:r>
            <a:r>
              <a:rPr lang="fr" sz="1500">
                <a:solidFill>
                  <a:schemeClr val="dk2"/>
                </a:solidFill>
                <a:highlight>
                  <a:schemeClr val="dk1"/>
                </a:highlight>
              </a:rPr>
              <a:t>consommation</a:t>
            </a:r>
            <a:r>
              <a:rPr lang="fr" sz="1500"/>
              <a:t> de carburant par personne est importante.</a:t>
            </a:r>
            <a:endParaRPr sz="1500"/>
          </a:p>
          <a:p>
            <a:pPr marL="0" lvl="0" indent="0" algn="l" rtl="0">
              <a:spcBef>
                <a:spcPts val="0"/>
              </a:spcBef>
              <a:spcAft>
                <a:spcPts val="0"/>
              </a:spcAft>
              <a:buNone/>
            </a:pPr>
            <a:endParaRPr/>
          </a:p>
        </p:txBody>
      </p:sp>
      <p:cxnSp>
        <p:nvCxnSpPr>
          <p:cNvPr id="710" name="Google Shape;710;p60"/>
          <p:cNvCxnSpPr/>
          <p:nvPr/>
        </p:nvCxnSpPr>
        <p:spPr>
          <a:xfrm>
            <a:off x="4581950" y="536725"/>
            <a:ext cx="9900" cy="4055100"/>
          </a:xfrm>
          <a:prstGeom prst="straightConnector1">
            <a:avLst/>
          </a:prstGeom>
          <a:noFill/>
          <a:ln w="28575" cap="flat" cmpd="sng">
            <a:solidFill>
              <a:schemeClr val="dk1"/>
            </a:solidFill>
            <a:prstDash val="solid"/>
            <a:round/>
            <a:headEnd type="none" w="med" len="med"/>
            <a:tailEnd type="none" w="med" len="med"/>
          </a:ln>
        </p:spPr>
      </p:cxnSp>
      <p:sp>
        <p:nvSpPr>
          <p:cNvPr id="711" name="Google Shape;711;p60"/>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12" name="Google Shape;712;p60"/>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13" name="Google Shape;713;p60"/>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pic>
        <p:nvPicPr>
          <p:cNvPr id="714" name="Google Shape;714;p60" descr="Figure 1 : Consommation de carburant et densité urbaine d’après Peter Newman et Jeffrey Kenworthy (version française publiée par Frédéric Héran, 2001)"/>
          <p:cNvPicPr preferRelativeResize="0"/>
          <p:nvPr/>
        </p:nvPicPr>
        <p:blipFill>
          <a:blip r:embed="rId3">
            <a:alphaModFix/>
          </a:blip>
          <a:stretch>
            <a:fillRect/>
          </a:stretch>
        </p:blipFill>
        <p:spPr>
          <a:xfrm>
            <a:off x="4689113" y="684650"/>
            <a:ext cx="3609125" cy="3759275"/>
          </a:xfrm>
          <a:prstGeom prst="rect">
            <a:avLst/>
          </a:prstGeom>
          <a:noFill/>
          <a:ln>
            <a:noFill/>
          </a:ln>
        </p:spPr>
      </p:pic>
      <p:sp>
        <p:nvSpPr>
          <p:cNvPr id="715" name="Google Shape;715;p60"/>
          <p:cNvSpPr txBox="1"/>
          <p:nvPr/>
        </p:nvSpPr>
        <p:spPr>
          <a:xfrm>
            <a:off x="4586875" y="4591825"/>
            <a:ext cx="3900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fr" sz="700">
                <a:latin typeface="Space Mono"/>
                <a:ea typeface="Space Mono"/>
                <a:cs typeface="Space Mono"/>
                <a:sym typeface="Space Mono"/>
              </a:rPr>
              <a:t>Consommation de carburant et densité urbaine d’après Peter Newman et Jeffrey Kenworthy (version française publiée par Frédéric Héran, 2001)</a:t>
            </a:r>
            <a:endParaRPr sz="900">
              <a:latin typeface="Space Mono"/>
              <a:ea typeface="Space Mono"/>
              <a:cs typeface="Space Mono"/>
              <a:sym typeface="Space Mono"/>
            </a:endParaRPr>
          </a:p>
        </p:txBody>
      </p:sp>
      <p:sp>
        <p:nvSpPr>
          <p:cNvPr id="716" name="Google Shape;716;p60"/>
          <p:cNvSpPr txBox="1">
            <a:spLocks noGrp="1"/>
          </p:cNvSpPr>
          <p:nvPr>
            <p:ph type="title"/>
          </p:nvPr>
        </p:nvSpPr>
        <p:spPr>
          <a:xfrm>
            <a:off x="740400" y="611375"/>
            <a:ext cx="3851700" cy="12117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fr" sz="1600" b="0" dirty="0">
                <a:solidFill>
                  <a:schemeClr val="dk1"/>
                </a:solidFill>
                <a:highlight>
                  <a:srgbClr val="C0C0C0"/>
                </a:highlight>
              </a:rPr>
              <a:t>Relation entre la densité et l'énergie dépensée pour les transports de personnes.</a:t>
            </a:r>
            <a:endParaRPr sz="1500" dirty="0">
              <a:solidFill>
                <a:schemeClr val="dk2"/>
              </a:solidFill>
              <a:highlight>
                <a:srgbClr val="C0C0C0"/>
              </a:highlight>
            </a:endParaRPr>
          </a:p>
        </p:txBody>
      </p:sp>
      <p:sp>
        <p:nvSpPr>
          <p:cNvPr id="717" name="Google Shape;717;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1"/>
          <p:cNvSpPr txBox="1">
            <a:spLocks noGrp="1"/>
          </p:cNvSpPr>
          <p:nvPr>
            <p:ph type="subTitle" idx="1"/>
          </p:nvPr>
        </p:nvSpPr>
        <p:spPr>
          <a:xfrm>
            <a:off x="844351" y="2161025"/>
            <a:ext cx="3737700" cy="1648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 dirty="0"/>
              <a:t>Les habitants </a:t>
            </a:r>
            <a:r>
              <a:rPr lang="fr" dirty="0">
                <a:solidFill>
                  <a:schemeClr val="dk2"/>
                </a:solidFill>
                <a:highlight>
                  <a:schemeClr val="dk1"/>
                </a:highlight>
              </a:rPr>
              <a:t>proches</a:t>
            </a:r>
            <a:r>
              <a:rPr lang="fr" dirty="0"/>
              <a:t> du centre-ville parcourent en moyenne des </a:t>
            </a:r>
            <a:r>
              <a:rPr lang="fr" dirty="0">
                <a:solidFill>
                  <a:schemeClr val="dk2"/>
                </a:solidFill>
                <a:highlight>
                  <a:schemeClr val="dk1"/>
                </a:highlight>
              </a:rPr>
              <a:t>distances plus courtes</a:t>
            </a:r>
            <a:r>
              <a:rPr lang="fr" dirty="0"/>
              <a:t> en transport motorisé.</a:t>
            </a:r>
            <a:endParaRPr dirty="0"/>
          </a:p>
          <a:p>
            <a:pPr marL="0" lvl="0" indent="0" algn="l" rtl="0">
              <a:spcBef>
                <a:spcPts val="0"/>
              </a:spcBef>
              <a:spcAft>
                <a:spcPts val="0"/>
              </a:spcAft>
              <a:buNone/>
            </a:pPr>
            <a:endParaRPr dirty="0"/>
          </a:p>
        </p:txBody>
      </p:sp>
      <p:cxnSp>
        <p:nvCxnSpPr>
          <p:cNvPr id="723" name="Google Shape;723;p61"/>
          <p:cNvCxnSpPr/>
          <p:nvPr/>
        </p:nvCxnSpPr>
        <p:spPr>
          <a:xfrm>
            <a:off x="4581950" y="536725"/>
            <a:ext cx="9900" cy="4055100"/>
          </a:xfrm>
          <a:prstGeom prst="straightConnector1">
            <a:avLst/>
          </a:prstGeom>
          <a:noFill/>
          <a:ln w="28575" cap="flat" cmpd="sng">
            <a:solidFill>
              <a:schemeClr val="dk1"/>
            </a:solidFill>
            <a:prstDash val="solid"/>
            <a:round/>
            <a:headEnd type="none" w="med" len="med"/>
            <a:tailEnd type="none" w="med" len="med"/>
          </a:ln>
        </p:spPr>
      </p:cxnSp>
      <p:sp>
        <p:nvSpPr>
          <p:cNvPr id="724" name="Google Shape;724;p61"/>
          <p:cNvSpPr txBox="1"/>
          <p:nvPr/>
        </p:nvSpPr>
        <p:spPr>
          <a:xfrm rot="5400000">
            <a:off x="7928868" y="1006663"/>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TAMUR</a:t>
            </a:r>
            <a:endParaRPr sz="1000">
              <a:latin typeface="Space Mono"/>
              <a:ea typeface="Space Mono"/>
              <a:cs typeface="Space Mono"/>
              <a:sym typeface="Space Mono"/>
            </a:endParaRPr>
          </a:p>
        </p:txBody>
      </p:sp>
      <p:sp>
        <p:nvSpPr>
          <p:cNvPr id="725" name="Google Shape;725;p61"/>
          <p:cNvSpPr txBox="1"/>
          <p:nvPr/>
        </p:nvSpPr>
        <p:spPr>
          <a:xfrm rot="5400000">
            <a:off x="7928868" y="3787038"/>
            <a:ext cx="12831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ENPC</a:t>
            </a:r>
            <a:endParaRPr sz="1000">
              <a:latin typeface="Space Mono"/>
              <a:ea typeface="Space Mono"/>
              <a:cs typeface="Space Mono"/>
              <a:sym typeface="Space Mono"/>
            </a:endParaRPr>
          </a:p>
        </p:txBody>
      </p:sp>
      <p:sp>
        <p:nvSpPr>
          <p:cNvPr id="726" name="Google Shape;726;p61"/>
          <p:cNvSpPr txBox="1"/>
          <p:nvPr/>
        </p:nvSpPr>
        <p:spPr>
          <a:xfrm rot="5400000">
            <a:off x="7897200" y="2321225"/>
            <a:ext cx="1346400" cy="3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000">
                <a:latin typeface="Space Mono"/>
                <a:ea typeface="Space Mono"/>
                <a:cs typeface="Space Mono"/>
                <a:sym typeface="Space Mono"/>
              </a:rPr>
              <a:t> 17 mai 2023</a:t>
            </a:r>
            <a:endParaRPr sz="1000">
              <a:latin typeface="Space Mono"/>
              <a:ea typeface="Space Mono"/>
              <a:cs typeface="Space Mono"/>
              <a:sym typeface="Space Mono"/>
            </a:endParaRPr>
          </a:p>
        </p:txBody>
      </p:sp>
      <p:sp>
        <p:nvSpPr>
          <p:cNvPr id="727" name="Google Shape;727;p61"/>
          <p:cNvSpPr txBox="1"/>
          <p:nvPr/>
        </p:nvSpPr>
        <p:spPr>
          <a:xfrm>
            <a:off x="4558025" y="3809225"/>
            <a:ext cx="39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fr" sz="800">
                <a:latin typeface="Space Mono"/>
                <a:ea typeface="Space Mono"/>
                <a:cs typeface="Space Mono"/>
                <a:sym typeface="Space Mono"/>
              </a:rPr>
              <a:t>Relation entre la localisation résidentielle et la distance de déplacement en modes de transport motorisés, telle qu'elle a été observée dans quatre régions urbaines Nordiques. Petter Naess, 2012</a:t>
            </a:r>
            <a:endParaRPr sz="1000">
              <a:latin typeface="Space Mono"/>
              <a:ea typeface="Space Mono"/>
              <a:cs typeface="Space Mono"/>
              <a:sym typeface="Space Mono"/>
            </a:endParaRPr>
          </a:p>
        </p:txBody>
      </p:sp>
      <p:sp>
        <p:nvSpPr>
          <p:cNvPr id="728" name="Google Shape;728;p61"/>
          <p:cNvSpPr txBox="1">
            <a:spLocks noGrp="1"/>
          </p:cNvSpPr>
          <p:nvPr>
            <p:ph type="title"/>
          </p:nvPr>
        </p:nvSpPr>
        <p:spPr>
          <a:xfrm>
            <a:off x="740400" y="611375"/>
            <a:ext cx="3851700" cy="12117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fr" sz="1600" b="0" dirty="0">
                <a:solidFill>
                  <a:schemeClr val="dk1"/>
                </a:solidFill>
                <a:highlight>
                  <a:srgbClr val="C0C0C0"/>
                </a:highlight>
              </a:rPr>
              <a:t>Relation entre la distance de transport journalière moyenne et la distance au centre ville.</a:t>
            </a:r>
            <a:endParaRPr sz="1500" dirty="0">
              <a:solidFill>
                <a:schemeClr val="dk2"/>
              </a:solidFill>
              <a:highlight>
                <a:srgbClr val="C0C0C0"/>
              </a:highlight>
            </a:endParaRPr>
          </a:p>
        </p:txBody>
      </p:sp>
      <p:pic>
        <p:nvPicPr>
          <p:cNvPr id="729" name="Google Shape;729;p61"/>
          <p:cNvPicPr preferRelativeResize="0"/>
          <p:nvPr/>
        </p:nvPicPr>
        <p:blipFill>
          <a:blip r:embed="rId3">
            <a:alphaModFix/>
          </a:blip>
          <a:stretch>
            <a:fillRect/>
          </a:stretch>
        </p:blipFill>
        <p:spPr>
          <a:xfrm>
            <a:off x="4669237" y="748075"/>
            <a:ext cx="3677588" cy="2785500"/>
          </a:xfrm>
          <a:prstGeom prst="rect">
            <a:avLst/>
          </a:prstGeom>
          <a:noFill/>
          <a:ln>
            <a:noFill/>
          </a:ln>
        </p:spPr>
      </p:pic>
      <p:sp>
        <p:nvSpPr>
          <p:cNvPr id="730" name="Google Shape;730;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fr"/>
              <a:t>9</a:t>
            </a:fld>
            <a:endParaRPr/>
          </a:p>
        </p:txBody>
      </p:sp>
    </p:spTree>
  </p:cSld>
  <p:clrMapOvr>
    <a:masterClrMapping/>
  </p:clrMapOvr>
</p:sld>
</file>

<file path=ppt/theme/theme1.xml><?xml version="1.0" encoding="utf-8"?>
<a:theme xmlns:a="http://schemas.openxmlformats.org/drawingml/2006/main" name=" City Planning College Major XL by Slidesgo">
  <a:themeElements>
    <a:clrScheme name="Simple Light">
      <a:dk1>
        <a:srgbClr val="191919"/>
      </a:dk1>
      <a:lt1>
        <a:srgbClr val="CCCCCC"/>
      </a:lt1>
      <a:dk2>
        <a:srgbClr val="FFFFFF"/>
      </a:dk2>
      <a:lt2>
        <a:srgbClr val="FFAB40"/>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2203</Words>
  <Application>Microsoft Office PowerPoint</Application>
  <PresentationFormat>On-screen Show (16:9)</PresentationFormat>
  <Paragraphs>367</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Bebas Neue</vt:lpstr>
      <vt:lpstr>Krona One</vt:lpstr>
      <vt:lpstr>Arial</vt:lpstr>
      <vt:lpstr>Fira Sans Extra Condensed Medium</vt:lpstr>
      <vt:lpstr>Space Mono</vt:lpstr>
      <vt:lpstr> City Planning College Major XL by Slidesgo</vt:lpstr>
      <vt:lpstr>Faut-il densifier les villes? TAMUR</vt:lpstr>
      <vt:lpstr>SOMMAIRE</vt:lpstr>
      <vt:lpstr>Introduction</vt:lpstr>
      <vt:lpstr>Le rôle central des villes: centres d'activités économiques, d'innovation, de culture et de vie sociale.  Défis urbains : pression sur les ressources naturelles et l'environnement  Afin de répondre à ces défis, il est essentiel d'évaluer les stratégies d'aménagement urbain, notamment la densification des villes.</vt:lpstr>
      <vt:lpstr>Densification urbaine: un concept qui consiste à augmenter la concentration des activités et des habitants dans les zones urbaines existantes.  Les avantages de la densification : efficacité spatiale, transports durables etc.  Les risques de la densification : impacts sur les espaces verts, impact sur le loyer etc.  C’est important de comprendre les avantages et les risques avant de prendre une décision afin que nous puissions prendre une meilleure décision</vt:lpstr>
      <vt:lpstr>Le rôle de l'aménagement du territoire dans la lutte contre le Changement Climatique</vt:lpstr>
      <vt:lpstr>Utilité de la planification territoriale en vue de l'atténuation du changement climatique</vt:lpstr>
      <vt:lpstr>Relation entre la densité et l'énergie dépensée pour les transports de personnes.</vt:lpstr>
      <vt:lpstr>Relation entre la distance de transport journalière moyenne et la distance au centre ville.</vt:lpstr>
      <vt:lpstr>Résultats de l’analyse de Xavier Desjardins et Petter Naess</vt:lpstr>
      <vt:lpstr>Résultat</vt:lpstr>
      <vt:lpstr>03</vt:lpstr>
      <vt:lpstr>Réduction des coûts pour les entreprises privées : stratégies d'optimisation</vt:lpstr>
      <vt:lpstr>Les déterminants économiques de la densité parcellaire</vt:lpstr>
      <vt:lpstr>Les déterminants économiques de la densité parcellaire</vt:lpstr>
      <vt:lpstr>Les déterminants économiques de la densité parcellaire</vt:lpstr>
      <vt:lpstr>Résultat</vt:lpstr>
      <vt:lpstr>Impacts socio-économiques des choix de politique d’urbanisation</vt:lpstr>
      <vt:lpstr>Etude de cas : 3 régions étudiées</vt:lpstr>
      <vt:lpstr>Etude de cas : 3 politiques d’urbanisation principales</vt:lpstr>
      <vt:lpstr>Etude de cas : impacts socio-économiques</vt:lpstr>
      <vt:lpstr>Etude de cas : impacts socio-économiques</vt:lpstr>
      <vt:lpstr>Résultat</vt:lpstr>
      <vt:lpstr>Effets de la densité sur un ensemble d’indicateurs économiques </vt:lpstr>
      <vt:lpstr>PowerPoint Presentation</vt:lpstr>
      <vt:lpstr>Résultats</vt:lpstr>
      <vt:lpstr>Résultats</vt:lpstr>
      <vt:lpstr>Conclusion</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Faut-il densifier les villes? TAMUR</dc:title>
  <cp:lastModifiedBy>Emad Rashidi</cp:lastModifiedBy>
  <cp:revision>4</cp:revision>
  <dcterms:modified xsi:type="dcterms:W3CDTF">2023-05-24T12:09:51Z</dcterms:modified>
</cp:coreProperties>
</file>