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9"/>
  </p:notes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7" r:id="rId10"/>
    <p:sldId id="298" r:id="rId11"/>
    <p:sldId id="302" r:id="rId12"/>
    <p:sldId id="303" r:id="rId13"/>
    <p:sldId id="300" r:id="rId14"/>
    <p:sldId id="305" r:id="rId15"/>
    <p:sldId id="301" r:id="rId16"/>
    <p:sldId id="304" r:id="rId17"/>
    <p:sldId id="274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Merriweather" panose="00000500000000000000" pitchFamily="2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94D"/>
    <a:srgbClr val="B4D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4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8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615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413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534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241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7440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658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613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332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1" name="Google Shape;31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35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2124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124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90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275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666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156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02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-167" y="0"/>
            <a:ext cx="12192029" cy="5863987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415600" y="719633"/>
            <a:ext cx="11360700" cy="171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415600" y="2504747"/>
            <a:ext cx="5656800" cy="98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415667" y="1108233"/>
            <a:ext cx="7113300" cy="1659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300"/>
              <a:buNone/>
              <a:defRPr sz="133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415600" y="2828567"/>
            <a:ext cx="7113300" cy="125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 rot="10800000" flipH="1">
            <a:off x="-4189" y="714372"/>
            <a:ext cx="1588529" cy="507300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0" y="64132"/>
            <a:ext cx="12192029" cy="5863987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0" y="0"/>
            <a:ext cx="12192029" cy="5863987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15600" y="719633"/>
            <a:ext cx="11360700" cy="171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57519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0" y="58833"/>
            <a:ext cx="5751356" cy="5865687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" name="Google Shape;26;p4"/>
          <p:cNvSpPr/>
          <p:nvPr/>
        </p:nvSpPr>
        <p:spPr>
          <a:xfrm>
            <a:off x="-167" y="0"/>
            <a:ext cx="5755723" cy="5860653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4941900" cy="3345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6192900" y="667900"/>
            <a:ext cx="5555100" cy="546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0" y="0"/>
            <a:ext cx="12192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11360700" cy="83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415600" y="2007600"/>
            <a:ext cx="5333100" cy="410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6443200" y="2007600"/>
            <a:ext cx="5333100" cy="410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/>
          <p:nvPr/>
        </p:nvSpPr>
        <p:spPr>
          <a:xfrm>
            <a:off x="0" y="0"/>
            <a:ext cx="12192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11360700" cy="83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0"/>
            <a:ext cx="50193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15633" y="667900"/>
            <a:ext cx="4170000" cy="2438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415600" y="3187533"/>
            <a:ext cx="4170000" cy="306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15567" y="1064800"/>
            <a:ext cx="8330400" cy="472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415067" y="667900"/>
            <a:ext cx="4939200" cy="273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406400" y="3502300"/>
            <a:ext cx="4939200" cy="123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6505367" y="667900"/>
            <a:ext cx="5271900" cy="548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/>
          <p:nvPr/>
        </p:nvSpPr>
        <p:spPr>
          <a:xfrm>
            <a:off x="0" y="5825333"/>
            <a:ext cx="12192000" cy="103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415600" y="6028533"/>
            <a:ext cx="10639200" cy="614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oboto"/>
              <a:buChar char="●"/>
              <a:defRPr sz="17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0C65FE-4DFC-A031-30C9-ED2B96215B69}"/>
              </a:ext>
            </a:extLst>
          </p:cNvPr>
          <p:cNvSpPr/>
          <p:nvPr/>
        </p:nvSpPr>
        <p:spPr>
          <a:xfrm>
            <a:off x="0" y="4061637"/>
            <a:ext cx="12192000" cy="290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1F2A7A-A96E-6A99-9045-5F11009862FE}"/>
              </a:ext>
            </a:extLst>
          </p:cNvPr>
          <p:cNvSpPr/>
          <p:nvPr/>
        </p:nvSpPr>
        <p:spPr>
          <a:xfrm>
            <a:off x="6007394" y="0"/>
            <a:ext cx="6184605" cy="6857999"/>
          </a:xfrm>
          <a:prstGeom prst="rect">
            <a:avLst/>
          </a:prstGeom>
          <a:solidFill>
            <a:srgbClr val="313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Google Shape;83;p15"/>
          <p:cNvSpPr txBox="1">
            <a:spLocks noGrp="1"/>
          </p:cNvSpPr>
          <p:nvPr>
            <p:ph type="ctrTitle"/>
          </p:nvPr>
        </p:nvSpPr>
        <p:spPr>
          <a:xfrm>
            <a:off x="415600" y="1506454"/>
            <a:ext cx="11360700" cy="1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</a:pPr>
            <a:r>
              <a:rPr lang="fr-FR" sz="4000" dirty="0"/>
              <a:t>Interaction transport </a:t>
            </a:r>
            <a:r>
              <a:rPr lang="fr-FR" sz="4000" dirty="0">
                <a:solidFill>
                  <a:schemeClr val="bg1"/>
                </a:solidFill>
              </a:rPr>
              <a:t>  urbanisme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415600" y="3334102"/>
            <a:ext cx="7973488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L’aménagement de la ligne de Chronobus C5</a:t>
            </a:r>
            <a:endParaRPr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9184029" y="117456"/>
            <a:ext cx="292900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1800"/>
              <a:buFont typeface="Roboto"/>
              <a:buNone/>
              <a:defRPr sz="2100">
                <a:solidFill>
                  <a:schemeClr val="lt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defRPr>
            </a:lvl1pPr>
            <a:lvl2pPr marL="9144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r"/>
            <a:r>
              <a:rPr lang="fr-FR" sz="1600" dirty="0">
                <a:solidFill>
                  <a:schemeClr val="bg1"/>
                </a:solidFill>
                <a:sym typeface="Century Gothic"/>
              </a:rPr>
              <a:t>Mathieu LE GOURRIEREC</a:t>
            </a:r>
            <a:endParaRPr sz="1600" dirty="0">
              <a:solidFill>
                <a:schemeClr val="bg1"/>
              </a:solidFill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  <a:lum bright="70000" contrast="-70000"/>
          </a:blip>
          <a:stretch>
            <a:fillRect/>
          </a:stretch>
        </p:blipFill>
        <p:spPr>
          <a:xfrm>
            <a:off x="11267004" y="5747135"/>
            <a:ext cx="760970" cy="97214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4;p15">
            <a:extLst>
              <a:ext uri="{FF2B5EF4-FFF2-40B4-BE49-F238E27FC236}">
                <a16:creationId xmlns:a16="http://schemas.microsoft.com/office/drawing/2014/main" id="{3FA7EEA5-59DA-8D6D-DF67-797475FFD3AA}"/>
              </a:ext>
            </a:extLst>
          </p:cNvPr>
          <p:cNvSpPr txBox="1">
            <a:spLocks/>
          </p:cNvSpPr>
          <p:nvPr/>
        </p:nvSpPr>
        <p:spPr>
          <a:xfrm>
            <a:off x="10453612" y="486767"/>
            <a:ext cx="1626783" cy="368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>
              <a:buClr>
                <a:schemeClr val="lt2"/>
              </a:buClr>
              <a:buSzPts val="1800"/>
              <a:buFont typeface="Roboto"/>
              <a:buNone/>
              <a:defRPr sz="180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9144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</a:defRPr>
            </a:lvl2pPr>
            <a:lvl3pPr marL="13716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</a:defRPr>
            </a:lvl3pPr>
            <a:lvl4pPr marL="18288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</a:defRPr>
            </a:lvl4pPr>
            <a:lvl5pPr marL="22860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</a:defRPr>
            </a:lvl5pPr>
            <a:lvl6pPr marL="27432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</a:defRPr>
            </a:lvl6pPr>
            <a:lvl7pPr marL="32004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</a:defRPr>
            </a:lvl7pPr>
            <a:lvl8pPr marL="36576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</a:defRPr>
            </a:lvl8pPr>
            <a:lvl9pPr marL="4114800" indent="-323850">
              <a:buClr>
                <a:schemeClr val="lt2"/>
              </a:buClr>
              <a:buSzPts val="2100"/>
              <a:buFont typeface="Roboto"/>
              <a:buNone/>
              <a:defRPr sz="2100">
                <a:solidFill>
                  <a:schemeClr val="lt2"/>
                </a:solidFill>
                <a:latin typeface="Roboto"/>
                <a:ea typeface="Roboto"/>
                <a:cs typeface="Roboto"/>
              </a:defRPr>
            </a:lvl9pPr>
          </a:lstStyle>
          <a:p>
            <a:r>
              <a:rPr lang="fr-FR" sz="1600" dirty="0">
                <a:solidFill>
                  <a:schemeClr val="bg1">
                    <a:lumMod val="95000"/>
                  </a:schemeClr>
                </a:solidFill>
              </a:rPr>
              <a:t>TAMUR 24/05</a:t>
            </a:r>
          </a:p>
        </p:txBody>
      </p:sp>
      <p:sp>
        <p:nvSpPr>
          <p:cNvPr id="5" name="Google Shape;84;p15">
            <a:extLst>
              <a:ext uri="{FF2B5EF4-FFF2-40B4-BE49-F238E27FC236}">
                <a16:creationId xmlns:a16="http://schemas.microsoft.com/office/drawing/2014/main" id="{54DA36FE-9F96-7052-2974-9C30801B3C20}"/>
              </a:ext>
            </a:extLst>
          </p:cNvPr>
          <p:cNvSpPr txBox="1">
            <a:spLocks/>
          </p:cNvSpPr>
          <p:nvPr/>
        </p:nvSpPr>
        <p:spPr>
          <a:xfrm>
            <a:off x="-233926" y="6042448"/>
            <a:ext cx="5963119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Roboto"/>
              <a:buNone/>
              <a:defRPr sz="21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>
              <a:buSzPts val="1800"/>
            </a:pPr>
            <a:r>
              <a:rPr lang="fr-FR" sz="1600" i="1" u="sng" dirty="0">
                <a:solidFill>
                  <a:srgbClr val="3139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</a:t>
            </a:r>
            <a:r>
              <a:rPr lang="fr-FR" sz="1600" i="1" dirty="0">
                <a:solidFill>
                  <a:srgbClr val="3139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: PFE de François </a:t>
            </a:r>
            <a:r>
              <a:rPr lang="fr-FR" sz="1600" i="1" dirty="0" err="1">
                <a:solidFill>
                  <a:srgbClr val="3139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Demartial</a:t>
            </a:r>
            <a:r>
              <a:rPr lang="fr-FR" sz="1600" i="1" dirty="0">
                <a:solidFill>
                  <a:srgbClr val="31394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(VET, 2012) à la SAMOA (Société d’Aménagement de la Métropole Ouest-Atlantique)</a:t>
            </a:r>
          </a:p>
        </p:txBody>
      </p:sp>
    </p:spTree>
    <p:extLst>
      <p:ext uri="{BB962C8B-B14F-4D97-AF65-F5344CB8AC3E}">
        <p14:creationId xmlns:p14="http://schemas.microsoft.com/office/powerpoint/2010/main" val="637545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66642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Rôle des acteurs et candidats possibles</a:t>
            </a:r>
            <a:endParaRPr sz="3000"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10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1266" name="Picture 2" descr="Nantes Métropole">
            <a:extLst>
              <a:ext uri="{FF2B5EF4-FFF2-40B4-BE49-F238E27FC236}">
                <a16:creationId xmlns:a16="http://schemas.microsoft.com/office/drawing/2014/main" id="{C574DDAF-8475-7F5D-32F0-4AC04003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528" y="1307087"/>
            <a:ext cx="26003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35A70B2-4B66-D61D-26BC-BEF55E3EAAE4}"/>
              </a:ext>
            </a:extLst>
          </p:cNvPr>
          <p:cNvSpPr txBox="1"/>
          <p:nvPr/>
        </p:nvSpPr>
        <p:spPr>
          <a:xfrm>
            <a:off x="531812" y="2846784"/>
            <a:ext cx="5395978" cy="3657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Fait office d’AOM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solidFill>
                  <a:schemeClr val="dk2"/>
                </a:solidFill>
                <a:latin typeface="Merriweather"/>
                <a:sym typeface="Roboto"/>
              </a:rPr>
              <a:t>Elaboration du PDU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solidFill>
                  <a:schemeClr val="dk2"/>
                </a:solidFill>
                <a:latin typeface="Merriweather"/>
                <a:sym typeface="Roboto"/>
              </a:rPr>
              <a:t>Analyse les interactions entre les lignes, les grandes tendances en termes de trajet, les zones de desserte, la qualité du service…</a:t>
            </a:r>
          </a:p>
          <a:p>
            <a:pPr>
              <a:lnSpc>
                <a:spcPct val="115000"/>
              </a:lnSpc>
              <a:spcBef>
                <a:spcPts val="1800"/>
              </a:spcBef>
              <a:buClr>
                <a:schemeClr val="dk2"/>
              </a:buClr>
              <a:buSzPts val="1800"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Définit les grandes orientations</a:t>
            </a:r>
          </a:p>
          <a:p>
            <a:pPr>
              <a:lnSpc>
                <a:spcPct val="115000"/>
              </a:lnSpc>
              <a:spcBef>
                <a:spcPts val="1800"/>
              </a:spcBef>
              <a:buClr>
                <a:schemeClr val="dk2"/>
              </a:buClr>
              <a:buSzPts val="1800"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A l’échelle de toute la métropole (enjeu métropolitain qui dépasse le périmètre d’aménagement de la SAMOA)</a:t>
            </a:r>
            <a:endParaRPr lang="fr-FR" sz="1800" dirty="0">
              <a:solidFill>
                <a:schemeClr val="dk2"/>
              </a:solidFill>
              <a:latin typeface="Merriweather"/>
              <a:sym typeface="Roboto"/>
            </a:endParaRPr>
          </a:p>
        </p:txBody>
      </p:sp>
      <p:pic>
        <p:nvPicPr>
          <p:cNvPr id="11268" name="Picture 4" descr="Semitan - Transporter. Progresser. Partager. - Semitan">
            <a:extLst>
              <a:ext uri="{FF2B5EF4-FFF2-40B4-BE49-F238E27FC236}">
                <a16:creationId xmlns:a16="http://schemas.microsoft.com/office/drawing/2014/main" id="{53B82167-F380-3E3B-533A-51C4B49BE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49" y="1575995"/>
            <a:ext cx="28575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1EA3D96-5C89-3386-121F-03878194D386}"/>
              </a:ext>
            </a:extLst>
          </p:cNvPr>
          <p:cNvSpPr txBox="1"/>
          <p:nvPr/>
        </p:nvSpPr>
        <p:spPr>
          <a:xfrm>
            <a:off x="6317673" y="2782664"/>
            <a:ext cx="5395978" cy="3786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Gestionnaire du réseau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solidFill>
                  <a:schemeClr val="dk2"/>
                </a:solidFill>
                <a:latin typeface="Merriweather"/>
                <a:sym typeface="Roboto"/>
              </a:rPr>
              <a:t>Mandaté par l’AOM dans le cadre d’une DSP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solidFill>
                  <a:schemeClr val="dk2"/>
                </a:solidFill>
                <a:latin typeface="Merriweather"/>
                <a:sym typeface="Roboto"/>
              </a:rPr>
              <a:t>Gestion quotidienne du réseau</a:t>
            </a:r>
          </a:p>
          <a:p>
            <a:pPr>
              <a:lnSpc>
                <a:spcPct val="115000"/>
              </a:lnSpc>
              <a:spcBef>
                <a:spcPts val="1800"/>
              </a:spcBef>
              <a:buClr>
                <a:schemeClr val="dk2"/>
              </a:buClr>
              <a:buSzPts val="1800"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Logique de gestion et de coûts réguliers de fonctionnement</a:t>
            </a:r>
          </a:p>
          <a:p>
            <a:pPr>
              <a:lnSpc>
                <a:spcPct val="115000"/>
              </a:lnSpc>
              <a:spcBef>
                <a:spcPts val="1800"/>
              </a:spcBef>
              <a:buClr>
                <a:schemeClr val="dk2"/>
              </a:buClr>
              <a:buSzPts val="1800"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Expert de la phase de gestion dans les projets de transport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solidFill>
                  <a:schemeClr val="dk2"/>
                </a:solidFill>
                <a:latin typeface="Merriweather"/>
                <a:sym typeface="Roboto"/>
              </a:rPr>
              <a:t>Recul nécessaire pour proposer des solutions pratiques</a:t>
            </a:r>
          </a:p>
        </p:txBody>
      </p:sp>
    </p:spTree>
    <p:extLst>
      <p:ext uri="{BB962C8B-B14F-4D97-AF65-F5344CB8AC3E}">
        <p14:creationId xmlns:p14="http://schemas.microsoft.com/office/powerpoint/2010/main" val="269804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66642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Projet de la C5 : synergies et limites</a:t>
            </a:r>
            <a:endParaRPr sz="3000"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11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B5CF062-022A-FE44-CE04-F9E971F65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06" t="53333" r="38081" b="17220"/>
          <a:stretch/>
        </p:blipFill>
        <p:spPr>
          <a:xfrm>
            <a:off x="5045494" y="1712424"/>
            <a:ext cx="6774363" cy="3751154"/>
          </a:xfrm>
          <a:prstGeom prst="rect">
            <a:avLst/>
          </a:prstGeom>
        </p:spPr>
      </p:pic>
      <p:sp>
        <p:nvSpPr>
          <p:cNvPr id="9" name="Google Shape;94;p16">
            <a:extLst>
              <a:ext uri="{FF2B5EF4-FFF2-40B4-BE49-F238E27FC236}">
                <a16:creationId xmlns:a16="http://schemas.microsoft.com/office/drawing/2014/main" id="{356991E6-2BCA-F810-A2F0-D73E49EB5BFA}"/>
              </a:ext>
            </a:extLst>
          </p:cNvPr>
          <p:cNvSpPr txBox="1">
            <a:spLocks/>
          </p:cNvSpPr>
          <p:nvPr/>
        </p:nvSpPr>
        <p:spPr>
          <a:xfrm>
            <a:off x="10011544" y="5539563"/>
            <a:ext cx="2792951" cy="56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Bef>
                <a:spcPts val="0"/>
              </a:spcBef>
              <a:buFont typeface="Roboto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Montage à 2 MOA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9D1909-AE42-207F-7FD2-F6EC805B5F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05" t="34574" r="42442" b="33616"/>
          <a:stretch/>
        </p:blipFill>
        <p:spPr>
          <a:xfrm>
            <a:off x="37992" y="1788410"/>
            <a:ext cx="5007502" cy="4176455"/>
          </a:xfrm>
          <a:prstGeom prst="rect">
            <a:avLst/>
          </a:prstGeom>
        </p:spPr>
      </p:pic>
      <p:sp>
        <p:nvSpPr>
          <p:cNvPr id="8" name="Google Shape;94;p16">
            <a:extLst>
              <a:ext uri="{FF2B5EF4-FFF2-40B4-BE49-F238E27FC236}">
                <a16:creationId xmlns:a16="http://schemas.microsoft.com/office/drawing/2014/main" id="{8F41FE1B-EB31-3C12-D2A9-A1B590AB84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64824" y="5448727"/>
            <a:ext cx="2792951" cy="56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Schéma classique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DF0D758-D46C-02A2-CA60-F991115BC2FC}"/>
              </a:ext>
            </a:extLst>
          </p:cNvPr>
          <p:cNvSpPr/>
          <p:nvPr/>
        </p:nvSpPr>
        <p:spPr>
          <a:xfrm>
            <a:off x="7686393" y="1636439"/>
            <a:ext cx="1711105" cy="2564369"/>
          </a:xfrm>
          <a:prstGeom prst="ellipse">
            <a:avLst/>
          </a:pr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B24F5C-AB16-FF4C-BD89-8C9B35D2B4FE}"/>
              </a:ext>
            </a:extLst>
          </p:cNvPr>
          <p:cNvSpPr txBox="1"/>
          <p:nvPr/>
        </p:nvSpPr>
        <p:spPr>
          <a:xfrm>
            <a:off x="5559310" y="5502137"/>
            <a:ext cx="5395978" cy="3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solidFill>
                  <a:schemeClr val="dk2"/>
                </a:solidFill>
                <a:latin typeface="Merriweather"/>
                <a:sym typeface="Roboto"/>
              </a:rPr>
              <a:t>Complexification</a:t>
            </a:r>
          </a:p>
        </p:txBody>
      </p:sp>
    </p:spTree>
    <p:extLst>
      <p:ext uri="{BB962C8B-B14F-4D97-AF65-F5344CB8AC3E}">
        <p14:creationId xmlns:p14="http://schemas.microsoft.com/office/powerpoint/2010/main" val="4055771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66642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Projet de la C5 : synergies et limites</a:t>
            </a:r>
            <a:endParaRPr sz="3000"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12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B1E127-602C-0486-467C-157DC3C26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12" t="23411" r="40074" b="42166"/>
          <a:stretch/>
        </p:blipFill>
        <p:spPr>
          <a:xfrm>
            <a:off x="384893" y="1512962"/>
            <a:ext cx="5704634" cy="4262424"/>
          </a:xfrm>
          <a:prstGeom prst="rect">
            <a:avLst/>
          </a:prstGeom>
        </p:spPr>
      </p:pic>
      <p:sp>
        <p:nvSpPr>
          <p:cNvPr id="7" name="Google Shape;94;p16">
            <a:extLst>
              <a:ext uri="{FF2B5EF4-FFF2-40B4-BE49-F238E27FC236}">
                <a16:creationId xmlns:a16="http://schemas.microsoft.com/office/drawing/2014/main" id="{20E35DBA-C0BF-C3F8-29EB-C23A5B2031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64821" y="5395367"/>
            <a:ext cx="2792951" cy="56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Montage de la C5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9861918-05F0-6B2F-914B-BB897AD6ECE5}"/>
              </a:ext>
            </a:extLst>
          </p:cNvPr>
          <p:cNvSpPr/>
          <p:nvPr/>
        </p:nvSpPr>
        <p:spPr>
          <a:xfrm>
            <a:off x="531812" y="2317687"/>
            <a:ext cx="1419333" cy="586212"/>
          </a:xfrm>
          <a:prstGeom prst="ellipse">
            <a:avLst/>
          </a:prstGeom>
          <a:noFill/>
          <a:ln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Google Shape;94;p16">
            <a:extLst>
              <a:ext uri="{FF2B5EF4-FFF2-40B4-BE49-F238E27FC236}">
                <a16:creationId xmlns:a16="http://schemas.microsoft.com/office/drawing/2014/main" id="{91E16124-7980-5BF2-3E2D-D880277FE046}"/>
              </a:ext>
            </a:extLst>
          </p:cNvPr>
          <p:cNvSpPr txBox="1">
            <a:spLocks/>
          </p:cNvSpPr>
          <p:nvPr/>
        </p:nvSpPr>
        <p:spPr>
          <a:xfrm>
            <a:off x="6222688" y="5431986"/>
            <a:ext cx="5431547" cy="56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>
              <a:spcBef>
                <a:spcPts val="0"/>
              </a:spcBef>
              <a:buFont typeface="Roboto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Allée Paul Nizan : avant/après intervention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F4ED700-5FC3-E394-9C99-7AD823E221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86" t="30078" r="39738" b="30201"/>
          <a:stretch/>
        </p:blipFill>
        <p:spPr>
          <a:xfrm>
            <a:off x="6927713" y="1382057"/>
            <a:ext cx="4726522" cy="404992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88F963-5C19-16A5-0EC7-307093C09816}"/>
              </a:ext>
            </a:extLst>
          </p:cNvPr>
          <p:cNvSpPr txBox="1"/>
          <p:nvPr/>
        </p:nvSpPr>
        <p:spPr>
          <a:xfrm>
            <a:off x="310664" y="6070218"/>
            <a:ext cx="11739497" cy="3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solidFill>
                  <a:schemeClr val="dk2"/>
                </a:solidFill>
                <a:latin typeface="Merriweather"/>
                <a:sym typeface="Roboto"/>
              </a:rPr>
              <a:t>SEMITAN comme AMO pour apporter l’expertise en termes de contrainte d’exploitation de la ligne</a:t>
            </a:r>
          </a:p>
        </p:txBody>
      </p:sp>
    </p:spTree>
    <p:extLst>
      <p:ext uri="{BB962C8B-B14F-4D97-AF65-F5344CB8AC3E}">
        <p14:creationId xmlns:p14="http://schemas.microsoft.com/office/powerpoint/2010/main" val="3163647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66642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Projet de la C5 : synergies et limites</a:t>
            </a:r>
            <a:endParaRPr sz="3000"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13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CC84705-BA29-2532-5795-4151A6C8D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62" t="61228" r="37613" b="7898"/>
          <a:stretch/>
        </p:blipFill>
        <p:spPr>
          <a:xfrm>
            <a:off x="5837971" y="2354035"/>
            <a:ext cx="6049229" cy="34303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56C617-E467-4EC0-E1E2-FA793DB10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62" t="30689" r="37613" b="38913"/>
          <a:stretch/>
        </p:blipFill>
        <p:spPr>
          <a:xfrm>
            <a:off x="159323" y="2354035"/>
            <a:ext cx="5953514" cy="332406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1C124D-9BD5-472C-9EF0-675119D418B9}"/>
              </a:ext>
            </a:extLst>
          </p:cNvPr>
          <p:cNvSpPr txBox="1"/>
          <p:nvPr/>
        </p:nvSpPr>
        <p:spPr>
          <a:xfrm>
            <a:off x="304800" y="1459372"/>
            <a:ext cx="5791200" cy="3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Analyse multicritère</a:t>
            </a:r>
            <a:endParaRPr lang="fr-FR" sz="1800" dirty="0">
              <a:solidFill>
                <a:schemeClr val="dk2"/>
              </a:solidFill>
              <a:latin typeface="Merriweather"/>
              <a:sym typeface="Roboto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B21D6C-D46C-8310-04E1-CE4644B521AC}"/>
              </a:ext>
            </a:extLst>
          </p:cNvPr>
          <p:cNvSpPr txBox="1"/>
          <p:nvPr/>
        </p:nvSpPr>
        <p:spPr>
          <a:xfrm>
            <a:off x="452503" y="1857230"/>
            <a:ext cx="11739497" cy="3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solidFill>
                  <a:schemeClr val="dk2"/>
                </a:solidFill>
                <a:latin typeface="Merriweather"/>
                <a:sym typeface="Roboto"/>
              </a:rPr>
              <a:t>Synergies importantes en termes de coûts, délais, communication interne et externe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449273-3445-73DE-00C3-5F5A1DC54122}"/>
              </a:ext>
            </a:extLst>
          </p:cNvPr>
          <p:cNvSpPr txBox="1"/>
          <p:nvPr/>
        </p:nvSpPr>
        <p:spPr>
          <a:xfrm>
            <a:off x="159323" y="5873506"/>
            <a:ext cx="12089394" cy="838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solidFill>
                  <a:schemeClr val="dk2"/>
                </a:solidFill>
                <a:latin typeface="Merriweather"/>
                <a:sym typeface="Roboto"/>
              </a:rPr>
              <a:t>Question du foncier - 2 MOA : chacune est responsable // 1 MOA : stratégie globale et cohérente (ZAC)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solidFill>
                  <a:schemeClr val="dk2"/>
                </a:solidFill>
                <a:latin typeface="Merriweather"/>
                <a:sym typeface="Roboto"/>
              </a:rPr>
              <a:t>Renouvellement urbain et processus qui permet d’éviter les reprises et rénovations</a:t>
            </a:r>
          </a:p>
        </p:txBody>
      </p:sp>
    </p:spTree>
    <p:extLst>
      <p:ext uri="{BB962C8B-B14F-4D97-AF65-F5344CB8AC3E}">
        <p14:creationId xmlns:p14="http://schemas.microsoft.com/office/powerpoint/2010/main" val="2689058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66642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Projet de la C5 : synergies et limites</a:t>
            </a:r>
            <a:endParaRPr sz="3000"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14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1C124D-9BD5-472C-9EF0-675119D418B9}"/>
              </a:ext>
            </a:extLst>
          </p:cNvPr>
          <p:cNvSpPr txBox="1"/>
          <p:nvPr/>
        </p:nvSpPr>
        <p:spPr>
          <a:xfrm>
            <a:off x="304800" y="1459372"/>
            <a:ext cx="9174178" cy="3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fr-FR" sz="1800" dirty="0">
                <a:solidFill>
                  <a:srgbClr val="C00000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Limites du montage</a:t>
            </a: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 que l’analyse multicritère ne soulève pas :</a:t>
            </a:r>
            <a:endParaRPr lang="fr-FR" sz="1800" dirty="0">
              <a:solidFill>
                <a:schemeClr val="dk2"/>
              </a:solidFill>
              <a:latin typeface="Merriweather"/>
              <a:sym typeface="Roboto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2B21D6C-D46C-8310-04E1-CE4644B521AC}"/>
              </a:ext>
            </a:extLst>
          </p:cNvPr>
          <p:cNvSpPr txBox="1"/>
          <p:nvPr/>
        </p:nvSpPr>
        <p:spPr>
          <a:xfrm>
            <a:off x="371020" y="2044422"/>
            <a:ext cx="11371323" cy="228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Positions contradictoires et rivalités institutionnelles (champs d’action menacés par d’autres institutions)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Volonté politique forte entraînée par certains élus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Complexité des processus de validation et nécessité de compétences techniques </a:t>
            </a:r>
            <a:r>
              <a:rPr lang="fr-FR" sz="1600" b="1" dirty="0">
                <a:solidFill>
                  <a:schemeClr val="dk2"/>
                </a:solidFill>
                <a:latin typeface="Merriweather"/>
                <a:sym typeface="Roboto"/>
              </a:rPr>
              <a:t>en interne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b="1" dirty="0">
                <a:solidFill>
                  <a:schemeClr val="dk2"/>
                </a:solidFill>
                <a:latin typeface="Merriweather"/>
                <a:sym typeface="Roboto"/>
              </a:rPr>
              <a:t>Captation des effets de levier des projets de transport </a:t>
            </a: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(notamment à proximité des stations) - Qui est autorisé à capter cette valorisation ? </a:t>
            </a:r>
            <a:r>
              <a:rPr lang="fr-FR" sz="1600" b="1" dirty="0">
                <a:solidFill>
                  <a:schemeClr val="dk2"/>
                </a:solidFill>
                <a:latin typeface="Merriweather"/>
                <a:sym typeface="Roboto"/>
              </a:rPr>
              <a:t>Un frein à la coopération entre les acteurs !</a:t>
            </a:r>
          </a:p>
          <a:p>
            <a:pPr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</a:pPr>
            <a:endParaRPr lang="fr-FR" sz="1600" dirty="0">
              <a:solidFill>
                <a:schemeClr val="dk2"/>
              </a:solidFill>
              <a:latin typeface="Merriweather"/>
              <a:sym typeface="Roboto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BB2CB0-07EA-8418-82DB-37292763341E}"/>
              </a:ext>
            </a:extLst>
          </p:cNvPr>
          <p:cNvSpPr txBox="1"/>
          <p:nvPr/>
        </p:nvSpPr>
        <p:spPr>
          <a:xfrm>
            <a:off x="449657" y="4180959"/>
            <a:ext cx="11292689" cy="174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fr-FR" sz="16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Sur le projet C5, 2 logiques de captation :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Captation par le public (aménageur) sur opérations immobilières ponctuelles en milieu urbain constitué sur foncier de la SAMOA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Captation par le privé sur les emprises d’industries désertées au profit de programmes de bureaux et logements</a:t>
            </a:r>
          </a:p>
        </p:txBody>
      </p:sp>
    </p:spTree>
    <p:extLst>
      <p:ext uri="{BB962C8B-B14F-4D97-AF65-F5344CB8AC3E}">
        <p14:creationId xmlns:p14="http://schemas.microsoft.com/office/powerpoint/2010/main" val="170717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66642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Exemples récents</a:t>
            </a:r>
            <a:endParaRPr sz="3000"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15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40C839-58D5-6C21-B15D-C160BA4386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67" t="20705" r="31666" b="34630"/>
          <a:stretch/>
        </p:blipFill>
        <p:spPr>
          <a:xfrm>
            <a:off x="6317164" y="139700"/>
            <a:ext cx="5673224" cy="65786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EAE500-6683-486F-5EEB-CF4AF091DA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979" t="34444" r="16875" b="17407"/>
          <a:stretch/>
        </p:blipFill>
        <p:spPr>
          <a:xfrm>
            <a:off x="428720" y="2157484"/>
            <a:ext cx="5785733" cy="4335131"/>
          </a:xfrm>
          <a:prstGeom prst="rect">
            <a:avLst/>
          </a:prstGeom>
        </p:spPr>
      </p:pic>
      <p:sp>
        <p:nvSpPr>
          <p:cNvPr id="5" name="Google Shape;94;p16">
            <a:extLst>
              <a:ext uri="{FF2B5EF4-FFF2-40B4-BE49-F238E27FC236}">
                <a16:creationId xmlns:a16="http://schemas.microsoft.com/office/drawing/2014/main" id="{6C9CD954-4DE9-D9A6-04E8-7498BDBA7D05}"/>
              </a:ext>
            </a:extLst>
          </p:cNvPr>
          <p:cNvSpPr txBox="1">
            <a:spLocks/>
          </p:cNvSpPr>
          <p:nvPr/>
        </p:nvSpPr>
        <p:spPr>
          <a:xfrm>
            <a:off x="425987" y="1501083"/>
            <a:ext cx="5791200" cy="816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Bef>
                <a:spcPts val="0"/>
              </a:spcBef>
              <a:buFont typeface="Roboto"/>
              <a:buNone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sym typeface="Merriweather"/>
              </a:rPr>
              <a:t>Amiens Métropole // Aménageur ZAC Gare-La-Vallée</a:t>
            </a:r>
          </a:p>
        </p:txBody>
      </p:sp>
    </p:spTree>
    <p:extLst>
      <p:ext uri="{BB962C8B-B14F-4D97-AF65-F5344CB8AC3E}">
        <p14:creationId xmlns:p14="http://schemas.microsoft.com/office/powerpoint/2010/main" val="3447249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66642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Exemples récents</a:t>
            </a:r>
            <a:endParaRPr sz="3000"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16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" name="Google Shape;94;p16">
            <a:extLst>
              <a:ext uri="{FF2B5EF4-FFF2-40B4-BE49-F238E27FC236}">
                <a16:creationId xmlns:a16="http://schemas.microsoft.com/office/drawing/2014/main" id="{6C9CD954-4DE9-D9A6-04E8-7498BDBA7D05}"/>
              </a:ext>
            </a:extLst>
          </p:cNvPr>
          <p:cNvSpPr txBox="1">
            <a:spLocks/>
          </p:cNvSpPr>
          <p:nvPr/>
        </p:nvSpPr>
        <p:spPr>
          <a:xfrm>
            <a:off x="425986" y="1501083"/>
            <a:ext cx="6318845" cy="816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Bef>
                <a:spcPts val="0"/>
              </a:spcBef>
              <a:buFont typeface="Roboto"/>
              <a:buNone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sym typeface="Merriweather"/>
              </a:rPr>
              <a:t>Grenoble (ligne E du tramway - 2015) : </a:t>
            </a:r>
            <a:r>
              <a:rPr lang="fr-FR" sz="1800" b="1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sym typeface="Merriweather"/>
              </a:rPr>
              <a:t>Contrat d’axe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0A05D54-DE2A-EDBC-94CE-147BE9CA9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30" t="68797" r="28664" b="12526"/>
          <a:stretch/>
        </p:blipFill>
        <p:spPr>
          <a:xfrm>
            <a:off x="7185701" y="4605540"/>
            <a:ext cx="4281105" cy="202573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BF07E1E-FF49-F254-1952-167821BF7F49}"/>
              </a:ext>
            </a:extLst>
          </p:cNvPr>
          <p:cNvSpPr txBox="1"/>
          <p:nvPr/>
        </p:nvSpPr>
        <p:spPr>
          <a:xfrm>
            <a:off x="425987" y="2153934"/>
            <a:ext cx="5791200" cy="4268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fr-FR" sz="16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Démarche </a:t>
            </a:r>
            <a:r>
              <a:rPr lang="fr-FR" sz="1600" b="1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volontaire et non codifiée </a:t>
            </a:r>
            <a:r>
              <a:rPr lang="fr-FR" sz="16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entre différents partenaires responsables de projets de transport collectif et d’aménagement d’un territoire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Généralement dans le cadre de « Zones d’intensification urbaine »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Définition de partenariats, d’objectifs, d’engagements pour inscrire un axe dans une dynamique de desserte en TC, de densification et d’amélioration de l’espace public (qualité urbaine)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Nécessite des efforts d’animation et de coordination, des capacités techniques et un consensus entre les acteurs concernés</a:t>
            </a:r>
          </a:p>
          <a:p>
            <a:pPr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</a:pPr>
            <a:endParaRPr lang="fr-FR" sz="1600" dirty="0">
              <a:solidFill>
                <a:schemeClr val="dk2"/>
              </a:solidFill>
              <a:latin typeface="Merriweather"/>
              <a:sym typeface="Roboto"/>
            </a:endParaRPr>
          </a:p>
        </p:txBody>
      </p:sp>
      <p:pic>
        <p:nvPicPr>
          <p:cNvPr id="13314" name="Picture 2" descr="Tramway de Grenoble - Ligne E | Ingérop">
            <a:extLst>
              <a:ext uri="{FF2B5EF4-FFF2-40B4-BE49-F238E27FC236}">
                <a16:creationId xmlns:a16="http://schemas.microsoft.com/office/drawing/2014/main" id="{D64E483B-A48E-89A6-8A89-ECB6C5DD3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773" y="1501083"/>
            <a:ext cx="4428963" cy="295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94;p16">
            <a:extLst>
              <a:ext uri="{FF2B5EF4-FFF2-40B4-BE49-F238E27FC236}">
                <a16:creationId xmlns:a16="http://schemas.microsoft.com/office/drawing/2014/main" id="{3643EAE8-C063-8B4F-5119-62B2B0456698}"/>
              </a:ext>
            </a:extLst>
          </p:cNvPr>
          <p:cNvSpPr txBox="1">
            <a:spLocks/>
          </p:cNvSpPr>
          <p:nvPr/>
        </p:nvSpPr>
        <p:spPr>
          <a:xfrm>
            <a:off x="6217187" y="1167410"/>
            <a:ext cx="5431547" cy="56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>
              <a:spcBef>
                <a:spcPts val="0"/>
              </a:spcBef>
              <a:buFont typeface="Roboto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Ligne E tramway de Grenoble (</a:t>
            </a:r>
            <a:r>
              <a:rPr lang="fr-FR" sz="1400" dirty="0" err="1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Ingérop</a:t>
            </a: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8950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"/>
          <p:cNvSpPr txBox="1">
            <a:spLocks noGrp="1"/>
          </p:cNvSpPr>
          <p:nvPr>
            <p:ph type="ctrTitle"/>
          </p:nvPr>
        </p:nvSpPr>
        <p:spPr>
          <a:xfrm>
            <a:off x="415600" y="719633"/>
            <a:ext cx="11360700" cy="1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</a:pPr>
            <a:r>
              <a:rPr lang="fr-FR"/>
              <a:t>Merci pour votre attention !</a:t>
            </a:r>
            <a:endParaRPr/>
          </a:p>
        </p:txBody>
      </p:sp>
      <p:sp>
        <p:nvSpPr>
          <p:cNvPr id="314" name="Google Shape;314;p33"/>
          <p:cNvSpPr txBox="1">
            <a:spLocks noGrp="1"/>
          </p:cNvSpPr>
          <p:nvPr>
            <p:ph type="subTitle" idx="1"/>
          </p:nvPr>
        </p:nvSpPr>
        <p:spPr>
          <a:xfrm>
            <a:off x="415600" y="2504747"/>
            <a:ext cx="56568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>
                <a:latin typeface="Merriweather"/>
                <a:ea typeface="Merriweather"/>
                <a:cs typeface="Merriweather"/>
                <a:sym typeface="Merriweather"/>
              </a:rPr>
              <a:t>Avez-vous des questions ?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5" name="Google Shape;315;p3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17</a:t>
            </a:fld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1893A9-B56F-E8E3-DAFF-C2B709D8C8AE}"/>
              </a:ext>
            </a:extLst>
          </p:cNvPr>
          <p:cNvSpPr/>
          <p:nvPr/>
        </p:nvSpPr>
        <p:spPr>
          <a:xfrm>
            <a:off x="6007394" y="0"/>
            <a:ext cx="6184605" cy="6857999"/>
          </a:xfrm>
          <a:prstGeom prst="rect">
            <a:avLst/>
          </a:prstGeom>
          <a:solidFill>
            <a:srgbClr val="3139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87908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Introduction</a:t>
            </a:r>
            <a:endParaRPr sz="3000"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531812" y="1735868"/>
            <a:ext cx="4924809" cy="496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sym typeface="Merriweather"/>
              </a:rPr>
              <a:t>Nombreux acteurs sectorisés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Des expertises indépendantes </a:t>
            </a: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Augmentation du nombre d’interfaces</a:t>
            </a: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SzPts val="1800"/>
              <a:buFont typeface="Merriweather" panose="00000500000000000000" pitchFamily="2" charset="0"/>
              <a:buChar char="→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Pas de vision globale</a:t>
            </a: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SzPts val="1900"/>
              <a:buFont typeface="Merriweather" panose="00000500000000000000" pitchFamily="2" charset="0"/>
              <a:buChar char="→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Pertes d’information et synergies rares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sym typeface="Merriweather"/>
              </a:rPr>
              <a:t>Projet de transport Chronobus (Nantes)</a:t>
            </a:r>
          </a:p>
          <a:p>
            <a:pPr marL="285750" indent="-285750">
              <a:spcBef>
                <a:spcPts val="1000"/>
              </a:spcBef>
              <a:buFont typeface="Merriweather" panose="00000500000000000000" pitchFamily="2" charset="0"/>
              <a:buChar char="→"/>
            </a:pPr>
            <a:r>
              <a:rPr lang="fr-FR" sz="1800" dirty="0">
                <a:latin typeface="Merriweather"/>
                <a:sym typeface="Merriweather"/>
              </a:rPr>
              <a:t>Choix d’un aménageur (sans compétence transport) pour la MOA malgré la présence d’une AOT</a:t>
            </a:r>
          </a:p>
          <a:p>
            <a:pPr marL="285750" indent="-285750">
              <a:spcBef>
                <a:spcPts val="1000"/>
              </a:spcBef>
              <a:buFont typeface="Merriweather" panose="00000500000000000000" pitchFamily="2" charset="0"/>
              <a:buChar char="→"/>
            </a:pPr>
            <a:r>
              <a:rPr lang="fr-FR" sz="1800" dirty="0">
                <a:latin typeface="Merriweather"/>
                <a:sym typeface="Merriweather"/>
              </a:rPr>
              <a:t>Montage particulier car acteurs regroupés dans la même organisation</a:t>
            </a:r>
            <a:endParaRPr sz="1800" dirty="0">
              <a:latin typeface="Merriweather"/>
              <a:sym typeface="Merriweather"/>
            </a:endParaRPr>
          </a:p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27BE22B-377F-D251-288E-D82DDB8727B6}"/>
              </a:ext>
            </a:extLst>
          </p:cNvPr>
          <p:cNvSpPr txBox="1"/>
          <p:nvPr/>
        </p:nvSpPr>
        <p:spPr>
          <a:xfrm>
            <a:off x="6007394" y="4127531"/>
            <a:ext cx="6184605" cy="222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15000"/>
              </a:lnSpc>
              <a:buClr>
                <a:schemeClr val="dk2"/>
              </a:buClr>
              <a:buSzPts val="1800"/>
              <a:buFont typeface="Roboto"/>
              <a:buNone/>
              <a:defRPr sz="1800">
                <a:solidFill>
                  <a:srgbClr val="F79646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defRPr>
            </a:lvl1pPr>
            <a:lvl2pPr marL="9144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spcBef>
                <a:spcPts val="1200"/>
              </a:spcBef>
            </a:pPr>
            <a:r>
              <a:rPr lang="fr-FR" dirty="0">
                <a:solidFill>
                  <a:schemeClr val="bg1"/>
                </a:solidFill>
              </a:rPr>
              <a:t>Pourquoi ce choix de montage ? </a:t>
            </a:r>
          </a:p>
          <a:p>
            <a:pPr algn="ctr">
              <a:spcBef>
                <a:spcPts val="1200"/>
              </a:spcBef>
            </a:pPr>
            <a:r>
              <a:rPr lang="fr-FR" dirty="0">
                <a:solidFill>
                  <a:schemeClr val="bg1"/>
                </a:solidFill>
              </a:rPr>
              <a:t>Quels sont ses avantages/inconvénients ? </a:t>
            </a:r>
          </a:p>
          <a:p>
            <a:pPr algn="ctr">
              <a:spcBef>
                <a:spcPts val="1200"/>
              </a:spcBef>
            </a:pPr>
            <a:r>
              <a:rPr lang="fr-FR" dirty="0">
                <a:solidFill>
                  <a:schemeClr val="bg1"/>
                </a:solidFill>
              </a:rPr>
              <a:t>Quelles sont les synergies existantes ? </a:t>
            </a:r>
          </a:p>
          <a:p>
            <a:pPr algn="ctr">
              <a:spcBef>
                <a:spcPts val="1200"/>
              </a:spcBef>
            </a:pPr>
            <a:r>
              <a:rPr lang="fr-FR" dirty="0">
                <a:solidFill>
                  <a:schemeClr val="bg1"/>
                </a:solidFill>
              </a:rPr>
              <a:t>Qu’en est-il aujourd’hui ? </a:t>
            </a:r>
          </a:p>
        </p:txBody>
      </p:sp>
      <p:pic>
        <p:nvPicPr>
          <p:cNvPr id="1026" name="Picture 2" descr="Nouveaux usages sur l'Île de Nantes - Une autre ville">
            <a:extLst>
              <a:ext uri="{FF2B5EF4-FFF2-40B4-BE49-F238E27FC236}">
                <a16:creationId xmlns:a16="http://schemas.microsoft.com/office/drawing/2014/main" id="{1BC46179-CD51-9B13-12AC-86695F6D3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394" y="646349"/>
            <a:ext cx="6189719" cy="33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 Nouveau Bauhaus en Pays de la Loire&quot; - France Design Week Nantes - Ouest  Industries Créatives">
            <a:extLst>
              <a:ext uri="{FF2B5EF4-FFF2-40B4-BE49-F238E27FC236}">
                <a16:creationId xmlns:a16="http://schemas.microsoft.com/office/drawing/2014/main" id="{1B7B6920-E8FF-D20C-FBAC-A0440DA06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1" r="25423" b="17698"/>
          <a:stretch/>
        </p:blipFill>
        <p:spPr bwMode="auto">
          <a:xfrm>
            <a:off x="10677162" y="3707954"/>
            <a:ext cx="1472306" cy="2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35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87908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Plan</a:t>
            </a:r>
            <a:endParaRPr sz="3000"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body" idx="1"/>
          </p:nvPr>
        </p:nvSpPr>
        <p:spPr>
          <a:xfrm>
            <a:off x="1657255" y="1503786"/>
            <a:ext cx="10071068" cy="509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Merriweather"/>
              <a:buChar char="•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Etat des lieux et présentation du projet</a:t>
            </a: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Merriweather"/>
              <a:buChar char="•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Interactions entre projets urbains et de transport</a:t>
            </a: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Merriweather"/>
              <a:buChar char="•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Rôles des acteurs et candidats possibles pour la MOA du projet</a:t>
            </a: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Merriweather"/>
              <a:buChar char="•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Projet de la C5 : synergies et limites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900"/>
              <a:buNone/>
            </a:pPr>
            <a:endParaRPr lang="fr-FR"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Merriweather"/>
              <a:buChar char="•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Conclusion du PFE</a:t>
            </a: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3429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Merriweather"/>
              <a:buChar char="•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Et aujourd’hui ? Exemples récents…</a:t>
            </a:r>
            <a:endParaRPr sz="18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3</a:t>
            </a:fld>
            <a:endParaRPr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59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4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241BD4-1925-ECCE-CB3C-795EE793A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19" t="45427" r="48459" b="25396"/>
          <a:stretch/>
        </p:blipFill>
        <p:spPr>
          <a:xfrm>
            <a:off x="6423837" y="1658300"/>
            <a:ext cx="5135526" cy="4295554"/>
          </a:xfrm>
          <a:prstGeom prst="rect">
            <a:avLst/>
          </a:prstGeom>
        </p:spPr>
      </p:pic>
      <p:sp>
        <p:nvSpPr>
          <p:cNvPr id="6" name="Google Shape;94;p16">
            <a:extLst>
              <a:ext uri="{FF2B5EF4-FFF2-40B4-BE49-F238E27FC236}">
                <a16:creationId xmlns:a16="http://schemas.microsoft.com/office/drawing/2014/main" id="{882752CF-01C5-61AB-3AC8-E65EADFB69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29626" y="6004444"/>
            <a:ext cx="3062788" cy="54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Tâche urbaine de Nantes (2012)</a:t>
            </a:r>
            <a:endParaRPr sz="1400" dirty="0">
              <a:solidFill>
                <a:srgbClr val="31394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" name="Google Shape;94;p16">
            <a:extLst>
              <a:ext uri="{FF2B5EF4-FFF2-40B4-BE49-F238E27FC236}">
                <a16:creationId xmlns:a16="http://schemas.microsoft.com/office/drawing/2014/main" id="{93D241F7-BCD4-3F78-A5EC-03A208BC155F}"/>
              </a:ext>
            </a:extLst>
          </p:cNvPr>
          <p:cNvSpPr txBox="1">
            <a:spLocks/>
          </p:cNvSpPr>
          <p:nvPr/>
        </p:nvSpPr>
        <p:spPr>
          <a:xfrm>
            <a:off x="425987" y="1660575"/>
            <a:ext cx="5791200" cy="496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Bef>
                <a:spcPts val="0"/>
              </a:spcBef>
              <a:buFont typeface="Roboto"/>
              <a:buNone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sym typeface="Merriweather"/>
              </a:rPr>
              <a:t>L’Île de Nantes : une zone stratégique dans l’affirmation du centre de l’agglomération</a:t>
            </a:r>
          </a:p>
          <a:p>
            <a:pPr marL="285750" indent="-285750">
              <a:spcBef>
                <a:spcPts val="600"/>
              </a:spcBef>
              <a:buFont typeface="Merriweather" panose="00000500000000000000" pitchFamily="2" charset="0"/>
              <a:buChar char="→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Fort développement industriel et artisanal (proximité avec la Loire)</a:t>
            </a:r>
          </a:p>
          <a:p>
            <a:pPr marL="285750" indent="-285750">
              <a:buFont typeface="Merriweather" panose="00000500000000000000" pitchFamily="2" charset="0"/>
              <a:buChar char="→"/>
            </a:pPr>
            <a:r>
              <a:rPr lang="fr-FR" sz="1800" dirty="0">
                <a:latin typeface="Merriweather"/>
                <a:ea typeface="Merriweather"/>
                <a:cs typeface="Merriweather"/>
                <a:sym typeface="Merriweather"/>
              </a:rPr>
              <a:t>Un développement sur  la rive Nord nécessitant un rééquilibrage vers le Sud pour s’adapter aux nouveaux enjeux du développement</a:t>
            </a:r>
          </a:p>
          <a:p>
            <a:pPr marL="0" indent="0">
              <a:spcBef>
                <a:spcPts val="2400"/>
              </a:spcBef>
              <a:buFont typeface="Roboto"/>
              <a:buNone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sym typeface="Merriweather"/>
              </a:rPr>
              <a:t>Une volonté de reconsidérer l’île dans son ensemble</a:t>
            </a:r>
          </a:p>
          <a:p>
            <a:pPr marL="285750" indent="-285750">
              <a:buFont typeface="Merriweather" panose="00000500000000000000" pitchFamily="2" charset="0"/>
              <a:buChar char="→"/>
            </a:pPr>
            <a:r>
              <a:rPr lang="fr-FR" sz="1800" dirty="0">
                <a:latin typeface="Merriweather"/>
                <a:sym typeface="Merriweather"/>
              </a:rPr>
              <a:t>Projets de renouvellement urbain (nouveaux enjeux économiques et sociétaux) sans renier l’historique de l’île</a:t>
            </a:r>
          </a:p>
          <a:p>
            <a:pPr marL="342900" indent="0">
              <a:buFont typeface="Roboto"/>
              <a:buNone/>
            </a:pPr>
            <a:endParaRPr lang="fr-FR" sz="18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" name="Google Shape;93;p16">
            <a:extLst>
              <a:ext uri="{FF2B5EF4-FFF2-40B4-BE49-F238E27FC236}">
                <a16:creationId xmlns:a16="http://schemas.microsoft.com/office/drawing/2014/main" id="{B9645106-DC4C-06EC-230F-D21EB9C7BC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8521" y="687908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Etat des lieux et présentation du projet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987762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5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" name="Google Shape;94;p16">
            <a:extLst>
              <a:ext uri="{FF2B5EF4-FFF2-40B4-BE49-F238E27FC236}">
                <a16:creationId xmlns:a16="http://schemas.microsoft.com/office/drawing/2014/main" id="{882752CF-01C5-61AB-3AC8-E65EADFB69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09608" y="5898114"/>
            <a:ext cx="4704341" cy="54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Création de la SAMOA en 2003 (SEM puis SPL – convention publique d’aménagement)</a:t>
            </a:r>
            <a:endParaRPr sz="1400" dirty="0">
              <a:solidFill>
                <a:srgbClr val="31394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1" name="Google Shape;94;p16">
            <a:extLst>
              <a:ext uri="{FF2B5EF4-FFF2-40B4-BE49-F238E27FC236}">
                <a16:creationId xmlns:a16="http://schemas.microsoft.com/office/drawing/2014/main" id="{93D241F7-BCD4-3F78-A5EC-03A208BC155F}"/>
              </a:ext>
            </a:extLst>
          </p:cNvPr>
          <p:cNvSpPr txBox="1">
            <a:spLocks/>
          </p:cNvSpPr>
          <p:nvPr/>
        </p:nvSpPr>
        <p:spPr>
          <a:xfrm>
            <a:off x="425987" y="1660575"/>
            <a:ext cx="5791200" cy="496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Bef>
                <a:spcPts val="0"/>
              </a:spcBef>
              <a:buFont typeface="Roboto"/>
              <a:buNone/>
            </a:pPr>
            <a:r>
              <a:rPr lang="fr-FR" sz="18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sym typeface="Merriweather"/>
              </a:rPr>
              <a:t>Stratégie de renouvellement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B017A8-4A9B-2798-FB23-AE40D1BB4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06" t="36745" r="39738" b="37014"/>
          <a:stretch/>
        </p:blipFill>
        <p:spPr>
          <a:xfrm>
            <a:off x="226237" y="2117619"/>
            <a:ext cx="7083372" cy="37003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3E8C82A-F929-7E52-1A25-D2C1B01955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0" t="28297" r="36948" b="50321"/>
          <a:stretch/>
        </p:blipFill>
        <p:spPr>
          <a:xfrm>
            <a:off x="6153389" y="1519610"/>
            <a:ext cx="5791200" cy="2212418"/>
          </a:xfrm>
          <a:prstGeom prst="rect">
            <a:avLst/>
          </a:prstGeom>
        </p:spPr>
      </p:pic>
      <p:pic>
        <p:nvPicPr>
          <p:cNvPr id="2050" name="Picture 2" descr="Île de Nantes - Fabriquer la ville autrement">
            <a:extLst>
              <a:ext uri="{FF2B5EF4-FFF2-40B4-BE49-F238E27FC236}">
                <a16:creationId xmlns:a16="http://schemas.microsoft.com/office/drawing/2014/main" id="{C6174D76-F0C5-10F9-0FF4-71B05C3A6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20" y="4480971"/>
            <a:ext cx="3629025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94;p16">
            <a:extLst>
              <a:ext uri="{FF2B5EF4-FFF2-40B4-BE49-F238E27FC236}">
                <a16:creationId xmlns:a16="http://schemas.microsoft.com/office/drawing/2014/main" id="{32074BBB-6FCB-428C-1B51-65C585C28B50}"/>
              </a:ext>
            </a:extLst>
          </p:cNvPr>
          <p:cNvSpPr txBox="1">
            <a:spLocks/>
          </p:cNvSpPr>
          <p:nvPr/>
        </p:nvSpPr>
        <p:spPr>
          <a:xfrm>
            <a:off x="351556" y="5762981"/>
            <a:ext cx="6883621" cy="54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spcBef>
                <a:spcPts val="0"/>
              </a:spcBef>
              <a:buFont typeface="Roboto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Tissus urbains et axes N/S de transport en commun</a:t>
            </a:r>
          </a:p>
          <a:p>
            <a:pPr marL="0" indent="0" algn="ctr">
              <a:spcBef>
                <a:spcPts val="0"/>
              </a:spcBef>
              <a:buFont typeface="Roboto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(Volonté d’une desserte est-ouest + piétonnisation -&gt; PDU 2011)</a:t>
            </a:r>
          </a:p>
        </p:txBody>
      </p:sp>
      <p:sp>
        <p:nvSpPr>
          <p:cNvPr id="9" name="Google Shape;94;p16">
            <a:extLst>
              <a:ext uri="{FF2B5EF4-FFF2-40B4-BE49-F238E27FC236}">
                <a16:creationId xmlns:a16="http://schemas.microsoft.com/office/drawing/2014/main" id="{121F6B40-F70B-E43B-5BC5-20D0E8B170D8}"/>
              </a:ext>
            </a:extLst>
          </p:cNvPr>
          <p:cNvSpPr txBox="1">
            <a:spLocks/>
          </p:cNvSpPr>
          <p:nvPr/>
        </p:nvSpPr>
        <p:spPr>
          <a:xfrm>
            <a:off x="7713552" y="3723260"/>
            <a:ext cx="4173648" cy="54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>
              <a:spcBef>
                <a:spcPts val="0"/>
              </a:spcBef>
              <a:buFont typeface="Roboto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Plan guide de </a:t>
            </a:r>
            <a:r>
              <a:rPr lang="fr-FR" sz="1400" dirty="0" err="1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Chemetoff</a:t>
            </a: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 (Atelier de l’île de Nantes -1999)</a:t>
            </a:r>
          </a:p>
        </p:txBody>
      </p:sp>
      <p:sp>
        <p:nvSpPr>
          <p:cNvPr id="13" name="Google Shape;93;p16">
            <a:extLst>
              <a:ext uri="{FF2B5EF4-FFF2-40B4-BE49-F238E27FC236}">
                <a16:creationId xmlns:a16="http://schemas.microsoft.com/office/drawing/2014/main" id="{2178D4A1-EAD7-C259-49D9-E6FCD24F5670}"/>
              </a:ext>
            </a:extLst>
          </p:cNvPr>
          <p:cNvSpPr txBox="1">
            <a:spLocks/>
          </p:cNvSpPr>
          <p:nvPr/>
        </p:nvSpPr>
        <p:spPr>
          <a:xfrm>
            <a:off x="1678521" y="687908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Merriweather"/>
              <a:buNone/>
              <a:defRPr sz="37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Merriweather"/>
              <a:buNone/>
              <a:defRPr sz="37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buSzPts val="3600"/>
              <a:buFont typeface="Century Gothic"/>
              <a:buNone/>
            </a:pPr>
            <a:r>
              <a:rPr lang="fr-FR" sz="3000"/>
              <a:t>Etat des lieux et présentation du projet</a:t>
            </a:r>
            <a:endParaRPr lang="fr-FR" sz="30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9555B95-56C4-7032-E63B-4E2024CA7554}"/>
              </a:ext>
            </a:extLst>
          </p:cNvPr>
          <p:cNvSpPr txBox="1"/>
          <p:nvPr/>
        </p:nvSpPr>
        <p:spPr>
          <a:xfrm>
            <a:off x="5396129" y="3885753"/>
            <a:ext cx="15297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000" dirty="0">
                <a:solidFill>
                  <a:srgbClr val="00B050"/>
                </a:solidFill>
              </a:rPr>
              <a:t>Logements années 70 + équipements publics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E34B23-97B3-4132-5FCD-9A556B92C747}"/>
              </a:ext>
            </a:extLst>
          </p:cNvPr>
          <p:cNvSpPr txBox="1"/>
          <p:nvPr/>
        </p:nvSpPr>
        <p:spPr>
          <a:xfrm>
            <a:off x="546693" y="3587897"/>
            <a:ext cx="152977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000" dirty="0">
                <a:solidFill>
                  <a:srgbClr val="C00000"/>
                </a:solidFill>
              </a:rPr>
              <a:t>Grandes emprises liées à l’époque industrielle (parcellaire délaissé)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26132D5-B07A-7497-2761-616FC231A429}"/>
              </a:ext>
            </a:extLst>
          </p:cNvPr>
          <p:cNvSpPr txBox="1"/>
          <p:nvPr/>
        </p:nvSpPr>
        <p:spPr>
          <a:xfrm>
            <a:off x="2364930" y="4955149"/>
            <a:ext cx="15297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000" dirty="0">
                <a:solidFill>
                  <a:srgbClr val="0070C0"/>
                </a:solidFill>
              </a:rPr>
              <a:t>Ancien quartier (habitat compact, commerces)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89C7E71-47BE-13BF-2B3B-2D8C3FE8DDA2}"/>
              </a:ext>
            </a:extLst>
          </p:cNvPr>
          <p:cNvSpPr txBox="1"/>
          <p:nvPr/>
        </p:nvSpPr>
        <p:spPr>
          <a:xfrm>
            <a:off x="6190028" y="1628843"/>
            <a:ext cx="67018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</a:rPr>
              <a:t>Faire de l’île un </a:t>
            </a:r>
            <a:r>
              <a:rPr lang="fr-FR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lieu</a:t>
            </a:r>
            <a:r>
              <a:rPr lang="fr-FR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</a:rPr>
              <a:t> d’accueil et de vie :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AC6D461-B8B0-C97C-5520-D73C1B371BCE}"/>
              </a:ext>
            </a:extLst>
          </p:cNvPr>
          <p:cNvSpPr txBox="1"/>
          <p:nvPr/>
        </p:nvSpPr>
        <p:spPr>
          <a:xfrm>
            <a:off x="8136769" y="2128641"/>
            <a:ext cx="133856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1000" dirty="0">
                <a:solidFill>
                  <a:schemeClr val="tx1"/>
                </a:solidFill>
              </a:rPr>
              <a:t>Passerelle piétonne</a:t>
            </a:r>
          </a:p>
        </p:txBody>
      </p:sp>
    </p:spTree>
    <p:extLst>
      <p:ext uri="{BB962C8B-B14F-4D97-AF65-F5344CB8AC3E}">
        <p14:creationId xmlns:p14="http://schemas.microsoft.com/office/powerpoint/2010/main" val="2252157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87908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Etat des lieux et présentation du projet</a:t>
            </a:r>
            <a:endParaRPr sz="3000"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6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B72475-96AD-9B71-E558-6BFDE7304D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66" t="30387" r="41832" b="16124"/>
          <a:stretch/>
        </p:blipFill>
        <p:spPr>
          <a:xfrm>
            <a:off x="304800" y="1366359"/>
            <a:ext cx="3809315" cy="52568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AB4254-FFB4-2840-4166-BDE26E85A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95" t="30890" r="36163" b="33178"/>
          <a:stretch/>
        </p:blipFill>
        <p:spPr>
          <a:xfrm>
            <a:off x="4114115" y="1415158"/>
            <a:ext cx="7734656" cy="4818732"/>
          </a:xfrm>
          <a:prstGeom prst="rect">
            <a:avLst/>
          </a:prstGeom>
        </p:spPr>
      </p:pic>
      <p:sp>
        <p:nvSpPr>
          <p:cNvPr id="6" name="Google Shape;94;p16">
            <a:extLst>
              <a:ext uri="{FF2B5EF4-FFF2-40B4-BE49-F238E27FC236}">
                <a16:creationId xmlns:a16="http://schemas.microsoft.com/office/drawing/2014/main" id="{882752CF-01C5-61AB-3AC8-E65EADFB69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16304" y="6283013"/>
            <a:ext cx="3062788" cy="54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Réseau Chronobus</a:t>
            </a:r>
            <a:endParaRPr sz="1400" dirty="0">
              <a:solidFill>
                <a:srgbClr val="31394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8" name="Google Shape;94;p16">
            <a:extLst>
              <a:ext uri="{FF2B5EF4-FFF2-40B4-BE49-F238E27FC236}">
                <a16:creationId xmlns:a16="http://schemas.microsoft.com/office/drawing/2014/main" id="{FD6649DD-1BD9-A0AF-57B1-8A922FE871E5}"/>
              </a:ext>
            </a:extLst>
          </p:cNvPr>
          <p:cNvSpPr txBox="1">
            <a:spLocks/>
          </p:cNvSpPr>
          <p:nvPr/>
        </p:nvSpPr>
        <p:spPr>
          <a:xfrm>
            <a:off x="7496269" y="6110308"/>
            <a:ext cx="4127949" cy="54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>
              <a:spcBef>
                <a:spcPts val="0"/>
              </a:spcBef>
              <a:buFont typeface="Roboto"/>
              <a:buNone/>
            </a:pPr>
            <a:r>
              <a:rPr lang="fr-FR" sz="12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Ligne C5 sur l’île de Nantes exploitée par la SAMOA (desserte est-ouest de l’île, accessibilité TC de l’île)</a:t>
            </a:r>
          </a:p>
        </p:txBody>
      </p:sp>
    </p:spTree>
    <p:extLst>
      <p:ext uri="{BB962C8B-B14F-4D97-AF65-F5344CB8AC3E}">
        <p14:creationId xmlns:p14="http://schemas.microsoft.com/office/powerpoint/2010/main" val="1897261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66642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Interactions entre projets urbains et de transport</a:t>
            </a:r>
            <a:endParaRPr sz="3000"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7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D1A80AA-4D56-1804-5F33-A4293B7C1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0" b="33153"/>
          <a:stretch/>
        </p:blipFill>
        <p:spPr bwMode="auto">
          <a:xfrm>
            <a:off x="5804899" y="1596653"/>
            <a:ext cx="5808892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ité linéaire — Wikipédia">
            <a:extLst>
              <a:ext uri="{FF2B5EF4-FFF2-40B4-BE49-F238E27FC236}">
                <a16:creationId xmlns:a16="http://schemas.microsoft.com/office/drawing/2014/main" id="{EF1C88E0-53B1-7BE8-AB54-088D1139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16" y="3900104"/>
            <a:ext cx="58197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esigns | Free Full-Text | Transit-Oriented Development in Doha: The Case  of the Al Sadd Neighborhood and Hamad Hospital Metro Station">
            <a:extLst>
              <a:ext uri="{FF2B5EF4-FFF2-40B4-BE49-F238E27FC236}">
                <a16:creationId xmlns:a16="http://schemas.microsoft.com/office/drawing/2014/main" id="{5E22D2BC-FF63-5354-49B7-54161BEB5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09" y="3196478"/>
            <a:ext cx="4660783" cy="28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2360C47-DC60-C9F4-9A2E-48B9E46B3491}"/>
              </a:ext>
            </a:extLst>
          </p:cNvPr>
          <p:cNvSpPr txBox="1"/>
          <p:nvPr/>
        </p:nvSpPr>
        <p:spPr>
          <a:xfrm>
            <a:off x="357964" y="1596653"/>
            <a:ext cx="5298558" cy="1028487"/>
          </a:xfrm>
          <a:prstGeom prst="rect">
            <a:avLst/>
          </a:prstGeom>
          <a:solidFill>
            <a:srgbClr val="31394D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115000"/>
              </a:lnSpc>
              <a:spcBef>
                <a:spcPts val="1200"/>
              </a:spcBef>
              <a:buClr>
                <a:schemeClr val="dk2"/>
              </a:buClr>
              <a:buSzPts val="1800"/>
              <a:buFont typeface="Roboto"/>
              <a:buNone/>
              <a:defRPr sz="1800">
                <a:solidFill>
                  <a:schemeClr val="bg1"/>
                </a:solidFill>
                <a:latin typeface="Merriweather"/>
                <a:ea typeface="Roboto"/>
                <a:cs typeface="Roboto"/>
              </a:defRPr>
            </a:lvl1pPr>
            <a:lvl2pPr marL="9144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</a:defRPr>
            </a:lvl2pPr>
            <a:lvl3pPr marL="13716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</a:defRPr>
            </a:lvl3pPr>
            <a:lvl4pPr marL="18288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</a:defRPr>
            </a:lvl4pPr>
            <a:lvl5pPr marL="22860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</a:defRPr>
            </a:lvl5pPr>
            <a:lvl6pPr marL="27432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</a:defRPr>
            </a:lvl6pPr>
            <a:lvl7pPr marL="32004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</a:defRPr>
            </a:lvl7pPr>
            <a:lvl8pPr marL="36576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</a:defRPr>
            </a:lvl8pPr>
            <a:lvl9pPr marL="4114800" indent="-34290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</a:defRPr>
            </a:lvl9pPr>
          </a:lstStyle>
          <a:p>
            <a:r>
              <a:rPr lang="fr-FR" dirty="0"/>
              <a:t>Dans quelle mesure le projet de transport doit-il prévaloir sur le projet urbain ? Doit-il le subir, l’accompagner ou le supplanter ?</a:t>
            </a:r>
          </a:p>
        </p:txBody>
      </p:sp>
      <p:sp>
        <p:nvSpPr>
          <p:cNvPr id="8" name="Google Shape;94;p16">
            <a:extLst>
              <a:ext uri="{FF2B5EF4-FFF2-40B4-BE49-F238E27FC236}">
                <a16:creationId xmlns:a16="http://schemas.microsoft.com/office/drawing/2014/main" id="{871CB198-3D0F-92F8-543F-FA4587835F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41721" y="6155421"/>
            <a:ext cx="3697271" cy="54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Transit-</a:t>
            </a:r>
            <a:r>
              <a:rPr lang="fr-FR" sz="1400" dirty="0" err="1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Oriented</a:t>
            </a: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fr-FR" sz="1400" dirty="0" err="1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Development</a:t>
            </a: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 (TOD)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D6D0345-C992-DB52-5683-E1D67A000646}"/>
              </a:ext>
            </a:extLst>
          </p:cNvPr>
          <p:cNvSpPr txBox="1"/>
          <p:nvPr/>
        </p:nvSpPr>
        <p:spPr>
          <a:xfrm>
            <a:off x="304800" y="3196478"/>
            <a:ext cx="22567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Transit-Oriented Development in Doha: The Case of the Al </a:t>
            </a:r>
            <a:r>
              <a:rPr lang="en-US" sz="8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Sadd</a:t>
            </a:r>
            <a:r>
              <a:rPr lang="en-US" sz="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Neighborhood and Hamad Hospital Metro Station</a:t>
            </a:r>
            <a:endParaRPr lang="fr-FR" sz="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Google Shape;94;p16">
            <a:extLst>
              <a:ext uri="{FF2B5EF4-FFF2-40B4-BE49-F238E27FC236}">
                <a16:creationId xmlns:a16="http://schemas.microsoft.com/office/drawing/2014/main" id="{28F5D33B-8E27-9F14-8BE9-35B5E6E6E75C}"/>
              </a:ext>
            </a:extLst>
          </p:cNvPr>
          <p:cNvSpPr txBox="1">
            <a:spLocks/>
          </p:cNvSpPr>
          <p:nvPr/>
        </p:nvSpPr>
        <p:spPr>
          <a:xfrm>
            <a:off x="6953011" y="6106298"/>
            <a:ext cx="4700452" cy="54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>
              <a:spcBef>
                <a:spcPts val="0"/>
              </a:spcBef>
              <a:buFont typeface="Roboto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Villes linéaires (projet The Line en haut, Ciudad </a:t>
            </a:r>
            <a:r>
              <a:rPr lang="fr-FR" sz="1400" dirty="0" err="1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Lineal</a:t>
            </a: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 de Soria y Mata en bas)</a:t>
            </a:r>
          </a:p>
        </p:txBody>
      </p:sp>
    </p:spTree>
    <p:extLst>
      <p:ext uri="{BB962C8B-B14F-4D97-AF65-F5344CB8AC3E}">
        <p14:creationId xmlns:p14="http://schemas.microsoft.com/office/powerpoint/2010/main" val="2733551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66642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Interactions entre projets urbains et de transport</a:t>
            </a:r>
            <a:endParaRPr sz="3000"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8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C2D955-8AB3-7B87-7C2A-539A25E6AEED}"/>
              </a:ext>
            </a:extLst>
          </p:cNvPr>
          <p:cNvSpPr txBox="1"/>
          <p:nvPr/>
        </p:nvSpPr>
        <p:spPr>
          <a:xfrm>
            <a:off x="342900" y="1410174"/>
            <a:ext cx="4202370" cy="528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400"/>
              </a:spcBef>
              <a:buClr>
                <a:schemeClr val="dk2"/>
              </a:buClr>
              <a:buSzPts val="1800"/>
            </a:pPr>
            <a:r>
              <a:rPr lang="fr-FR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Répondre au développement de la métropole (logements, habitants, emplois)</a:t>
            </a:r>
          </a:p>
          <a:p>
            <a:pPr>
              <a:lnSpc>
                <a:spcPct val="115000"/>
              </a:lnSpc>
              <a:spcBef>
                <a:spcPts val="1800"/>
              </a:spcBef>
              <a:buClr>
                <a:schemeClr val="dk2"/>
              </a:buClr>
              <a:buSzPts val="1800"/>
            </a:pPr>
            <a:r>
              <a:rPr lang="fr-FR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Vision directrice à long terme (2030) à travers le projet urbain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dirty="0">
                <a:solidFill>
                  <a:schemeClr val="dk2"/>
                </a:solidFill>
                <a:latin typeface="Merriweather"/>
                <a:sym typeface="Roboto"/>
              </a:rPr>
              <a:t>Questions de morphologie urbaine (parcellaire, densité, usages) 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dirty="0">
                <a:solidFill>
                  <a:schemeClr val="dk2"/>
                </a:solidFill>
                <a:latin typeface="Merriweather"/>
                <a:sym typeface="Roboto"/>
              </a:rPr>
              <a:t>Programmation immobilière et d’espaces et d’équipements publics structurants, le calendrier de réalisation, etc. (contraintes et prévisions)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dirty="0">
                <a:solidFill>
                  <a:schemeClr val="dk2"/>
                </a:solidFill>
                <a:latin typeface="Merriweather"/>
                <a:sym typeface="Roboto"/>
              </a:rPr>
              <a:t>Figure paysagère, requalification des voiries lors des travaux, espaces publics</a:t>
            </a:r>
          </a:p>
          <a:p>
            <a:pPr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</a:pPr>
            <a:r>
              <a:rPr lang="fr-FR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Effet de logique inverse possible</a:t>
            </a:r>
            <a:endParaRPr lang="fr-FR" dirty="0">
              <a:solidFill>
                <a:schemeClr val="dk2"/>
              </a:solidFill>
              <a:latin typeface="Merriweather"/>
              <a:sym typeface="Roboto"/>
            </a:endParaRP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dirty="0">
                <a:solidFill>
                  <a:schemeClr val="dk2"/>
                </a:solidFill>
                <a:latin typeface="Merriweather"/>
                <a:sym typeface="Roboto"/>
              </a:rPr>
              <a:t>Transport comme opportunité de densification, valorisation foncière, renouvellement urbain</a:t>
            </a:r>
          </a:p>
          <a:p>
            <a:pPr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</a:pPr>
            <a:r>
              <a:rPr lang="fr-FR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(Très politisé)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34B888-9256-2125-A98B-29625B049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37593" r="38021" b="34444"/>
          <a:stretch/>
        </p:blipFill>
        <p:spPr>
          <a:xfrm>
            <a:off x="4545270" y="1473691"/>
            <a:ext cx="4903529" cy="26163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F7D2A77-21A7-DFDF-BE84-DFB1CAD5C3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75" t="45741" r="37118" b="22887"/>
          <a:stretch/>
        </p:blipFill>
        <p:spPr>
          <a:xfrm>
            <a:off x="6747696" y="3505458"/>
            <a:ext cx="5177603" cy="2946571"/>
          </a:xfrm>
          <a:prstGeom prst="rect">
            <a:avLst/>
          </a:prstGeom>
        </p:spPr>
      </p:pic>
      <p:sp>
        <p:nvSpPr>
          <p:cNvPr id="13" name="Google Shape;94;p16">
            <a:extLst>
              <a:ext uri="{FF2B5EF4-FFF2-40B4-BE49-F238E27FC236}">
                <a16:creationId xmlns:a16="http://schemas.microsoft.com/office/drawing/2014/main" id="{AC86AF13-5B9E-60F8-BDD5-393D1746A9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36497" y="1545257"/>
            <a:ext cx="2198672" cy="54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Projets structurants à l’ouest de l’île (MT)</a:t>
            </a:r>
          </a:p>
        </p:txBody>
      </p:sp>
      <p:sp>
        <p:nvSpPr>
          <p:cNvPr id="14" name="Google Shape;94;p16">
            <a:extLst>
              <a:ext uri="{FF2B5EF4-FFF2-40B4-BE49-F238E27FC236}">
                <a16:creationId xmlns:a16="http://schemas.microsoft.com/office/drawing/2014/main" id="{9365F850-2B11-FAAB-9803-D3E086811DC0}"/>
              </a:ext>
            </a:extLst>
          </p:cNvPr>
          <p:cNvSpPr txBox="1">
            <a:spLocks/>
          </p:cNvSpPr>
          <p:nvPr/>
        </p:nvSpPr>
        <p:spPr>
          <a:xfrm>
            <a:off x="4510106" y="5480907"/>
            <a:ext cx="2237590" cy="54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7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r">
              <a:spcBef>
                <a:spcPts val="0"/>
              </a:spcBef>
              <a:buFont typeface="Roboto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Schéma d’aménagement et de circulation du quartier Prairie au Duc</a:t>
            </a:r>
          </a:p>
        </p:txBody>
      </p:sp>
    </p:spTree>
    <p:extLst>
      <p:ext uri="{BB962C8B-B14F-4D97-AF65-F5344CB8AC3E}">
        <p14:creationId xmlns:p14="http://schemas.microsoft.com/office/powerpoint/2010/main" val="3061106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678521" y="666642"/>
            <a:ext cx="10208679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fr-FR" sz="3000" dirty="0"/>
              <a:t>Rôle des acteurs et candidats possibles</a:t>
            </a:r>
            <a:endParaRPr sz="3000"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chemeClr val="lt1"/>
                </a:solidFill>
              </a:rPr>
              <a:t>9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F4BDC5-35FD-E496-89B8-2800E865D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70" t="37593" r="41236" b="30531"/>
          <a:stretch/>
        </p:blipFill>
        <p:spPr>
          <a:xfrm>
            <a:off x="6096000" y="1474095"/>
            <a:ext cx="5960186" cy="46477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D13BA96-77FA-A44A-612B-130918FC0919}"/>
              </a:ext>
            </a:extLst>
          </p:cNvPr>
          <p:cNvSpPr txBox="1"/>
          <p:nvPr/>
        </p:nvSpPr>
        <p:spPr>
          <a:xfrm>
            <a:off x="304800" y="1452628"/>
            <a:ext cx="5791200" cy="5501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fr-FR" sz="16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Aménagement du territoire au travers d’une ZAC</a:t>
            </a:r>
          </a:p>
          <a:p>
            <a:pPr>
              <a:lnSpc>
                <a:spcPct val="115000"/>
              </a:lnSpc>
              <a:spcBef>
                <a:spcPts val="1800"/>
              </a:spcBef>
              <a:buClr>
                <a:schemeClr val="dk2"/>
              </a:buClr>
              <a:buSzPts val="1800"/>
            </a:pPr>
            <a:r>
              <a:rPr lang="fr-FR" sz="16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Garant de la cohérence territoriale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Vision dans l’espace et le temps, sur une multitude de problématique (seul acteur ayant une vision globale du projet – « urbanisme de projet »)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Population, entreprises, transport</a:t>
            </a:r>
          </a:p>
          <a:p>
            <a:pPr>
              <a:lnSpc>
                <a:spcPct val="115000"/>
              </a:lnSpc>
              <a:spcBef>
                <a:spcPts val="1800"/>
              </a:spcBef>
              <a:buClr>
                <a:schemeClr val="dk2"/>
              </a:buClr>
              <a:buSzPts val="1800"/>
            </a:pPr>
            <a:r>
              <a:rPr lang="fr-FR" sz="16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Connaissance opérationnelle du territoire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En toute phase projet</a:t>
            </a:r>
          </a:p>
          <a:p>
            <a:pPr>
              <a:lnSpc>
                <a:spcPct val="115000"/>
              </a:lnSpc>
              <a:spcBef>
                <a:spcPts val="1800"/>
              </a:spcBef>
              <a:buClr>
                <a:schemeClr val="dk2"/>
              </a:buClr>
              <a:buSzPts val="1800"/>
            </a:pPr>
            <a:r>
              <a:rPr lang="fr-FR" sz="1600" dirty="0">
                <a:solidFill>
                  <a:srgbClr val="31394D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Rôle de pivot // Coordinateur</a:t>
            </a:r>
            <a:endParaRPr lang="fr-FR" sz="1600" dirty="0">
              <a:solidFill>
                <a:schemeClr val="dk2"/>
              </a:solidFill>
              <a:latin typeface="Merriweather"/>
              <a:sym typeface="Roboto"/>
            </a:endParaRP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latin typeface="Merriweather"/>
                <a:sym typeface="Roboto"/>
              </a:rPr>
              <a:t>Interface entre les acteurs (conseils généraux, services de l’agglo, promoteurs, conseils de quartier…)</a:t>
            </a:r>
          </a:p>
          <a:p>
            <a:pPr marL="285750" indent="-285750"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  <a:buFont typeface="Merriweather" panose="00000500000000000000" pitchFamily="2" charset="0"/>
              <a:buChar char="→"/>
            </a:pPr>
            <a:r>
              <a:rPr lang="fr-FR" sz="1600" dirty="0">
                <a:solidFill>
                  <a:schemeClr val="dk2"/>
                </a:solidFill>
                <a:highlight>
                  <a:srgbClr val="FFFFFF"/>
                </a:highlight>
                <a:latin typeface="Merriweather"/>
                <a:ea typeface="Roboto"/>
                <a:cs typeface="Roboto"/>
                <a:sym typeface="Roboto"/>
              </a:rPr>
              <a:t>Liens étroits avec usagers et élus</a:t>
            </a:r>
            <a:endParaRPr lang="fr-FR" sz="1600" dirty="0">
              <a:solidFill>
                <a:srgbClr val="31394D"/>
              </a:solidFill>
              <a:highlight>
                <a:srgbClr val="FFFFFF"/>
              </a:highlight>
              <a:latin typeface="Merriweather"/>
              <a:ea typeface="Roboto"/>
              <a:cs typeface="Roboto"/>
              <a:sym typeface="Roboto"/>
            </a:endParaRPr>
          </a:p>
          <a:p>
            <a:pPr>
              <a:lnSpc>
                <a:spcPct val="115000"/>
              </a:lnSpc>
              <a:spcBef>
                <a:spcPts val="1000"/>
              </a:spcBef>
              <a:buClr>
                <a:schemeClr val="dk2"/>
              </a:buClr>
              <a:buSzPts val="1800"/>
            </a:pPr>
            <a:endParaRPr lang="fr-FR" sz="1600" dirty="0">
              <a:solidFill>
                <a:schemeClr val="dk2"/>
              </a:solidFill>
              <a:latin typeface="Merriweather"/>
              <a:sym typeface="Roboto"/>
            </a:endParaRPr>
          </a:p>
        </p:txBody>
      </p:sp>
      <p:sp>
        <p:nvSpPr>
          <p:cNvPr id="8" name="Google Shape;94;p16">
            <a:extLst>
              <a:ext uri="{FF2B5EF4-FFF2-40B4-BE49-F238E27FC236}">
                <a16:creationId xmlns:a16="http://schemas.microsoft.com/office/drawing/2014/main" id="{02497D6B-4292-4068-ACB9-FF1B598459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44823" y="6047560"/>
            <a:ext cx="3147576" cy="69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400" dirty="0">
                <a:solidFill>
                  <a:srgbClr val="31394D"/>
                </a:solidFill>
                <a:latin typeface="Merriweather"/>
                <a:ea typeface="Merriweather"/>
                <a:cs typeface="Merriweather"/>
                <a:sym typeface="Merriweather"/>
              </a:rPr>
              <a:t>MOA comme pivot de la Multi-Organisation Temporaire (MOT)</a:t>
            </a:r>
          </a:p>
        </p:txBody>
      </p:sp>
      <p:pic>
        <p:nvPicPr>
          <p:cNvPr id="10" name="Picture 2" descr="Île de Nantes - Fabriquer la ville autrement">
            <a:extLst>
              <a:ext uri="{FF2B5EF4-FFF2-40B4-BE49-F238E27FC236}">
                <a16:creationId xmlns:a16="http://schemas.microsoft.com/office/drawing/2014/main" id="{93802498-0C88-3081-E70F-123149697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156" y="400872"/>
            <a:ext cx="2170646" cy="75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727132"/>
      </p:ext>
    </p:extLst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1129</Words>
  <Application>Microsoft Office PowerPoint</Application>
  <PresentationFormat>Grand écran</PresentationFormat>
  <Paragraphs>156</Paragraphs>
  <Slides>17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Roboto</vt:lpstr>
      <vt:lpstr>Century Gothic</vt:lpstr>
      <vt:lpstr>Arial</vt:lpstr>
      <vt:lpstr>Merriweather</vt:lpstr>
      <vt:lpstr>Calibri</vt:lpstr>
      <vt:lpstr>Paradigm</vt:lpstr>
      <vt:lpstr>Interaction transport   urbanisme</vt:lpstr>
      <vt:lpstr>Introduction</vt:lpstr>
      <vt:lpstr>Plan</vt:lpstr>
      <vt:lpstr>Etat des lieux et présentation du projet</vt:lpstr>
      <vt:lpstr>Présentation PowerPoint</vt:lpstr>
      <vt:lpstr>Etat des lieux et présentation du projet</vt:lpstr>
      <vt:lpstr>Interactions entre projets urbains et de transport</vt:lpstr>
      <vt:lpstr>Interactions entre projets urbains et de transport</vt:lpstr>
      <vt:lpstr>Rôle des acteurs et candidats possibles</vt:lpstr>
      <vt:lpstr>Rôle des acteurs et candidats possibles</vt:lpstr>
      <vt:lpstr>Projet de la C5 : synergies et limites</vt:lpstr>
      <vt:lpstr>Projet de la C5 : synergies et limites</vt:lpstr>
      <vt:lpstr>Projet de la C5 : synergies et limites</vt:lpstr>
      <vt:lpstr>Projet de la C5 : synergies et limites</vt:lpstr>
      <vt:lpstr>Exemples récents</vt:lpstr>
      <vt:lpstr>Exemples récents</vt:lpstr>
      <vt:lpstr>Merci pour votre attention 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 transport   urbanisme</dc:title>
  <dc:creator>Mathieu Le Gourrierec</dc:creator>
  <cp:lastModifiedBy>Mathieu LE GOURRIEREC</cp:lastModifiedBy>
  <cp:revision>25</cp:revision>
  <cp:lastPrinted>2023-05-24T06:56:21Z</cp:lastPrinted>
  <dcterms:modified xsi:type="dcterms:W3CDTF">2023-05-24T08:02:30Z</dcterms:modified>
</cp:coreProperties>
</file>