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</p:sldMasterIdLst>
  <p:notesMasterIdLst>
    <p:notesMasterId r:id="rId37"/>
  </p:notesMasterIdLst>
  <p:handoutMasterIdLst>
    <p:handoutMasterId r:id="rId38"/>
  </p:handoutMasterIdLst>
  <p:sldIdLst>
    <p:sldId id="261" r:id="rId6"/>
    <p:sldId id="351" r:id="rId7"/>
    <p:sldId id="258" r:id="rId8"/>
    <p:sldId id="256" r:id="rId9"/>
    <p:sldId id="257" r:id="rId10"/>
    <p:sldId id="353" r:id="rId11"/>
    <p:sldId id="368" r:id="rId12"/>
    <p:sldId id="369" r:id="rId13"/>
    <p:sldId id="370" r:id="rId14"/>
    <p:sldId id="355" r:id="rId15"/>
    <p:sldId id="314" r:id="rId16"/>
    <p:sldId id="352" r:id="rId17"/>
    <p:sldId id="319" r:id="rId18"/>
    <p:sldId id="32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3" r:id="rId29"/>
    <p:sldId id="380" r:id="rId30"/>
    <p:sldId id="327" r:id="rId31"/>
    <p:sldId id="384" r:id="rId32"/>
    <p:sldId id="385" r:id="rId33"/>
    <p:sldId id="381" r:id="rId34"/>
    <p:sldId id="382" r:id="rId35"/>
    <p:sldId id="333" r:id="rId3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93E"/>
    <a:srgbClr val="16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C3B19-98A5-44D9-A216-10467F7E7199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3A7A4E5C-634C-4FF3-95EE-04335198AD9E}">
      <dgm:prSet phldrT="[Texte]"/>
      <dgm:spPr/>
      <dgm:t>
        <a:bodyPr/>
        <a:lstStyle/>
        <a:p>
          <a:r>
            <a:rPr lang="fr-FR"/>
            <a:t>Génération</a:t>
          </a:r>
        </a:p>
      </dgm:t>
    </dgm:pt>
    <dgm:pt modelId="{E638B54F-6EEB-4F9F-8521-84B41B603ED5}" type="parTrans" cxnId="{A5AA050F-4183-4333-9505-A6870D577FBE}">
      <dgm:prSet/>
      <dgm:spPr/>
      <dgm:t>
        <a:bodyPr/>
        <a:lstStyle/>
        <a:p>
          <a:endParaRPr lang="fr-FR"/>
        </a:p>
      </dgm:t>
    </dgm:pt>
    <dgm:pt modelId="{2B065783-5776-4717-A8CF-F4399829EEC3}" type="sibTrans" cxnId="{A5AA050F-4183-4333-9505-A6870D577FBE}">
      <dgm:prSet/>
      <dgm:spPr/>
      <dgm:t>
        <a:bodyPr/>
        <a:lstStyle/>
        <a:p>
          <a:endParaRPr lang="fr-FR"/>
        </a:p>
      </dgm:t>
    </dgm:pt>
    <dgm:pt modelId="{8E449706-FA1C-45E4-A5F2-27B565DE61E3}">
      <dgm:prSet phldrT="[Texte]"/>
      <dgm:spPr/>
      <dgm:t>
        <a:bodyPr/>
        <a:lstStyle/>
        <a:p>
          <a:r>
            <a:rPr lang="fr-FR"/>
            <a:t>Distribution</a:t>
          </a:r>
        </a:p>
      </dgm:t>
    </dgm:pt>
    <dgm:pt modelId="{96C12DA3-0CF7-4A09-9C6D-AEE1E6704AD0}" type="parTrans" cxnId="{418764C2-69CC-4C7D-B24E-0E735211B8A9}">
      <dgm:prSet/>
      <dgm:spPr/>
      <dgm:t>
        <a:bodyPr/>
        <a:lstStyle/>
        <a:p>
          <a:endParaRPr lang="fr-FR"/>
        </a:p>
      </dgm:t>
    </dgm:pt>
    <dgm:pt modelId="{FD94271B-7B08-4D8B-BADC-9116757A0BA8}" type="sibTrans" cxnId="{418764C2-69CC-4C7D-B24E-0E735211B8A9}">
      <dgm:prSet/>
      <dgm:spPr/>
      <dgm:t>
        <a:bodyPr/>
        <a:lstStyle/>
        <a:p>
          <a:endParaRPr lang="fr-FR"/>
        </a:p>
      </dgm:t>
    </dgm:pt>
    <dgm:pt modelId="{8B0171CD-22C9-4466-BA1A-1CC17234744D}">
      <dgm:prSet phldrT="[Texte]"/>
      <dgm:spPr/>
      <dgm:t>
        <a:bodyPr/>
        <a:lstStyle/>
        <a:p>
          <a:r>
            <a:rPr lang="fr-FR"/>
            <a:t>Choix modal</a:t>
          </a:r>
        </a:p>
      </dgm:t>
    </dgm:pt>
    <dgm:pt modelId="{E3C9D196-BAD1-46E3-B855-5DB7601A3245}" type="parTrans" cxnId="{88294ECA-86CF-4AAB-B844-0E82BD91EDCA}">
      <dgm:prSet/>
      <dgm:spPr/>
      <dgm:t>
        <a:bodyPr/>
        <a:lstStyle/>
        <a:p>
          <a:endParaRPr lang="fr-FR"/>
        </a:p>
      </dgm:t>
    </dgm:pt>
    <dgm:pt modelId="{3E5D18B3-6113-41A2-9101-79D7AE1D1C8B}" type="sibTrans" cxnId="{88294ECA-86CF-4AAB-B844-0E82BD91EDCA}">
      <dgm:prSet/>
      <dgm:spPr/>
      <dgm:t>
        <a:bodyPr/>
        <a:lstStyle/>
        <a:p>
          <a:endParaRPr lang="fr-FR"/>
        </a:p>
      </dgm:t>
    </dgm:pt>
    <dgm:pt modelId="{CE0CAA05-1016-4EDF-AAA8-64A2DEF3DE85}">
      <dgm:prSet phldrT="[Texte]"/>
      <dgm:spPr/>
      <dgm:t>
        <a:bodyPr/>
        <a:lstStyle/>
        <a:p>
          <a:r>
            <a:rPr lang="fr-FR" b="1"/>
            <a:t>Affectation</a:t>
          </a:r>
        </a:p>
      </dgm:t>
    </dgm:pt>
    <dgm:pt modelId="{3FE6AEB8-EC84-4101-80D8-66A24402713E}" type="parTrans" cxnId="{41032E3F-4DDC-45CD-BFF8-46413512791D}">
      <dgm:prSet/>
      <dgm:spPr/>
      <dgm:t>
        <a:bodyPr/>
        <a:lstStyle/>
        <a:p>
          <a:endParaRPr lang="fr-FR"/>
        </a:p>
      </dgm:t>
    </dgm:pt>
    <dgm:pt modelId="{6FCD7339-4B7A-4D1C-8EBE-C1BFC9E32CE5}" type="sibTrans" cxnId="{41032E3F-4DDC-45CD-BFF8-46413512791D}">
      <dgm:prSet/>
      <dgm:spPr/>
      <dgm:t>
        <a:bodyPr/>
        <a:lstStyle/>
        <a:p>
          <a:endParaRPr lang="fr-FR"/>
        </a:p>
      </dgm:t>
    </dgm:pt>
    <dgm:pt modelId="{DDD85EEA-4DC9-447C-A4E6-F4C490799389}" type="pres">
      <dgm:prSet presAssocID="{160C3B19-98A5-44D9-A216-10467F7E7199}" presName="Name0" presStyleCnt="0">
        <dgm:presLayoutVars>
          <dgm:dir/>
          <dgm:resizeHandles val="exact"/>
        </dgm:presLayoutVars>
      </dgm:prSet>
      <dgm:spPr/>
    </dgm:pt>
    <dgm:pt modelId="{DF1C3BBE-90D2-4B4D-ADB5-48E089DD85B9}" type="pres">
      <dgm:prSet presAssocID="{3A7A4E5C-634C-4FF3-95EE-04335198AD9E}" presName="node" presStyleLbl="node1" presStyleIdx="0" presStyleCnt="4">
        <dgm:presLayoutVars>
          <dgm:bulletEnabled val="1"/>
        </dgm:presLayoutVars>
      </dgm:prSet>
      <dgm:spPr/>
    </dgm:pt>
    <dgm:pt modelId="{96783200-EA91-496B-8EEE-C98E1E86F8D2}" type="pres">
      <dgm:prSet presAssocID="{2B065783-5776-4717-A8CF-F4399829EEC3}" presName="sibTrans" presStyleLbl="sibTrans2D1" presStyleIdx="0" presStyleCnt="3"/>
      <dgm:spPr/>
    </dgm:pt>
    <dgm:pt modelId="{094CA998-8B3A-4A2D-B995-F68B56AF3504}" type="pres">
      <dgm:prSet presAssocID="{2B065783-5776-4717-A8CF-F4399829EEC3}" presName="connectorText" presStyleLbl="sibTrans2D1" presStyleIdx="0" presStyleCnt="3"/>
      <dgm:spPr/>
    </dgm:pt>
    <dgm:pt modelId="{D470CE7B-E781-480B-BE37-40338EE2B5DA}" type="pres">
      <dgm:prSet presAssocID="{8E449706-FA1C-45E4-A5F2-27B565DE61E3}" presName="node" presStyleLbl="node1" presStyleIdx="1" presStyleCnt="4">
        <dgm:presLayoutVars>
          <dgm:bulletEnabled val="1"/>
        </dgm:presLayoutVars>
      </dgm:prSet>
      <dgm:spPr/>
    </dgm:pt>
    <dgm:pt modelId="{6EADBBD5-9631-486B-AF9A-D88BAD31C5BB}" type="pres">
      <dgm:prSet presAssocID="{FD94271B-7B08-4D8B-BADC-9116757A0BA8}" presName="sibTrans" presStyleLbl="sibTrans2D1" presStyleIdx="1" presStyleCnt="3"/>
      <dgm:spPr/>
    </dgm:pt>
    <dgm:pt modelId="{165DEB36-EE19-484C-A770-31ABC459C15B}" type="pres">
      <dgm:prSet presAssocID="{FD94271B-7B08-4D8B-BADC-9116757A0BA8}" presName="connectorText" presStyleLbl="sibTrans2D1" presStyleIdx="1" presStyleCnt="3"/>
      <dgm:spPr/>
    </dgm:pt>
    <dgm:pt modelId="{C4427201-3171-45C1-BD6B-586294529D7C}" type="pres">
      <dgm:prSet presAssocID="{8B0171CD-22C9-4466-BA1A-1CC17234744D}" presName="node" presStyleLbl="node1" presStyleIdx="2" presStyleCnt="4">
        <dgm:presLayoutVars>
          <dgm:bulletEnabled val="1"/>
        </dgm:presLayoutVars>
      </dgm:prSet>
      <dgm:spPr/>
    </dgm:pt>
    <dgm:pt modelId="{C16C52C4-CED1-4E9E-A209-AB4B7EB1EB18}" type="pres">
      <dgm:prSet presAssocID="{3E5D18B3-6113-41A2-9101-79D7AE1D1C8B}" presName="sibTrans" presStyleLbl="sibTrans2D1" presStyleIdx="2" presStyleCnt="3"/>
      <dgm:spPr/>
    </dgm:pt>
    <dgm:pt modelId="{78CAB911-7C59-459C-ABD5-9F6773268583}" type="pres">
      <dgm:prSet presAssocID="{3E5D18B3-6113-41A2-9101-79D7AE1D1C8B}" presName="connectorText" presStyleLbl="sibTrans2D1" presStyleIdx="2" presStyleCnt="3"/>
      <dgm:spPr/>
    </dgm:pt>
    <dgm:pt modelId="{EE61EC8F-2528-4F62-8328-2F444367784E}" type="pres">
      <dgm:prSet presAssocID="{CE0CAA05-1016-4EDF-AAA8-64A2DEF3DE85}" presName="node" presStyleLbl="node1" presStyleIdx="3" presStyleCnt="4">
        <dgm:presLayoutVars>
          <dgm:bulletEnabled val="1"/>
        </dgm:presLayoutVars>
      </dgm:prSet>
      <dgm:spPr/>
    </dgm:pt>
  </dgm:ptLst>
  <dgm:cxnLst>
    <dgm:cxn modelId="{7A700808-480B-45D9-9EE5-E665D44CBBAD}" type="presOf" srcId="{3E5D18B3-6113-41A2-9101-79D7AE1D1C8B}" destId="{C16C52C4-CED1-4E9E-A209-AB4B7EB1EB18}" srcOrd="0" destOrd="0" presId="urn:microsoft.com/office/officeart/2005/8/layout/process1"/>
    <dgm:cxn modelId="{A5AA050F-4183-4333-9505-A6870D577FBE}" srcId="{160C3B19-98A5-44D9-A216-10467F7E7199}" destId="{3A7A4E5C-634C-4FF3-95EE-04335198AD9E}" srcOrd="0" destOrd="0" parTransId="{E638B54F-6EEB-4F9F-8521-84B41B603ED5}" sibTransId="{2B065783-5776-4717-A8CF-F4399829EEC3}"/>
    <dgm:cxn modelId="{897F5B31-AB15-4F6B-B8B9-684C384B5D29}" type="presOf" srcId="{160C3B19-98A5-44D9-A216-10467F7E7199}" destId="{DDD85EEA-4DC9-447C-A4E6-F4C490799389}" srcOrd="0" destOrd="0" presId="urn:microsoft.com/office/officeart/2005/8/layout/process1"/>
    <dgm:cxn modelId="{CFF1E035-3BFC-4A5F-A349-C278CB6BE554}" type="presOf" srcId="{FD94271B-7B08-4D8B-BADC-9116757A0BA8}" destId="{6EADBBD5-9631-486B-AF9A-D88BAD31C5BB}" srcOrd="0" destOrd="0" presId="urn:microsoft.com/office/officeart/2005/8/layout/process1"/>
    <dgm:cxn modelId="{41032E3F-4DDC-45CD-BFF8-46413512791D}" srcId="{160C3B19-98A5-44D9-A216-10467F7E7199}" destId="{CE0CAA05-1016-4EDF-AAA8-64A2DEF3DE85}" srcOrd="3" destOrd="0" parTransId="{3FE6AEB8-EC84-4101-80D8-66A24402713E}" sibTransId="{6FCD7339-4B7A-4D1C-8EBE-C1BFC9E32CE5}"/>
    <dgm:cxn modelId="{D2416942-2917-4616-9A22-1A7E16FE214F}" type="presOf" srcId="{2B065783-5776-4717-A8CF-F4399829EEC3}" destId="{96783200-EA91-496B-8EEE-C98E1E86F8D2}" srcOrd="0" destOrd="0" presId="urn:microsoft.com/office/officeart/2005/8/layout/process1"/>
    <dgm:cxn modelId="{DB52AA46-94F5-4D94-AB83-63F99C3E73D5}" type="presOf" srcId="{3E5D18B3-6113-41A2-9101-79D7AE1D1C8B}" destId="{78CAB911-7C59-459C-ABD5-9F6773268583}" srcOrd="1" destOrd="0" presId="urn:microsoft.com/office/officeart/2005/8/layout/process1"/>
    <dgm:cxn modelId="{961E439C-94C5-4341-8D9D-A651DD30DE57}" type="presOf" srcId="{2B065783-5776-4717-A8CF-F4399829EEC3}" destId="{094CA998-8B3A-4A2D-B995-F68B56AF3504}" srcOrd="1" destOrd="0" presId="urn:microsoft.com/office/officeart/2005/8/layout/process1"/>
    <dgm:cxn modelId="{418764C2-69CC-4C7D-B24E-0E735211B8A9}" srcId="{160C3B19-98A5-44D9-A216-10467F7E7199}" destId="{8E449706-FA1C-45E4-A5F2-27B565DE61E3}" srcOrd="1" destOrd="0" parTransId="{96C12DA3-0CF7-4A09-9C6D-AEE1E6704AD0}" sibTransId="{FD94271B-7B08-4D8B-BADC-9116757A0BA8}"/>
    <dgm:cxn modelId="{2720D0C2-12B4-4441-8E88-91A9BE59968C}" type="presOf" srcId="{8B0171CD-22C9-4466-BA1A-1CC17234744D}" destId="{C4427201-3171-45C1-BD6B-586294529D7C}" srcOrd="0" destOrd="0" presId="urn:microsoft.com/office/officeart/2005/8/layout/process1"/>
    <dgm:cxn modelId="{88294ECA-86CF-4AAB-B844-0E82BD91EDCA}" srcId="{160C3B19-98A5-44D9-A216-10467F7E7199}" destId="{8B0171CD-22C9-4466-BA1A-1CC17234744D}" srcOrd="2" destOrd="0" parTransId="{E3C9D196-BAD1-46E3-B855-5DB7601A3245}" sibTransId="{3E5D18B3-6113-41A2-9101-79D7AE1D1C8B}"/>
    <dgm:cxn modelId="{02F601D6-F157-4E04-84D7-068A79EF4AF6}" type="presOf" srcId="{FD94271B-7B08-4D8B-BADC-9116757A0BA8}" destId="{165DEB36-EE19-484C-A770-31ABC459C15B}" srcOrd="1" destOrd="0" presId="urn:microsoft.com/office/officeart/2005/8/layout/process1"/>
    <dgm:cxn modelId="{2E8C6AD8-D18B-4162-BB21-F39FFA5DC519}" type="presOf" srcId="{8E449706-FA1C-45E4-A5F2-27B565DE61E3}" destId="{D470CE7B-E781-480B-BE37-40338EE2B5DA}" srcOrd="0" destOrd="0" presId="urn:microsoft.com/office/officeart/2005/8/layout/process1"/>
    <dgm:cxn modelId="{7324B5DC-8D55-4AE8-A6E5-7C6997C78AC1}" type="presOf" srcId="{3A7A4E5C-634C-4FF3-95EE-04335198AD9E}" destId="{DF1C3BBE-90D2-4B4D-ADB5-48E089DD85B9}" srcOrd="0" destOrd="0" presId="urn:microsoft.com/office/officeart/2005/8/layout/process1"/>
    <dgm:cxn modelId="{0FB29AE7-D345-4B70-B326-0A6C9CA21E13}" type="presOf" srcId="{CE0CAA05-1016-4EDF-AAA8-64A2DEF3DE85}" destId="{EE61EC8F-2528-4F62-8328-2F444367784E}" srcOrd="0" destOrd="0" presId="urn:microsoft.com/office/officeart/2005/8/layout/process1"/>
    <dgm:cxn modelId="{0C03EFEF-73FC-4E34-B9F8-EB79CBFCD68D}" type="presParOf" srcId="{DDD85EEA-4DC9-447C-A4E6-F4C490799389}" destId="{DF1C3BBE-90D2-4B4D-ADB5-48E089DD85B9}" srcOrd="0" destOrd="0" presId="urn:microsoft.com/office/officeart/2005/8/layout/process1"/>
    <dgm:cxn modelId="{EA768201-9D98-41E0-8D56-9C0534F04413}" type="presParOf" srcId="{DDD85EEA-4DC9-447C-A4E6-F4C490799389}" destId="{96783200-EA91-496B-8EEE-C98E1E86F8D2}" srcOrd="1" destOrd="0" presId="urn:microsoft.com/office/officeart/2005/8/layout/process1"/>
    <dgm:cxn modelId="{16931084-2C76-484E-BEDA-3CF0DB445F9F}" type="presParOf" srcId="{96783200-EA91-496B-8EEE-C98E1E86F8D2}" destId="{094CA998-8B3A-4A2D-B995-F68B56AF3504}" srcOrd="0" destOrd="0" presId="urn:microsoft.com/office/officeart/2005/8/layout/process1"/>
    <dgm:cxn modelId="{A1C0367B-0DE5-4FC0-9027-2EAAA887DADD}" type="presParOf" srcId="{DDD85EEA-4DC9-447C-A4E6-F4C490799389}" destId="{D470CE7B-E781-480B-BE37-40338EE2B5DA}" srcOrd="2" destOrd="0" presId="urn:microsoft.com/office/officeart/2005/8/layout/process1"/>
    <dgm:cxn modelId="{EE512AA3-115B-453E-AA9E-EA3D1A09D4BD}" type="presParOf" srcId="{DDD85EEA-4DC9-447C-A4E6-F4C490799389}" destId="{6EADBBD5-9631-486B-AF9A-D88BAD31C5BB}" srcOrd="3" destOrd="0" presId="urn:microsoft.com/office/officeart/2005/8/layout/process1"/>
    <dgm:cxn modelId="{3AB4ED3A-5263-4031-B032-D1C0266E1FBB}" type="presParOf" srcId="{6EADBBD5-9631-486B-AF9A-D88BAD31C5BB}" destId="{165DEB36-EE19-484C-A770-31ABC459C15B}" srcOrd="0" destOrd="0" presId="urn:microsoft.com/office/officeart/2005/8/layout/process1"/>
    <dgm:cxn modelId="{00B757A4-4E6B-4D47-BEA9-EC17B6450EF9}" type="presParOf" srcId="{DDD85EEA-4DC9-447C-A4E6-F4C490799389}" destId="{C4427201-3171-45C1-BD6B-586294529D7C}" srcOrd="4" destOrd="0" presId="urn:microsoft.com/office/officeart/2005/8/layout/process1"/>
    <dgm:cxn modelId="{1F3AE0FE-EF9E-4419-8350-000A9F91F920}" type="presParOf" srcId="{DDD85EEA-4DC9-447C-A4E6-F4C490799389}" destId="{C16C52C4-CED1-4E9E-A209-AB4B7EB1EB18}" srcOrd="5" destOrd="0" presId="urn:microsoft.com/office/officeart/2005/8/layout/process1"/>
    <dgm:cxn modelId="{D7F091BA-AF1E-455F-A48F-227B9EC7DB13}" type="presParOf" srcId="{C16C52C4-CED1-4E9E-A209-AB4B7EB1EB18}" destId="{78CAB911-7C59-459C-ABD5-9F6773268583}" srcOrd="0" destOrd="0" presId="urn:microsoft.com/office/officeart/2005/8/layout/process1"/>
    <dgm:cxn modelId="{88790015-4729-49BF-B5AF-0FFDA1DABB95}" type="presParOf" srcId="{DDD85EEA-4DC9-447C-A4E6-F4C490799389}" destId="{EE61EC8F-2528-4F62-8328-2F444367784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C3B19-98A5-44D9-A216-10467F7E7199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3A7A4E5C-634C-4FF3-95EE-04335198AD9E}">
      <dgm:prSet phldrT="[Texte]"/>
      <dgm:spPr/>
      <dgm:t>
        <a:bodyPr/>
        <a:lstStyle/>
        <a:p>
          <a:r>
            <a:rPr lang="fr-FR"/>
            <a:t>Génération</a:t>
          </a:r>
        </a:p>
      </dgm:t>
    </dgm:pt>
    <dgm:pt modelId="{E638B54F-6EEB-4F9F-8521-84B41B603ED5}" type="parTrans" cxnId="{A5AA050F-4183-4333-9505-A6870D577FBE}">
      <dgm:prSet/>
      <dgm:spPr/>
      <dgm:t>
        <a:bodyPr/>
        <a:lstStyle/>
        <a:p>
          <a:endParaRPr lang="fr-FR"/>
        </a:p>
      </dgm:t>
    </dgm:pt>
    <dgm:pt modelId="{2B065783-5776-4717-A8CF-F4399829EEC3}" type="sibTrans" cxnId="{A5AA050F-4183-4333-9505-A6870D577FBE}">
      <dgm:prSet/>
      <dgm:spPr/>
      <dgm:t>
        <a:bodyPr/>
        <a:lstStyle/>
        <a:p>
          <a:endParaRPr lang="fr-FR"/>
        </a:p>
      </dgm:t>
    </dgm:pt>
    <dgm:pt modelId="{8E449706-FA1C-45E4-A5F2-27B565DE61E3}">
      <dgm:prSet phldrT="[Texte]"/>
      <dgm:spPr/>
      <dgm:t>
        <a:bodyPr/>
        <a:lstStyle/>
        <a:p>
          <a:r>
            <a:rPr lang="fr-FR"/>
            <a:t>Distribution</a:t>
          </a:r>
        </a:p>
      </dgm:t>
    </dgm:pt>
    <dgm:pt modelId="{96C12DA3-0CF7-4A09-9C6D-AEE1E6704AD0}" type="parTrans" cxnId="{418764C2-69CC-4C7D-B24E-0E735211B8A9}">
      <dgm:prSet/>
      <dgm:spPr/>
      <dgm:t>
        <a:bodyPr/>
        <a:lstStyle/>
        <a:p>
          <a:endParaRPr lang="fr-FR"/>
        </a:p>
      </dgm:t>
    </dgm:pt>
    <dgm:pt modelId="{FD94271B-7B08-4D8B-BADC-9116757A0BA8}" type="sibTrans" cxnId="{418764C2-69CC-4C7D-B24E-0E735211B8A9}">
      <dgm:prSet/>
      <dgm:spPr/>
      <dgm:t>
        <a:bodyPr/>
        <a:lstStyle/>
        <a:p>
          <a:endParaRPr lang="fr-FR"/>
        </a:p>
      </dgm:t>
    </dgm:pt>
    <dgm:pt modelId="{8B0171CD-22C9-4466-BA1A-1CC17234744D}">
      <dgm:prSet phldrT="[Texte]"/>
      <dgm:spPr/>
      <dgm:t>
        <a:bodyPr/>
        <a:lstStyle/>
        <a:p>
          <a:r>
            <a:rPr lang="fr-FR"/>
            <a:t>Choix modal</a:t>
          </a:r>
        </a:p>
      </dgm:t>
    </dgm:pt>
    <dgm:pt modelId="{E3C9D196-BAD1-46E3-B855-5DB7601A3245}" type="parTrans" cxnId="{88294ECA-86CF-4AAB-B844-0E82BD91EDCA}">
      <dgm:prSet/>
      <dgm:spPr/>
      <dgm:t>
        <a:bodyPr/>
        <a:lstStyle/>
        <a:p>
          <a:endParaRPr lang="fr-FR"/>
        </a:p>
      </dgm:t>
    </dgm:pt>
    <dgm:pt modelId="{3E5D18B3-6113-41A2-9101-79D7AE1D1C8B}" type="sibTrans" cxnId="{88294ECA-86CF-4AAB-B844-0E82BD91EDCA}">
      <dgm:prSet/>
      <dgm:spPr/>
      <dgm:t>
        <a:bodyPr/>
        <a:lstStyle/>
        <a:p>
          <a:endParaRPr lang="fr-FR"/>
        </a:p>
      </dgm:t>
    </dgm:pt>
    <dgm:pt modelId="{CE0CAA05-1016-4EDF-AAA8-64A2DEF3DE85}">
      <dgm:prSet phldrT="[Texte]"/>
      <dgm:spPr/>
      <dgm:t>
        <a:bodyPr/>
        <a:lstStyle/>
        <a:p>
          <a:r>
            <a:rPr lang="fr-FR"/>
            <a:t>Affectation</a:t>
          </a:r>
        </a:p>
      </dgm:t>
    </dgm:pt>
    <dgm:pt modelId="{3FE6AEB8-EC84-4101-80D8-66A24402713E}" type="parTrans" cxnId="{41032E3F-4DDC-45CD-BFF8-46413512791D}">
      <dgm:prSet/>
      <dgm:spPr/>
      <dgm:t>
        <a:bodyPr/>
        <a:lstStyle/>
        <a:p>
          <a:endParaRPr lang="fr-FR"/>
        </a:p>
      </dgm:t>
    </dgm:pt>
    <dgm:pt modelId="{6FCD7339-4B7A-4D1C-8EBE-C1BFC9E32CE5}" type="sibTrans" cxnId="{41032E3F-4DDC-45CD-BFF8-46413512791D}">
      <dgm:prSet/>
      <dgm:spPr/>
      <dgm:t>
        <a:bodyPr/>
        <a:lstStyle/>
        <a:p>
          <a:endParaRPr lang="fr-FR"/>
        </a:p>
      </dgm:t>
    </dgm:pt>
    <dgm:pt modelId="{DDD85EEA-4DC9-447C-A4E6-F4C490799389}" type="pres">
      <dgm:prSet presAssocID="{160C3B19-98A5-44D9-A216-10467F7E7199}" presName="Name0" presStyleCnt="0">
        <dgm:presLayoutVars>
          <dgm:dir/>
          <dgm:resizeHandles val="exact"/>
        </dgm:presLayoutVars>
      </dgm:prSet>
      <dgm:spPr/>
    </dgm:pt>
    <dgm:pt modelId="{DF1C3BBE-90D2-4B4D-ADB5-48E089DD85B9}" type="pres">
      <dgm:prSet presAssocID="{3A7A4E5C-634C-4FF3-95EE-04335198AD9E}" presName="node" presStyleLbl="node1" presStyleIdx="0" presStyleCnt="4">
        <dgm:presLayoutVars>
          <dgm:bulletEnabled val="1"/>
        </dgm:presLayoutVars>
      </dgm:prSet>
      <dgm:spPr/>
    </dgm:pt>
    <dgm:pt modelId="{96783200-EA91-496B-8EEE-C98E1E86F8D2}" type="pres">
      <dgm:prSet presAssocID="{2B065783-5776-4717-A8CF-F4399829EEC3}" presName="sibTrans" presStyleLbl="sibTrans2D1" presStyleIdx="0" presStyleCnt="3"/>
      <dgm:spPr/>
    </dgm:pt>
    <dgm:pt modelId="{094CA998-8B3A-4A2D-B995-F68B56AF3504}" type="pres">
      <dgm:prSet presAssocID="{2B065783-5776-4717-A8CF-F4399829EEC3}" presName="connectorText" presStyleLbl="sibTrans2D1" presStyleIdx="0" presStyleCnt="3"/>
      <dgm:spPr/>
    </dgm:pt>
    <dgm:pt modelId="{D470CE7B-E781-480B-BE37-40338EE2B5DA}" type="pres">
      <dgm:prSet presAssocID="{8E449706-FA1C-45E4-A5F2-27B565DE61E3}" presName="node" presStyleLbl="node1" presStyleIdx="1" presStyleCnt="4">
        <dgm:presLayoutVars>
          <dgm:bulletEnabled val="1"/>
        </dgm:presLayoutVars>
      </dgm:prSet>
      <dgm:spPr/>
    </dgm:pt>
    <dgm:pt modelId="{6EADBBD5-9631-486B-AF9A-D88BAD31C5BB}" type="pres">
      <dgm:prSet presAssocID="{FD94271B-7B08-4D8B-BADC-9116757A0BA8}" presName="sibTrans" presStyleLbl="sibTrans2D1" presStyleIdx="1" presStyleCnt="3"/>
      <dgm:spPr/>
    </dgm:pt>
    <dgm:pt modelId="{165DEB36-EE19-484C-A770-31ABC459C15B}" type="pres">
      <dgm:prSet presAssocID="{FD94271B-7B08-4D8B-BADC-9116757A0BA8}" presName="connectorText" presStyleLbl="sibTrans2D1" presStyleIdx="1" presStyleCnt="3"/>
      <dgm:spPr/>
    </dgm:pt>
    <dgm:pt modelId="{C4427201-3171-45C1-BD6B-586294529D7C}" type="pres">
      <dgm:prSet presAssocID="{8B0171CD-22C9-4466-BA1A-1CC17234744D}" presName="node" presStyleLbl="node1" presStyleIdx="2" presStyleCnt="4">
        <dgm:presLayoutVars>
          <dgm:bulletEnabled val="1"/>
        </dgm:presLayoutVars>
      </dgm:prSet>
      <dgm:spPr/>
    </dgm:pt>
    <dgm:pt modelId="{C16C52C4-CED1-4E9E-A209-AB4B7EB1EB18}" type="pres">
      <dgm:prSet presAssocID="{3E5D18B3-6113-41A2-9101-79D7AE1D1C8B}" presName="sibTrans" presStyleLbl="sibTrans2D1" presStyleIdx="2" presStyleCnt="3"/>
      <dgm:spPr/>
    </dgm:pt>
    <dgm:pt modelId="{78CAB911-7C59-459C-ABD5-9F6773268583}" type="pres">
      <dgm:prSet presAssocID="{3E5D18B3-6113-41A2-9101-79D7AE1D1C8B}" presName="connectorText" presStyleLbl="sibTrans2D1" presStyleIdx="2" presStyleCnt="3"/>
      <dgm:spPr/>
    </dgm:pt>
    <dgm:pt modelId="{EE61EC8F-2528-4F62-8328-2F444367784E}" type="pres">
      <dgm:prSet presAssocID="{CE0CAA05-1016-4EDF-AAA8-64A2DEF3DE85}" presName="node" presStyleLbl="node1" presStyleIdx="3" presStyleCnt="4">
        <dgm:presLayoutVars>
          <dgm:bulletEnabled val="1"/>
        </dgm:presLayoutVars>
      </dgm:prSet>
      <dgm:spPr/>
    </dgm:pt>
  </dgm:ptLst>
  <dgm:cxnLst>
    <dgm:cxn modelId="{4BFEF001-98D4-4EF6-8119-E96166E5DE09}" type="presOf" srcId="{FD94271B-7B08-4D8B-BADC-9116757A0BA8}" destId="{6EADBBD5-9631-486B-AF9A-D88BAD31C5BB}" srcOrd="0" destOrd="0" presId="urn:microsoft.com/office/officeart/2005/8/layout/process1"/>
    <dgm:cxn modelId="{EF39CD0C-9F8A-467A-89D6-DDE8A72AFECC}" type="presOf" srcId="{2B065783-5776-4717-A8CF-F4399829EEC3}" destId="{094CA998-8B3A-4A2D-B995-F68B56AF3504}" srcOrd="1" destOrd="0" presId="urn:microsoft.com/office/officeart/2005/8/layout/process1"/>
    <dgm:cxn modelId="{A5AA050F-4183-4333-9505-A6870D577FBE}" srcId="{160C3B19-98A5-44D9-A216-10467F7E7199}" destId="{3A7A4E5C-634C-4FF3-95EE-04335198AD9E}" srcOrd="0" destOrd="0" parTransId="{E638B54F-6EEB-4F9F-8521-84B41B603ED5}" sibTransId="{2B065783-5776-4717-A8CF-F4399829EEC3}"/>
    <dgm:cxn modelId="{06A2B717-A6F5-48A7-8AE3-33E256ACDCA0}" type="presOf" srcId="{CE0CAA05-1016-4EDF-AAA8-64A2DEF3DE85}" destId="{EE61EC8F-2528-4F62-8328-2F444367784E}" srcOrd="0" destOrd="0" presId="urn:microsoft.com/office/officeart/2005/8/layout/process1"/>
    <dgm:cxn modelId="{6741E131-0867-43E5-9137-DABD0E06AA45}" type="presOf" srcId="{8B0171CD-22C9-4466-BA1A-1CC17234744D}" destId="{C4427201-3171-45C1-BD6B-586294529D7C}" srcOrd="0" destOrd="0" presId="urn:microsoft.com/office/officeart/2005/8/layout/process1"/>
    <dgm:cxn modelId="{4570DF32-DAF1-4C3F-84A6-DFED956719BE}" type="presOf" srcId="{FD94271B-7B08-4D8B-BADC-9116757A0BA8}" destId="{165DEB36-EE19-484C-A770-31ABC459C15B}" srcOrd="1" destOrd="0" presId="urn:microsoft.com/office/officeart/2005/8/layout/process1"/>
    <dgm:cxn modelId="{41032E3F-4DDC-45CD-BFF8-46413512791D}" srcId="{160C3B19-98A5-44D9-A216-10467F7E7199}" destId="{CE0CAA05-1016-4EDF-AAA8-64A2DEF3DE85}" srcOrd="3" destOrd="0" parTransId="{3FE6AEB8-EC84-4101-80D8-66A24402713E}" sibTransId="{6FCD7339-4B7A-4D1C-8EBE-C1BFC9E32CE5}"/>
    <dgm:cxn modelId="{2F48AD6A-1E8E-40A1-93E0-5FE3A2ED67B1}" type="presOf" srcId="{3A7A4E5C-634C-4FF3-95EE-04335198AD9E}" destId="{DF1C3BBE-90D2-4B4D-ADB5-48E089DD85B9}" srcOrd="0" destOrd="0" presId="urn:microsoft.com/office/officeart/2005/8/layout/process1"/>
    <dgm:cxn modelId="{746EEB50-576F-4326-8304-3A5B95CB5803}" type="presOf" srcId="{3E5D18B3-6113-41A2-9101-79D7AE1D1C8B}" destId="{C16C52C4-CED1-4E9E-A209-AB4B7EB1EB18}" srcOrd="0" destOrd="0" presId="urn:microsoft.com/office/officeart/2005/8/layout/process1"/>
    <dgm:cxn modelId="{02B71E71-0FF2-489C-A12E-E2DFF854C3A4}" type="presOf" srcId="{2B065783-5776-4717-A8CF-F4399829EEC3}" destId="{96783200-EA91-496B-8EEE-C98E1E86F8D2}" srcOrd="0" destOrd="0" presId="urn:microsoft.com/office/officeart/2005/8/layout/process1"/>
    <dgm:cxn modelId="{8C3C658A-9C8E-49F3-9BD1-3205A8D35D7D}" type="presOf" srcId="{160C3B19-98A5-44D9-A216-10467F7E7199}" destId="{DDD85EEA-4DC9-447C-A4E6-F4C490799389}" srcOrd="0" destOrd="0" presId="urn:microsoft.com/office/officeart/2005/8/layout/process1"/>
    <dgm:cxn modelId="{9C813298-E47D-466D-8603-7C77CD3C2733}" type="presOf" srcId="{8E449706-FA1C-45E4-A5F2-27B565DE61E3}" destId="{D470CE7B-E781-480B-BE37-40338EE2B5DA}" srcOrd="0" destOrd="0" presId="urn:microsoft.com/office/officeart/2005/8/layout/process1"/>
    <dgm:cxn modelId="{5B7F06B7-6A13-42A5-939C-2E09D956595C}" type="presOf" srcId="{3E5D18B3-6113-41A2-9101-79D7AE1D1C8B}" destId="{78CAB911-7C59-459C-ABD5-9F6773268583}" srcOrd="1" destOrd="0" presId="urn:microsoft.com/office/officeart/2005/8/layout/process1"/>
    <dgm:cxn modelId="{418764C2-69CC-4C7D-B24E-0E735211B8A9}" srcId="{160C3B19-98A5-44D9-A216-10467F7E7199}" destId="{8E449706-FA1C-45E4-A5F2-27B565DE61E3}" srcOrd="1" destOrd="0" parTransId="{96C12DA3-0CF7-4A09-9C6D-AEE1E6704AD0}" sibTransId="{FD94271B-7B08-4D8B-BADC-9116757A0BA8}"/>
    <dgm:cxn modelId="{88294ECA-86CF-4AAB-B844-0E82BD91EDCA}" srcId="{160C3B19-98A5-44D9-A216-10467F7E7199}" destId="{8B0171CD-22C9-4466-BA1A-1CC17234744D}" srcOrd="2" destOrd="0" parTransId="{E3C9D196-BAD1-46E3-B855-5DB7601A3245}" sibTransId="{3E5D18B3-6113-41A2-9101-79D7AE1D1C8B}"/>
    <dgm:cxn modelId="{B525354C-FB78-43DA-AD6F-E256DE050476}" type="presParOf" srcId="{DDD85EEA-4DC9-447C-A4E6-F4C490799389}" destId="{DF1C3BBE-90D2-4B4D-ADB5-48E089DD85B9}" srcOrd="0" destOrd="0" presId="urn:microsoft.com/office/officeart/2005/8/layout/process1"/>
    <dgm:cxn modelId="{148CE005-685C-4A60-988F-37BB61C564A0}" type="presParOf" srcId="{DDD85EEA-4DC9-447C-A4E6-F4C490799389}" destId="{96783200-EA91-496B-8EEE-C98E1E86F8D2}" srcOrd="1" destOrd="0" presId="urn:microsoft.com/office/officeart/2005/8/layout/process1"/>
    <dgm:cxn modelId="{112244E8-9F12-4BEA-B668-E6DA25415367}" type="presParOf" srcId="{96783200-EA91-496B-8EEE-C98E1E86F8D2}" destId="{094CA998-8B3A-4A2D-B995-F68B56AF3504}" srcOrd="0" destOrd="0" presId="urn:microsoft.com/office/officeart/2005/8/layout/process1"/>
    <dgm:cxn modelId="{FD9AA699-9575-4895-9055-E4507FE09E59}" type="presParOf" srcId="{DDD85EEA-4DC9-447C-A4E6-F4C490799389}" destId="{D470CE7B-E781-480B-BE37-40338EE2B5DA}" srcOrd="2" destOrd="0" presId="urn:microsoft.com/office/officeart/2005/8/layout/process1"/>
    <dgm:cxn modelId="{6912E2CA-CAE9-4620-B84A-D284502D8314}" type="presParOf" srcId="{DDD85EEA-4DC9-447C-A4E6-F4C490799389}" destId="{6EADBBD5-9631-486B-AF9A-D88BAD31C5BB}" srcOrd="3" destOrd="0" presId="urn:microsoft.com/office/officeart/2005/8/layout/process1"/>
    <dgm:cxn modelId="{3C9661FB-9D34-4B78-A4B0-49A75BBCB492}" type="presParOf" srcId="{6EADBBD5-9631-486B-AF9A-D88BAD31C5BB}" destId="{165DEB36-EE19-484C-A770-31ABC459C15B}" srcOrd="0" destOrd="0" presId="urn:microsoft.com/office/officeart/2005/8/layout/process1"/>
    <dgm:cxn modelId="{B881CAB8-CD97-4CB2-9BE9-AB1897863E0D}" type="presParOf" srcId="{DDD85EEA-4DC9-447C-A4E6-F4C490799389}" destId="{C4427201-3171-45C1-BD6B-586294529D7C}" srcOrd="4" destOrd="0" presId="urn:microsoft.com/office/officeart/2005/8/layout/process1"/>
    <dgm:cxn modelId="{22F4DA72-D84B-4DF5-B343-31E7C86254B9}" type="presParOf" srcId="{DDD85EEA-4DC9-447C-A4E6-F4C490799389}" destId="{C16C52C4-CED1-4E9E-A209-AB4B7EB1EB18}" srcOrd="5" destOrd="0" presId="urn:microsoft.com/office/officeart/2005/8/layout/process1"/>
    <dgm:cxn modelId="{64B95E5E-B697-486F-9087-EF2A09C94914}" type="presParOf" srcId="{C16C52C4-CED1-4E9E-A209-AB4B7EB1EB18}" destId="{78CAB911-7C59-459C-ABD5-9F6773268583}" srcOrd="0" destOrd="0" presId="urn:microsoft.com/office/officeart/2005/8/layout/process1"/>
    <dgm:cxn modelId="{71993BFD-5126-463B-81A6-940C953874D1}" type="presParOf" srcId="{DDD85EEA-4DC9-447C-A4E6-F4C490799389}" destId="{EE61EC8F-2528-4F62-8328-2F444367784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C3BBE-90D2-4B4D-ADB5-48E089DD85B9}">
      <dsp:nvSpPr>
        <dsp:cNvPr id="0" name=""/>
        <dsp:cNvSpPr/>
      </dsp:nvSpPr>
      <dsp:spPr>
        <a:xfrm>
          <a:off x="2678" y="1039266"/>
          <a:ext cx="1171277" cy="7027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Génération</a:t>
          </a:r>
        </a:p>
      </dsp:txBody>
      <dsp:txXfrm>
        <a:off x="23261" y="1059849"/>
        <a:ext cx="1130111" cy="661600"/>
      </dsp:txXfrm>
    </dsp:sp>
    <dsp:sp modelId="{96783200-EA91-496B-8EEE-C98E1E86F8D2}">
      <dsp:nvSpPr>
        <dsp:cNvPr id="0" name=""/>
        <dsp:cNvSpPr/>
      </dsp:nvSpPr>
      <dsp:spPr>
        <a:xfrm>
          <a:off x="1291083" y="124541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1291083" y="1303506"/>
        <a:ext cx="173817" cy="174286"/>
      </dsp:txXfrm>
    </dsp:sp>
    <dsp:sp modelId="{D470CE7B-E781-480B-BE37-40338EE2B5DA}">
      <dsp:nvSpPr>
        <dsp:cNvPr id="0" name=""/>
        <dsp:cNvSpPr/>
      </dsp:nvSpPr>
      <dsp:spPr>
        <a:xfrm>
          <a:off x="1642467" y="1039266"/>
          <a:ext cx="1171277" cy="7027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Distribution</a:t>
          </a:r>
        </a:p>
      </dsp:txBody>
      <dsp:txXfrm>
        <a:off x="1663050" y="1059849"/>
        <a:ext cx="1130111" cy="661600"/>
      </dsp:txXfrm>
    </dsp:sp>
    <dsp:sp modelId="{6EADBBD5-9631-486B-AF9A-D88BAD31C5BB}">
      <dsp:nvSpPr>
        <dsp:cNvPr id="0" name=""/>
        <dsp:cNvSpPr/>
      </dsp:nvSpPr>
      <dsp:spPr>
        <a:xfrm>
          <a:off x="2930872" y="124541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2930872" y="1303506"/>
        <a:ext cx="173817" cy="174286"/>
      </dsp:txXfrm>
    </dsp:sp>
    <dsp:sp modelId="{C4427201-3171-45C1-BD6B-586294529D7C}">
      <dsp:nvSpPr>
        <dsp:cNvPr id="0" name=""/>
        <dsp:cNvSpPr/>
      </dsp:nvSpPr>
      <dsp:spPr>
        <a:xfrm>
          <a:off x="3282255" y="1039266"/>
          <a:ext cx="1171277" cy="7027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Choix modal</a:t>
          </a:r>
        </a:p>
      </dsp:txBody>
      <dsp:txXfrm>
        <a:off x="3302838" y="1059849"/>
        <a:ext cx="1130111" cy="661600"/>
      </dsp:txXfrm>
    </dsp:sp>
    <dsp:sp modelId="{C16C52C4-CED1-4E9E-A209-AB4B7EB1EB18}">
      <dsp:nvSpPr>
        <dsp:cNvPr id="0" name=""/>
        <dsp:cNvSpPr/>
      </dsp:nvSpPr>
      <dsp:spPr>
        <a:xfrm>
          <a:off x="4570660" y="124541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4570660" y="1303506"/>
        <a:ext cx="173817" cy="174286"/>
      </dsp:txXfrm>
    </dsp:sp>
    <dsp:sp modelId="{EE61EC8F-2528-4F62-8328-2F444367784E}">
      <dsp:nvSpPr>
        <dsp:cNvPr id="0" name=""/>
        <dsp:cNvSpPr/>
      </dsp:nvSpPr>
      <dsp:spPr>
        <a:xfrm>
          <a:off x="4922043" y="1039266"/>
          <a:ext cx="1171277" cy="7027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Affectation</a:t>
          </a:r>
        </a:p>
      </dsp:txBody>
      <dsp:txXfrm>
        <a:off x="4942626" y="1059849"/>
        <a:ext cx="1130111" cy="661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C3BBE-90D2-4B4D-ADB5-48E089DD85B9}">
      <dsp:nvSpPr>
        <dsp:cNvPr id="0" name=""/>
        <dsp:cNvSpPr/>
      </dsp:nvSpPr>
      <dsp:spPr>
        <a:xfrm>
          <a:off x="2301" y="839932"/>
          <a:ext cx="1006065" cy="603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Génération</a:t>
          </a:r>
        </a:p>
      </dsp:txBody>
      <dsp:txXfrm>
        <a:off x="19981" y="857612"/>
        <a:ext cx="970705" cy="568279"/>
      </dsp:txXfrm>
    </dsp:sp>
    <dsp:sp modelId="{96783200-EA91-496B-8EEE-C98E1E86F8D2}">
      <dsp:nvSpPr>
        <dsp:cNvPr id="0" name=""/>
        <dsp:cNvSpPr/>
      </dsp:nvSpPr>
      <dsp:spPr>
        <a:xfrm>
          <a:off x="1108973" y="1016999"/>
          <a:ext cx="213285" cy="249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1108973" y="1066900"/>
        <a:ext cx="149300" cy="149702"/>
      </dsp:txXfrm>
    </dsp:sp>
    <dsp:sp modelId="{D470CE7B-E781-480B-BE37-40338EE2B5DA}">
      <dsp:nvSpPr>
        <dsp:cNvPr id="0" name=""/>
        <dsp:cNvSpPr/>
      </dsp:nvSpPr>
      <dsp:spPr>
        <a:xfrm>
          <a:off x="1410792" y="839932"/>
          <a:ext cx="1006065" cy="603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Distribution</a:t>
          </a:r>
        </a:p>
      </dsp:txBody>
      <dsp:txXfrm>
        <a:off x="1428472" y="857612"/>
        <a:ext cx="970705" cy="568279"/>
      </dsp:txXfrm>
    </dsp:sp>
    <dsp:sp modelId="{6EADBBD5-9631-486B-AF9A-D88BAD31C5BB}">
      <dsp:nvSpPr>
        <dsp:cNvPr id="0" name=""/>
        <dsp:cNvSpPr/>
      </dsp:nvSpPr>
      <dsp:spPr>
        <a:xfrm>
          <a:off x="2517464" y="1016999"/>
          <a:ext cx="213285" cy="249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2517464" y="1066900"/>
        <a:ext cx="149300" cy="149702"/>
      </dsp:txXfrm>
    </dsp:sp>
    <dsp:sp modelId="{C4427201-3171-45C1-BD6B-586294529D7C}">
      <dsp:nvSpPr>
        <dsp:cNvPr id="0" name=""/>
        <dsp:cNvSpPr/>
      </dsp:nvSpPr>
      <dsp:spPr>
        <a:xfrm>
          <a:off x="2819284" y="839932"/>
          <a:ext cx="1006065" cy="603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Choix modal</a:t>
          </a:r>
        </a:p>
      </dsp:txBody>
      <dsp:txXfrm>
        <a:off x="2836964" y="857612"/>
        <a:ext cx="970705" cy="568279"/>
      </dsp:txXfrm>
    </dsp:sp>
    <dsp:sp modelId="{C16C52C4-CED1-4E9E-A209-AB4B7EB1EB18}">
      <dsp:nvSpPr>
        <dsp:cNvPr id="0" name=""/>
        <dsp:cNvSpPr/>
      </dsp:nvSpPr>
      <dsp:spPr>
        <a:xfrm>
          <a:off x="3925956" y="1016999"/>
          <a:ext cx="213285" cy="249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3925956" y="1066900"/>
        <a:ext cx="149300" cy="149702"/>
      </dsp:txXfrm>
    </dsp:sp>
    <dsp:sp modelId="{EE61EC8F-2528-4F62-8328-2F444367784E}">
      <dsp:nvSpPr>
        <dsp:cNvPr id="0" name=""/>
        <dsp:cNvSpPr/>
      </dsp:nvSpPr>
      <dsp:spPr>
        <a:xfrm>
          <a:off x="4227776" y="839932"/>
          <a:ext cx="1006065" cy="603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Affectation</a:t>
          </a:r>
        </a:p>
      </dsp:txBody>
      <dsp:txXfrm>
        <a:off x="4245456" y="857612"/>
        <a:ext cx="970705" cy="568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382AF-CEC8-6449-A7CF-450B1F027647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A506-8139-804B-B955-5007E66ACF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804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6D9E1-CF05-8E44-8D7A-A3FE676C2F4F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B4B8E-B08A-8F43-A9D6-71AB26A61D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584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54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239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764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336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949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Chemin de fer: Auxerre, Alençon (Aix et Orléans dans une moindre mesure)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943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Chemin de fer: Auxerre, Alençon (Aix et Orléans dans une moindre mesure)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430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Chemin de fer: Auxerre, Alençon (Aix et Orléans dans une moindre mesure)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371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06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/>
              <a:t>MeS</a:t>
            </a:r>
            <a:r>
              <a:rPr lang="fr-FR"/>
              <a:t> un ou deux ans avant pour CLB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91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Rappeler projet de réseau de tramway de l’ancienne municipalité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05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/>
              <a:t>MeS</a:t>
            </a:r>
            <a:r>
              <a:rPr lang="fr-FR"/>
              <a:t> un ou deux ans avant pour CLB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00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93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268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773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36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B8E-B08A-8F43-A9D6-71AB26A61D1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85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FD9DB3-AE6B-E240-9912-75842FD05570}" type="datetime1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78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0294" y="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195790"/>
            <a:ext cx="100263" cy="439691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14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36B5A6-2C16-5247-9B62-391C0A8CB774}" type="datetime1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78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FD9DB3-AE6B-E240-9912-75842FD05570}" type="datetime1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14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0294" y="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195790"/>
            <a:ext cx="100263" cy="439691"/>
          </a:xfrm>
          <a:prstGeom prst="rect">
            <a:avLst/>
          </a:prstGeom>
          <a:solidFill>
            <a:srgbClr val="D89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76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36B5A6-2C16-5247-9B62-391C0A8CB774}" type="datetime1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7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"/>
            <a:ext cx="9144000" cy="2578488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300182" y="731212"/>
            <a:ext cx="8485504" cy="3933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SETEC_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" y="4749030"/>
            <a:ext cx="564562" cy="2621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677929" y="4903391"/>
            <a:ext cx="107757" cy="107757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45746" y="48057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defRPr>
            </a:lvl1pPr>
          </a:lstStyle>
          <a:p>
            <a:fld id="{C96A2E82-A713-D746-BA49-CDDCE6D07E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95790"/>
            <a:ext cx="100263" cy="439691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itre 3"/>
          <p:cNvSpPr>
            <a:spLocks noGrp="1"/>
          </p:cNvSpPr>
          <p:nvPr>
            <p:ph type="title"/>
          </p:nvPr>
        </p:nvSpPr>
        <p:spPr>
          <a:xfrm>
            <a:off x="193019" y="-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61895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rgbClr val="595959"/>
          </a:solidFill>
          <a:latin typeface="Avenir Roman"/>
          <a:ea typeface="+mj-ea"/>
          <a:cs typeface="Avenir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"/>
            <a:ext cx="9144000" cy="2578488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300182" y="731212"/>
            <a:ext cx="8485504" cy="3933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SETEC_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" y="4749030"/>
            <a:ext cx="564562" cy="2621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677929" y="4903391"/>
            <a:ext cx="107757" cy="107757"/>
          </a:xfrm>
          <a:prstGeom prst="rect">
            <a:avLst/>
          </a:prstGeom>
          <a:solidFill>
            <a:srgbClr val="D89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45746" y="48057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defRPr>
            </a:lvl1pPr>
          </a:lstStyle>
          <a:p>
            <a:fld id="{C96A2E82-A713-D746-BA49-CDDCE6D07E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95790"/>
            <a:ext cx="100263" cy="439691"/>
          </a:xfrm>
          <a:prstGeom prst="rect">
            <a:avLst/>
          </a:prstGeom>
          <a:solidFill>
            <a:srgbClr val="D89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itre 3"/>
          <p:cNvSpPr>
            <a:spLocks noGrp="1"/>
          </p:cNvSpPr>
          <p:nvPr>
            <p:ph type="title"/>
          </p:nvPr>
        </p:nvSpPr>
        <p:spPr>
          <a:xfrm>
            <a:off x="193019" y="-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46331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rgbClr val="595959"/>
          </a:solidFill>
          <a:latin typeface="Avenir Roman"/>
          <a:ea typeface="+mj-ea"/>
          <a:cs typeface="Avenir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"/>
            <a:ext cx="9144000" cy="514350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5972848" y="-346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0" y="1124716"/>
            <a:ext cx="9144000" cy="3094184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80879" y="566687"/>
            <a:ext cx="8782243" cy="42102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SETEC_COUV-ILLUSTRATIO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1" y="819649"/>
            <a:ext cx="3241243" cy="3545494"/>
          </a:xfrm>
          <a:prstGeom prst="rect">
            <a:avLst/>
          </a:prstGeom>
        </p:spPr>
      </p:pic>
      <p:pic>
        <p:nvPicPr>
          <p:cNvPr id="20" name="Image 19" descr="SETE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9" y="1126867"/>
            <a:ext cx="1553706" cy="72136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000500" y="2043720"/>
            <a:ext cx="5022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>
                <a:solidFill>
                  <a:srgbClr val="16843F"/>
                </a:solidFill>
                <a:latin typeface="Avenir Black"/>
                <a:cs typeface="Avenir Black"/>
              </a:rPr>
              <a:t>Recherche opérationnelle et transport</a:t>
            </a:r>
          </a:p>
          <a:p>
            <a:r>
              <a:rPr lang="fr-FR" sz="360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Les calculs d’équilibre et le paradoxe de </a:t>
            </a:r>
            <a:r>
              <a:rPr lang="fr-FR" sz="360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Braess</a:t>
            </a:r>
            <a:r>
              <a:rPr lang="fr-FR" sz="360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 dans les études amonts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4090949" y="3193004"/>
            <a:ext cx="4394969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1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767503" y="1878875"/>
            <a:ext cx="4356485" cy="1784557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SETE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" y="4749030"/>
            <a:ext cx="564562" cy="262118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5972848" y="-346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pSp>
        <p:nvGrpSpPr>
          <p:cNvPr id="5" name="Grouper 4"/>
          <p:cNvGrpSpPr/>
          <p:nvPr/>
        </p:nvGrpSpPr>
        <p:grpSpPr>
          <a:xfrm>
            <a:off x="826854" y="908725"/>
            <a:ext cx="6323630" cy="3147579"/>
            <a:chOff x="826854" y="908725"/>
            <a:chExt cx="6323630" cy="3147579"/>
          </a:xfrm>
        </p:grpSpPr>
        <p:sp>
          <p:nvSpPr>
            <p:cNvPr id="71" name="Rectangle 70"/>
            <p:cNvSpPr/>
            <p:nvPr/>
          </p:nvSpPr>
          <p:spPr>
            <a:xfrm>
              <a:off x="826854" y="908725"/>
              <a:ext cx="1120480" cy="1323396"/>
            </a:xfrm>
            <a:prstGeom prst="rect">
              <a:avLst/>
            </a:prstGeom>
            <a:solidFill>
              <a:srgbClr val="1684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85211" y="1066288"/>
              <a:ext cx="6165273" cy="2990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7436792" y="2090507"/>
            <a:ext cx="2482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chemeClr val="bg1"/>
                </a:solidFill>
                <a:latin typeface="Avenir Black"/>
                <a:cs typeface="Avenir Black"/>
              </a:rPr>
              <a:t>03.</a:t>
            </a:r>
          </a:p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116666" y="1875806"/>
            <a:ext cx="49106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rgbClr val="16843F"/>
                </a:solidFill>
                <a:latin typeface="Avenir Black"/>
                <a:cs typeface="Avenir Roman"/>
              </a:rPr>
              <a:t>Toulouse Aerospace Express</a:t>
            </a:r>
            <a:br>
              <a:rPr lang="fr-FR" sz="4400">
                <a:latin typeface="Avenir Roman"/>
                <a:cs typeface="Avenir Roman"/>
              </a:rPr>
            </a:br>
            <a:r>
              <a:rPr lang="fr-FR" sz="44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Exemple d’une étude amont</a:t>
            </a:r>
          </a:p>
        </p:txBody>
      </p:sp>
      <p:cxnSp>
        <p:nvCxnSpPr>
          <p:cNvPr id="73" name="Connecteur droit 72"/>
          <p:cNvCxnSpPr/>
          <p:nvPr/>
        </p:nvCxnSpPr>
        <p:spPr>
          <a:xfrm>
            <a:off x="2116667" y="3278806"/>
            <a:ext cx="4394969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10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-2"/>
            <a:ext cx="9144000" cy="70095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31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16843F"/>
                </a:solidFill>
              </a:rPr>
              <a:t>Toulouse Aerospace Express </a:t>
            </a:r>
            <a:r>
              <a:rPr lang="fr-FR"/>
              <a:t>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5866640" cy="3394472"/>
          </a:xfrm>
        </p:spPr>
        <p:txBody>
          <a:bodyPr>
            <a:normAutofit fontScale="62500" lnSpcReduction="20000"/>
          </a:bodyPr>
          <a:lstStyle/>
          <a:p>
            <a:r>
              <a:rPr lang="fr-FR"/>
              <a:t>Toulouse, une ville à la démographie dynamique:</a:t>
            </a:r>
          </a:p>
          <a:p>
            <a:pPr lvl="1"/>
            <a:r>
              <a:rPr lang="fr-FR"/>
              <a:t>+175 000 habitants en dix ans dans l’agglomération (soit 1/3 de la ville de Toulouse)</a:t>
            </a:r>
          </a:p>
          <a:p>
            <a:pPr lvl="1"/>
            <a:r>
              <a:rPr lang="fr-FR"/>
              <a:t>Une forte dynamique économique;</a:t>
            </a:r>
          </a:p>
          <a:p>
            <a:r>
              <a:rPr lang="fr-FR"/>
              <a:t>Mais des réseaux de transports à améliorer:</a:t>
            </a:r>
          </a:p>
          <a:p>
            <a:pPr lvl="1"/>
            <a:r>
              <a:rPr lang="fr-FR"/>
              <a:t>Ville très peu dense: même superficie que Paris mais 4 fois moins d’habitants!</a:t>
            </a:r>
          </a:p>
          <a:p>
            <a:pPr lvl="1"/>
            <a:r>
              <a:rPr lang="fr-FR"/>
              <a:t>Une forte congestion des accès aux pôles d’emplois</a:t>
            </a:r>
          </a:p>
          <a:p>
            <a:pPr lvl="1"/>
            <a:r>
              <a:rPr lang="fr-FR"/>
              <a:t>Un réseau de transport en commun à développer;</a:t>
            </a:r>
          </a:p>
          <a:p>
            <a:pPr lvl="1"/>
            <a:r>
              <a:rPr lang="fr-FR"/>
              <a:t>Un fort usage de la voiture: 60% des déplacements (37% en Île-de-France, 42% à Lyon)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11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5879306" y="454237"/>
            <a:ext cx="3264694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13A88A07-A334-4ADA-8747-74ECCB28C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921" y="1200151"/>
            <a:ext cx="2689463" cy="20097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CA29DA3-3A07-4D4F-B7B6-6278DE16A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30" y="3844873"/>
            <a:ext cx="3579019" cy="12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65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876BE8E-DE50-48BF-9667-28367EE93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027" y="609816"/>
            <a:ext cx="3677603" cy="26403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16843F"/>
                </a:solidFill>
              </a:rPr>
              <a:t>Toulouse Aerospace Express </a:t>
            </a:r>
            <a:r>
              <a:rPr lang="fr-FR"/>
              <a:t>L’historique des projets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4335434" cy="339447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fr-FR"/>
              <a:t>Plusieurs propositions politiques pour développer les TC:</a:t>
            </a:r>
          </a:p>
          <a:p>
            <a:pPr lvl="1"/>
            <a:r>
              <a:rPr lang="fr-FR"/>
              <a:t>Municipalités précédente (2008-2014): développement d’un réseau de tramway;</a:t>
            </a:r>
          </a:p>
          <a:p>
            <a:pPr lvl="1"/>
            <a:r>
              <a:rPr lang="fr-FR"/>
              <a:t>2014: Jean-Luc </a:t>
            </a:r>
            <a:r>
              <a:rPr lang="fr-FR" err="1"/>
              <a:t>Moudenc</a:t>
            </a:r>
            <a:r>
              <a:rPr lang="fr-FR"/>
              <a:t> gagne sur un projet de troisième ligne de métro</a:t>
            </a:r>
          </a:p>
          <a:p>
            <a:r>
              <a:rPr lang="fr-FR"/>
              <a:t>2014-2018: Concertations publiques</a:t>
            </a:r>
          </a:p>
          <a:p>
            <a:pPr lvl="1"/>
            <a:r>
              <a:rPr lang="fr-FR"/>
              <a:t>Plusieurs tracés sont étudiés par </a:t>
            </a:r>
            <a:r>
              <a:rPr lang="fr-FR" err="1"/>
              <a:t>Tisséo</a:t>
            </a:r>
            <a:r>
              <a:rPr lang="fr-FR"/>
              <a:t>;</a:t>
            </a:r>
          </a:p>
          <a:p>
            <a:pPr lvl="1"/>
            <a:r>
              <a:rPr lang="fr-FR"/>
              <a:t>Tracé proposé par le Conseil Scientifique de </a:t>
            </a:r>
            <a:r>
              <a:rPr lang="fr-FR" err="1"/>
              <a:t>Tisséo</a:t>
            </a:r>
            <a:r>
              <a:rPr lang="fr-FR"/>
              <a:t>;</a:t>
            </a:r>
          </a:p>
          <a:p>
            <a:pPr lvl="1"/>
            <a:r>
              <a:rPr lang="fr-FR"/>
              <a:t>Tracé proposé par un collectif citoyen</a:t>
            </a:r>
          </a:p>
          <a:p>
            <a:pPr lvl="1"/>
            <a:r>
              <a:rPr lang="fr-FR"/>
              <a:t>À chaque fois: modélisation de trafic et évaluation socioéconomique des tracés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12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7129463" y="458894"/>
            <a:ext cx="2014537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6686AEEC-00A4-469C-AF44-FE9F4026C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654" y="2759183"/>
            <a:ext cx="2560924" cy="20716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8E32ED0-F6BE-4874-99F2-5A4AEF1814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459" y="3498868"/>
            <a:ext cx="1981200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1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16843F"/>
                </a:solidFill>
              </a:rPr>
              <a:t>Toulouse Aerospace Express </a:t>
            </a:r>
            <a:r>
              <a:rPr lang="fr-FR"/>
              <a:t>Le projet retenu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13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6245525" y="454237"/>
            <a:ext cx="2898475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054CAEF-EBFE-41ED-81F8-73FC728A2F36}"/>
              </a:ext>
            </a:extLst>
          </p:cNvPr>
          <p:cNvGrpSpPr/>
          <p:nvPr/>
        </p:nvGrpSpPr>
        <p:grpSpPr>
          <a:xfrm>
            <a:off x="1033742" y="755559"/>
            <a:ext cx="7076515" cy="4151881"/>
            <a:chOff x="1033742" y="755559"/>
            <a:chExt cx="7076515" cy="415188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4795896-734E-4365-AF70-4F281C356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742" y="755559"/>
              <a:ext cx="7076515" cy="415188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A20A87-2674-4F48-B22F-B3D024FF8543}"/>
                </a:ext>
              </a:extLst>
            </p:cNvPr>
            <p:cNvSpPr/>
            <p:nvPr/>
          </p:nvSpPr>
          <p:spPr>
            <a:xfrm>
              <a:off x="7608094" y="4573807"/>
              <a:ext cx="404452" cy="273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07746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16843F"/>
                </a:solidFill>
              </a:rPr>
              <a:t>Toulouse Aerospace Express </a:t>
            </a:r>
            <a:r>
              <a:rPr lang="fr-FR"/>
              <a:t>Enjeu de l’évaluation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200151"/>
            <a:ext cx="3893346" cy="182165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r-FR"/>
              <a:t>Quel système pour répondre aux besoins?</a:t>
            </a:r>
          </a:p>
          <a:p>
            <a:r>
              <a:rPr lang="fr-FR"/>
              <a:t>Quel tracé pour le futur métro?</a:t>
            </a:r>
          </a:p>
          <a:p>
            <a:r>
              <a:rPr lang="fr-FR"/>
              <a:t>Quelle option choisir?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14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6774180" y="458894"/>
            <a:ext cx="2369820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CDDFC30A-1A9D-4B35-A12D-A7E38CBE3C6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095" y="3021807"/>
            <a:ext cx="2933748" cy="1983996"/>
          </a:xfrm>
          <a:prstGeom prst="rect">
            <a:avLst/>
          </a:prstGeom>
          <a:noFill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F90D16E-8F40-49E5-8FBB-C11FC281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77" y="3021807"/>
            <a:ext cx="2740576" cy="188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2F74718-D410-4411-90A6-702A431D4E4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38" y="546265"/>
            <a:ext cx="2639615" cy="20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26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787514" y="1878875"/>
            <a:ext cx="4356485" cy="1784557"/>
          </a:xfrm>
          <a:prstGeom prst="rect">
            <a:avLst/>
          </a:prstGeom>
          <a:solidFill>
            <a:srgbClr val="D89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SETE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" y="4749030"/>
            <a:ext cx="564562" cy="262118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5972848" y="-346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pSp>
        <p:nvGrpSpPr>
          <p:cNvPr id="5" name="Grouper 4"/>
          <p:cNvGrpSpPr/>
          <p:nvPr/>
        </p:nvGrpSpPr>
        <p:grpSpPr>
          <a:xfrm>
            <a:off x="826854" y="908725"/>
            <a:ext cx="6323630" cy="3147579"/>
            <a:chOff x="826854" y="908725"/>
            <a:chExt cx="6323630" cy="3147579"/>
          </a:xfrm>
        </p:grpSpPr>
        <p:sp>
          <p:nvSpPr>
            <p:cNvPr id="71" name="Rectangle 70"/>
            <p:cNvSpPr/>
            <p:nvPr/>
          </p:nvSpPr>
          <p:spPr>
            <a:xfrm>
              <a:off x="826854" y="908725"/>
              <a:ext cx="1120480" cy="1323396"/>
            </a:xfrm>
            <a:prstGeom prst="rect">
              <a:avLst/>
            </a:prstGeom>
            <a:solidFill>
              <a:srgbClr val="D899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85211" y="1066288"/>
              <a:ext cx="6165273" cy="2990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7436792" y="2090507"/>
            <a:ext cx="2482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chemeClr val="bg1"/>
                </a:solidFill>
                <a:latin typeface="Avenir Black"/>
                <a:cs typeface="Avenir Black"/>
              </a:rPr>
              <a:t>04.</a:t>
            </a:r>
          </a:p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116667" y="1875806"/>
            <a:ext cx="4419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rgbClr val="D8993E"/>
                </a:solidFill>
                <a:latin typeface="Avenir Black"/>
                <a:cs typeface="Avenir Roman"/>
              </a:rPr>
              <a:t>Toulouse Aerospace Express</a:t>
            </a:r>
          </a:p>
          <a:p>
            <a:r>
              <a:rPr lang="fr-FR" sz="44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Étude de trafic</a:t>
            </a:r>
            <a:endParaRPr lang="fr-FR" sz="4400">
              <a:solidFill>
                <a:srgbClr val="D8993E"/>
              </a:solidFill>
              <a:latin typeface="Avenir Black"/>
              <a:cs typeface="Avenir Roman"/>
            </a:endParaRPr>
          </a:p>
          <a:p>
            <a:br>
              <a:rPr lang="fr-FR" sz="4400">
                <a:latin typeface="Avenir Roman"/>
                <a:cs typeface="Avenir Roman"/>
              </a:rPr>
            </a:br>
            <a:endParaRPr lang="fr-FR" sz="4400">
              <a:solidFill>
                <a:schemeClr val="tx1">
                  <a:lumMod val="65000"/>
                  <a:lumOff val="35000"/>
                </a:schemeClr>
              </a:solidFill>
              <a:latin typeface="Avenir Roman"/>
              <a:cs typeface="Avenir Roman"/>
            </a:endParaRPr>
          </a:p>
        </p:txBody>
      </p:sp>
      <p:cxnSp>
        <p:nvCxnSpPr>
          <p:cNvPr id="73" name="Connecteur droit 72"/>
          <p:cNvCxnSpPr/>
          <p:nvPr/>
        </p:nvCxnSpPr>
        <p:spPr>
          <a:xfrm>
            <a:off x="2116667" y="3349298"/>
            <a:ext cx="4394969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15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-2"/>
            <a:ext cx="9144000" cy="70095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924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8993E"/>
                </a:solidFill>
              </a:rPr>
              <a:t>Toulouse Aerospace Express </a:t>
            </a:r>
            <a:r>
              <a:rPr lang="fr-FR"/>
              <a:t>Étude de trafic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91" y="1200151"/>
            <a:ext cx="8400639" cy="3673774"/>
          </a:xfrm>
        </p:spPr>
        <p:txBody>
          <a:bodyPr>
            <a:normAutofit fontScale="55000" lnSpcReduction="20000"/>
          </a:bodyPr>
          <a:lstStyle/>
          <a:p>
            <a:r>
              <a:rPr lang="fr-FR"/>
              <a:t>Qu’est-ce qu’un modèle de trafic ?</a:t>
            </a:r>
          </a:p>
          <a:p>
            <a:pPr lvl="1"/>
            <a:r>
              <a:rPr lang="fr-FR"/>
              <a:t>Modèle plus ou moins complexe permettant de simuler les déplacements sur un territoire plus ou moins étendu</a:t>
            </a:r>
          </a:p>
          <a:p>
            <a:pPr lvl="1"/>
            <a:r>
              <a:rPr lang="fr-FR"/>
              <a:t>Le territoire est découpé en zones, et les déplacements sont simulés de zone à zone</a:t>
            </a:r>
          </a:p>
          <a:p>
            <a:pPr lvl="1"/>
            <a:r>
              <a:rPr lang="fr-FR"/>
              <a:t>Modèle le plus répandu: modèle à 4 étapes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r>
              <a:rPr lang="fr-FR"/>
              <a:t>Un modèle est calé sur une situation existante pour laquelle on a des données, et permet de simuler des situations futures</a:t>
            </a:r>
          </a:p>
          <a:p>
            <a:pPr lvl="1"/>
            <a:r>
              <a:rPr lang="fr-FR"/>
              <a:t>À Toulouse, un seul modèle de trafic est utilisé par tous les acteurs travaillant sur le territoire (en </a:t>
            </a:r>
            <a:r>
              <a:rPr lang="fr-FR" err="1"/>
              <a:t>IdF</a:t>
            </a:r>
            <a:r>
              <a:rPr lang="fr-FR"/>
              <a:t>, au moins 4 différents)</a:t>
            </a:r>
          </a:p>
          <a:p>
            <a:endParaRPr lang="fr-FR"/>
          </a:p>
          <a:p>
            <a:endParaRPr lang="fr-FR"/>
          </a:p>
          <a:p>
            <a:pPr lvl="1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16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7067272" y="454237"/>
            <a:ext cx="2076728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E527F53A-1C99-4A0C-877D-B50B0166A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280084"/>
              </p:ext>
            </p:extLst>
          </p:nvPr>
        </p:nvGraphicFramePr>
        <p:xfrm>
          <a:off x="1635025" y="1447223"/>
          <a:ext cx="6096000" cy="278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506D2E5-B299-4855-91B0-CEF2140A8109}"/>
              </a:ext>
            </a:extLst>
          </p:cNvPr>
          <p:cNvSpPr txBox="1"/>
          <p:nvPr/>
        </p:nvSpPr>
        <p:spPr>
          <a:xfrm>
            <a:off x="1367731" y="3203845"/>
            <a:ext cx="17399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/>
              <a:t>Combien de déplacements depuis et vers une zone?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CAA7E3-9CC7-4AEF-B97A-26C89FB94CD5}"/>
              </a:ext>
            </a:extLst>
          </p:cNvPr>
          <p:cNvSpPr txBox="1"/>
          <p:nvPr/>
        </p:nvSpPr>
        <p:spPr>
          <a:xfrm>
            <a:off x="2971800" y="3203845"/>
            <a:ext cx="1739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/>
              <a:t>De où vers où?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4805D0-EE99-4592-BBCB-18BAD01A2E6A}"/>
              </a:ext>
            </a:extLst>
          </p:cNvPr>
          <p:cNvSpPr txBox="1"/>
          <p:nvPr/>
        </p:nvSpPr>
        <p:spPr>
          <a:xfrm>
            <a:off x="4614334" y="3203845"/>
            <a:ext cx="1739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/>
              <a:t>Comment? (voiture, métro, marche…)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3EC5E7-EDBD-4E36-9B23-8C8B68253D5D}"/>
              </a:ext>
            </a:extLst>
          </p:cNvPr>
          <p:cNvSpPr txBox="1"/>
          <p:nvPr/>
        </p:nvSpPr>
        <p:spPr>
          <a:xfrm>
            <a:off x="6306247" y="3198523"/>
            <a:ext cx="1739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/>
              <a:t>Quel itinéraire?</a:t>
            </a:r>
          </a:p>
        </p:txBody>
      </p:sp>
    </p:spTree>
    <p:extLst>
      <p:ext uri="{BB962C8B-B14F-4D97-AF65-F5344CB8AC3E}">
        <p14:creationId xmlns:p14="http://schemas.microsoft.com/office/powerpoint/2010/main" val="854770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8993E"/>
                </a:solidFill>
              </a:rPr>
              <a:t>Toulouse Aerospace Express </a:t>
            </a:r>
            <a:r>
              <a:rPr lang="fr-FR"/>
              <a:t>Le support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91" y="1200151"/>
            <a:ext cx="3039177" cy="3386137"/>
          </a:xfrm>
        </p:spPr>
        <p:txBody>
          <a:bodyPr>
            <a:normAutofit fontScale="70000" lnSpcReduction="20000"/>
          </a:bodyPr>
          <a:lstStyle/>
          <a:p>
            <a:r>
              <a:rPr lang="fr-FR"/>
              <a:t>Simulation à l’aide d’un logiciel</a:t>
            </a:r>
          </a:p>
          <a:p>
            <a:r>
              <a:rPr lang="fr-FR"/>
              <a:t>Mise en rapport d’une demande de déplacement d’une partie d’un territoire à une autre (sous forme de zone) et d’une offre, sous forme de réseau</a:t>
            </a:r>
          </a:p>
          <a:p>
            <a:endParaRPr lang="fr-FR"/>
          </a:p>
          <a:p>
            <a:endParaRPr lang="fr-FR"/>
          </a:p>
          <a:p>
            <a:pPr lvl="1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17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7067272" y="454237"/>
            <a:ext cx="2076728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A6D1E4C0-0323-451A-9CAE-F7AF8C3C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1" y="1220151"/>
            <a:ext cx="5362641" cy="322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191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8993E"/>
                </a:solidFill>
              </a:rPr>
              <a:t>Toulouse Aerospace Express </a:t>
            </a:r>
            <a:r>
              <a:rPr lang="fr-FR"/>
              <a:t>Le modèle à 4 étapes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91" y="1200151"/>
            <a:ext cx="3860709" cy="338613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fr-FR"/>
              <a:t>1</a:t>
            </a:r>
            <a:r>
              <a:rPr lang="fr-FR" baseline="30000"/>
              <a:t>ère</a:t>
            </a:r>
            <a:r>
              <a:rPr lang="fr-FR"/>
              <a:t> étape: Génération</a:t>
            </a:r>
          </a:p>
          <a:p>
            <a:pPr lvl="1"/>
            <a:r>
              <a:rPr lang="fr-FR"/>
              <a:t>Combien de déplacements depuis et vers une zone?</a:t>
            </a:r>
          </a:p>
          <a:p>
            <a:pPr lvl="1"/>
            <a:r>
              <a:rPr lang="fr-FR"/>
              <a:t>Utilisation de ratios de déplacements par personne</a:t>
            </a:r>
            <a:endParaRPr lang="fr-FR">
              <a:cs typeface="Calibri"/>
            </a:endParaRPr>
          </a:p>
          <a:p>
            <a:pPr lvl="1"/>
            <a:r>
              <a:rPr lang="fr-FR"/>
              <a:t>Projections de population par l’Agence d’Urbanisme de Toulouse</a:t>
            </a:r>
          </a:p>
          <a:p>
            <a:pPr lvl="1"/>
            <a:endParaRPr lang="fr-FR"/>
          </a:p>
          <a:p>
            <a:r>
              <a:rPr lang="fr-FR"/>
              <a:t>2</a:t>
            </a:r>
            <a:r>
              <a:rPr lang="fr-FR" baseline="30000"/>
              <a:t>ème</a:t>
            </a:r>
            <a:r>
              <a:rPr lang="fr-FR"/>
              <a:t> étape : Distribution</a:t>
            </a:r>
          </a:p>
          <a:p>
            <a:pPr lvl="1"/>
            <a:r>
              <a:rPr lang="fr-FR"/>
              <a:t>Combien de déplacement d’une zone à l’autre?</a:t>
            </a:r>
          </a:p>
          <a:p>
            <a:pPr lvl="1"/>
            <a:r>
              <a:rPr lang="fr-FR"/>
              <a:t>Utilisation de modèle de type gravitaire;</a:t>
            </a:r>
          </a:p>
          <a:p>
            <a:pPr lvl="1"/>
            <a:endParaRPr lang="fr-FR"/>
          </a:p>
          <a:p>
            <a:r>
              <a:rPr lang="fr-FR"/>
              <a:t>3</a:t>
            </a:r>
            <a:r>
              <a:rPr lang="fr-FR" baseline="30000"/>
              <a:t>ème</a:t>
            </a:r>
            <a:r>
              <a:rPr lang="fr-FR"/>
              <a:t> étape : Choix modal</a:t>
            </a:r>
          </a:p>
          <a:p>
            <a:pPr lvl="1"/>
            <a:r>
              <a:rPr lang="fr-FR"/>
              <a:t>Quel mode de transport utiliser?</a:t>
            </a:r>
          </a:p>
          <a:p>
            <a:pPr lvl="1"/>
            <a:r>
              <a:rPr lang="fr-FR"/>
              <a:t>Utilisation de modèle probabiliste (le plus répandu : LOGIT)</a:t>
            </a:r>
          </a:p>
          <a:p>
            <a:endParaRPr lang="fr-FR"/>
          </a:p>
          <a:p>
            <a:endParaRPr lang="fr-FR"/>
          </a:p>
          <a:p>
            <a:pPr lvl="1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18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7067272" y="454237"/>
            <a:ext cx="2076728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55366DB6-8F36-4DCF-948F-818BFDB6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40" y="751487"/>
            <a:ext cx="2493169" cy="214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3635EE4-9948-4D09-8B9A-4F6EA5566B40}"/>
                  </a:ext>
                </a:extLst>
              </p:cNvPr>
              <p:cNvSpPr txBox="1"/>
              <p:nvPr/>
            </p:nvSpPr>
            <p:spPr>
              <a:xfrm>
                <a:off x="2146892" y="2974510"/>
                <a:ext cx="88295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50" i="1">
                              <a:latin typeface="Cambria Math"/>
                            </a:rPr>
                            <m:t>𝐷</m:t>
                          </m:r>
                          <m:r>
                            <a:rPr lang="fr-FR" sz="1050" i="1">
                              <a:latin typeface="Cambria Math"/>
                            </a:rPr>
                            <m:t>é</m:t>
                          </m:r>
                          <m:r>
                            <a:rPr lang="fr-FR" sz="1050" i="1">
                              <a:latin typeface="Cambria Math"/>
                            </a:rPr>
                            <m:t>𝑝𝑙𝑎𝑐𝑒𝑚𝑒𝑛𝑡𝑠</m:t>
                          </m:r>
                          <m:r>
                            <a:rPr lang="fr-FR" sz="105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1050" b="0" i="1" smtClean="0">
                              <a:latin typeface="Cambria Math"/>
                            </a:rPr>
                            <m:t>𝑑𝑜𝑚𝑖𝑐𝑖𝑙𝑒</m:t>
                          </m:r>
                          <m:r>
                            <a:rPr lang="fr-FR" sz="1050" b="0" i="1" smtClean="0">
                              <a:latin typeface="Cambria Math"/>
                            </a:rPr>
                            <m:t>/</m:t>
                          </m:r>
                          <m:r>
                            <a:rPr lang="fr-FR" sz="1050" b="0" i="1" smtClean="0">
                              <a:latin typeface="Cambria Math"/>
                            </a:rPr>
                            <m:t>𝑡𝑟𝑎𝑣𝑎𝑖𝑙</m:t>
                          </m:r>
                        </m:e>
                        <m:sub>
                          <m:r>
                            <a:rPr lang="fr-FR" sz="1050" b="0" i="1" smtClean="0">
                              <a:latin typeface="Cambria Math"/>
                            </a:rPr>
                            <m:t>𝑜</m:t>
                          </m:r>
                          <m:r>
                            <a:rPr lang="fr-FR" sz="105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fr-FR" sz="105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fr-FR" sz="1050" b="0" i="1" smtClean="0">
                          <a:latin typeface="Cambria Math"/>
                        </a:rPr>
                        <m:t>=</m:t>
                      </m:r>
                      <m:r>
                        <a:rPr lang="fr-FR" sz="1050" b="0" i="1" smtClean="0">
                          <a:latin typeface="Cambria Math"/>
                        </a:rPr>
                        <m:t>𝐶𝑠𝑡𝑒</m:t>
                      </m:r>
                      <m:r>
                        <a:rPr lang="fr-FR" sz="1050" b="0" i="1" smtClean="0">
                          <a:latin typeface="Cambria Math"/>
                        </a:rPr>
                        <m:t> ∗</m:t>
                      </m:r>
                      <m:sSub>
                        <m:sSub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50" i="1">
                              <a:latin typeface="Cambria Math"/>
                            </a:rPr>
                            <m:t>𝐸𝑚𝑝𝑙𝑜𝑖𝑠</m:t>
                          </m:r>
                        </m:e>
                        <m:sub>
                          <m:r>
                            <a:rPr lang="fr-FR" sz="105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fr-FR" sz="1050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50" i="1">
                              <a:latin typeface="Cambria Math"/>
                            </a:rPr>
                            <m:t>𝑃𝑜𝑝𝑢𝑙𝑎𝑡𝑖𝑜𝑛</m:t>
                          </m:r>
                        </m:e>
                        <m:sub>
                          <m:r>
                            <a:rPr lang="fr-FR" sz="105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fr-FR" sz="1050" b="0" i="1" smtClean="0">
                          <a:latin typeface="Cambria Math"/>
                        </a:rPr>
                        <m:t>∗</m:t>
                      </m:r>
                      <m:r>
                        <a:rPr lang="fr-FR" sz="1050" b="0" i="1" smtClean="0">
                          <a:latin typeface="Cambria Math"/>
                        </a:rPr>
                        <m:t>𝐴𝑐𝑐𝑒𝑠𝑠𝑖𝑏𝑖𝑙𝑖𝑡</m:t>
                      </m:r>
                      <m:r>
                        <a:rPr lang="fr-FR" sz="1050" b="0" i="1" smtClean="0">
                          <a:latin typeface="Cambria Math"/>
                        </a:rPr>
                        <m:t>é</m:t>
                      </m:r>
                    </m:oMath>
                  </m:oMathPara>
                </a14:m>
                <a:endParaRPr lang="fr-FR" sz="1050"/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3635EE4-9948-4D09-8B9A-4F6EA5566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92" y="2974510"/>
                <a:ext cx="8829533" cy="261610"/>
              </a:xfrm>
              <a:prstGeom prst="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073FDEF-C94E-4636-90ED-E49BB5FEFBA5}"/>
                  </a:ext>
                </a:extLst>
              </p:cNvPr>
              <p:cNvSpPr txBox="1"/>
              <p:nvPr/>
            </p:nvSpPr>
            <p:spPr>
              <a:xfrm>
                <a:off x="4625322" y="3684860"/>
                <a:ext cx="3707746" cy="452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50" i="1" smtClean="0">
                              <a:latin typeface="Cambria Math"/>
                            </a:rPr>
                            <m:t>𝑃</m:t>
                          </m:r>
                          <m:r>
                            <a:rPr lang="fr-FR" sz="1050" b="0" i="1" smtClean="0">
                              <a:latin typeface="Cambria Math"/>
                            </a:rPr>
                            <m:t>𝑟𝑜𝑏𝑎𝑏𝑖𝑙𝑖𝑡</m:t>
                          </m:r>
                          <m:r>
                            <a:rPr lang="fr-FR" sz="1050" b="0" i="1" smtClean="0">
                              <a:latin typeface="Cambria Math"/>
                            </a:rPr>
                            <m:t>é</m:t>
                          </m:r>
                        </m:e>
                        <m:sub>
                          <m:r>
                            <a:rPr lang="fr-FR" sz="1050" b="0" i="1" smtClean="0">
                              <a:latin typeface="Cambria Math"/>
                            </a:rPr>
                            <m:t>𝑇𝑟𝑎𝑛𝑠</m:t>
                          </m:r>
                          <m:r>
                            <a:rPr lang="fr-FR" sz="105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1050" b="0" i="1" smtClean="0">
                              <a:latin typeface="Cambria Math"/>
                            </a:rPr>
                            <m:t>𝑝𝑜𝑟𝑡</m:t>
                          </m:r>
                          <m:r>
                            <a:rPr lang="fr-FR" sz="105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1050" b="0" i="1" smtClean="0">
                              <a:latin typeface="Cambria Math"/>
                            </a:rPr>
                            <m:t>𝑒𝑛</m:t>
                          </m:r>
                          <m:r>
                            <a:rPr lang="fr-FR" sz="105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1050" b="0" i="1" smtClean="0">
                              <a:latin typeface="Cambria Math"/>
                            </a:rPr>
                            <m:t>𝑐𝑜𝑚𝑚𝑢𝑛</m:t>
                          </m:r>
                        </m:sub>
                      </m:sSub>
                      <m:r>
                        <a:rPr lang="fr-FR" sz="105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05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050" b="0" i="1" smtClean="0">
                                  <a:latin typeface="Cambria Math"/>
                                </a:rPr>
                                <m:t>𝑈𝑡𝑖𝑙𝑖𝑡</m:t>
                              </m:r>
                              <m:r>
                                <a:rPr lang="fr-FR" sz="1050" b="0" i="1" smtClean="0">
                                  <a:latin typeface="Cambria Math"/>
                                </a:rPr>
                                <m:t>é </m:t>
                              </m:r>
                              <m:r>
                                <a:rPr lang="fr-FR" sz="1050" b="0" i="1" smtClean="0">
                                  <a:latin typeface="Cambria Math"/>
                                </a:rPr>
                                <m:t>𝑡𝑟𝑎𝑛𝑠𝑝𝑜𝑟𝑡</m:t>
                              </m:r>
                              <m:r>
                                <a:rPr lang="fr-FR" sz="105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sz="1050" b="0" i="1" smtClean="0">
                                  <a:latin typeface="Cambria Math"/>
                                </a:rPr>
                                <m:t>𝑒𝑛</m:t>
                              </m:r>
                              <m:r>
                                <a:rPr lang="fr-FR" sz="105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sz="1050" b="0" i="1" smtClean="0">
                                  <a:latin typeface="Cambria Math"/>
                                </a:rPr>
                                <m:t>𝑐𝑜𝑚𝑚𝑢𝑛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r-F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fr-FR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05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1050" i="1">
                                      <a:latin typeface="Cambria Math"/>
                                    </a:rPr>
                                    <m:t>𝑈𝑡𝑖𝑙𝑖𝑙𝑖𝑡</m:t>
                                  </m:r>
                                  <m:r>
                                    <a:rPr lang="fr-FR" sz="1050" i="1">
                                      <a:latin typeface="Cambria Math"/>
                                    </a:rPr>
                                    <m:t>é</m:t>
                                  </m:r>
                                  <m:r>
                                    <a:rPr lang="fr-FR" sz="105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fr-FR" sz="105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fr-FR" sz="1050" i="1">
                                      <a:latin typeface="Cambria Math"/>
                                    </a:rPr>
                                    <m:t>𝑡𝑜𝑢𝑠</m:t>
                                  </m:r>
                                  <m:r>
                                    <a:rPr lang="fr-FR" sz="105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fr-FR" sz="1050" i="1">
                                      <a:latin typeface="Cambria Math"/>
                                    </a:rPr>
                                    <m:t>𝑚𝑜𝑑𝑒𝑠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fr-FR" sz="105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sz="1050"/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073FDEF-C94E-4636-90ED-E49BB5FEF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322" y="3684860"/>
                <a:ext cx="3707746" cy="452688"/>
              </a:xfrm>
              <a:prstGeom prst="rect">
                <a:avLst/>
              </a:prstGeom>
              <a:blipFill>
                <a:blip r:embed="rId5"/>
                <a:stretch>
                  <a:fillRect t="-10667" b="-8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76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8993E"/>
                </a:solidFill>
              </a:rPr>
              <a:t>Toulouse Aerospace Express </a:t>
            </a:r>
            <a:r>
              <a:rPr lang="fr-FR"/>
              <a:t>Affectation d’itinéraire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91" y="1200151"/>
            <a:ext cx="8229600" cy="338613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r-FR"/>
              <a:t>Quel chemin prendre pour aller d’une zone à l’autre :</a:t>
            </a:r>
          </a:p>
          <a:p>
            <a:pPr lvl="1"/>
            <a:r>
              <a:rPr lang="fr-FR"/>
              <a:t>Recherche des plus courts chemins ;</a:t>
            </a:r>
          </a:p>
          <a:p>
            <a:pPr lvl="1"/>
            <a:r>
              <a:rPr lang="fr-FR"/>
              <a:t>Choix du chemin en fonction de la distance, du temps, du coût : définition d’un temps/distance généralisé(e) ;</a:t>
            </a:r>
          </a:p>
          <a:p>
            <a:r>
              <a:rPr lang="fr-FR"/>
              <a:t>Pour les itinéraires TC :</a:t>
            </a:r>
          </a:p>
          <a:p>
            <a:pPr lvl="1"/>
            <a:r>
              <a:rPr lang="fr-FR"/>
              <a:t>Recherche des itinéraires possibles en tenant compte des horaires; </a:t>
            </a:r>
          </a:p>
          <a:p>
            <a:pPr lvl="1"/>
            <a:r>
              <a:rPr lang="fr-FR"/>
              <a:t>Répartition du trafic entre ces chemins ;</a:t>
            </a:r>
          </a:p>
          <a:p>
            <a:pPr lvl="1"/>
            <a:r>
              <a:rPr lang="fr-FR"/>
              <a:t>L’attractivité du chemin ne dépend pas de la charge du chemin : problème complexe de la prise en compte du confort</a:t>
            </a:r>
          </a:p>
          <a:p>
            <a:r>
              <a:rPr lang="fr-FR"/>
              <a:t>Pour les itinéraires VP :</a:t>
            </a:r>
            <a:endParaRPr lang="fr-FR">
              <a:cs typeface="Calibri"/>
            </a:endParaRPr>
          </a:p>
          <a:p>
            <a:pPr lvl="1"/>
            <a:r>
              <a:rPr lang="fr-FR"/>
              <a:t>Le temps dépend de la charge sur le réseau ; </a:t>
            </a:r>
          </a:p>
          <a:p>
            <a:pPr lvl="1"/>
            <a:r>
              <a:rPr lang="fr-FR"/>
              <a:t>Utilisation d’un calcul à l’équilibre pour arriver à un optimum par itérations.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pPr lvl="1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19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7067272" y="454237"/>
            <a:ext cx="2076728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20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767503" y="1878875"/>
            <a:ext cx="4356485" cy="1784557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SETE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" y="4749030"/>
            <a:ext cx="564562" cy="262118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5972848" y="-346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pSp>
        <p:nvGrpSpPr>
          <p:cNvPr id="5" name="Grouper 4"/>
          <p:cNvGrpSpPr/>
          <p:nvPr/>
        </p:nvGrpSpPr>
        <p:grpSpPr>
          <a:xfrm>
            <a:off x="826854" y="908725"/>
            <a:ext cx="6323630" cy="3147579"/>
            <a:chOff x="826854" y="908725"/>
            <a:chExt cx="6323630" cy="3147579"/>
          </a:xfrm>
        </p:grpSpPr>
        <p:sp>
          <p:nvSpPr>
            <p:cNvPr id="71" name="Rectangle 70"/>
            <p:cNvSpPr/>
            <p:nvPr/>
          </p:nvSpPr>
          <p:spPr>
            <a:xfrm>
              <a:off x="826854" y="908725"/>
              <a:ext cx="1120480" cy="1323396"/>
            </a:xfrm>
            <a:prstGeom prst="rect">
              <a:avLst/>
            </a:prstGeom>
            <a:solidFill>
              <a:srgbClr val="1684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85211" y="1066288"/>
              <a:ext cx="6165273" cy="2990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7436792" y="2090507"/>
            <a:ext cx="2482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chemeClr val="bg1"/>
                </a:solidFill>
                <a:latin typeface="Avenir Black"/>
                <a:cs typeface="Avenir Black"/>
              </a:rPr>
              <a:t>01.</a:t>
            </a:r>
          </a:p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116666" y="1875806"/>
            <a:ext cx="44698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err="1">
                <a:solidFill>
                  <a:srgbClr val="16843F"/>
                </a:solidFill>
                <a:latin typeface="Avenir Black"/>
                <a:cs typeface="Avenir Roman"/>
              </a:rPr>
              <a:t>setec</a:t>
            </a:r>
            <a:r>
              <a:rPr lang="fr-FR" sz="4400">
                <a:solidFill>
                  <a:srgbClr val="16843F"/>
                </a:solidFill>
                <a:latin typeface="Avenir Black"/>
                <a:cs typeface="Avenir Roman"/>
              </a:rPr>
              <a:t> International et le groupe </a:t>
            </a:r>
            <a:r>
              <a:rPr lang="fr-FR" sz="4400" err="1">
                <a:solidFill>
                  <a:srgbClr val="16843F"/>
                </a:solidFill>
                <a:latin typeface="Avenir Black"/>
                <a:cs typeface="Avenir Roman"/>
              </a:rPr>
              <a:t>setec</a:t>
            </a:r>
            <a:br>
              <a:rPr lang="fr-FR" sz="4400">
                <a:latin typeface="Avenir Roman"/>
                <a:cs typeface="Avenir Roman"/>
              </a:rPr>
            </a:br>
            <a:endParaRPr lang="fr-FR" sz="4400">
              <a:solidFill>
                <a:schemeClr val="tx1">
                  <a:lumMod val="65000"/>
                  <a:lumOff val="35000"/>
                </a:schemeClr>
              </a:solidFill>
              <a:latin typeface="Avenir Roman"/>
              <a:cs typeface="Avenir Roman"/>
            </a:endParaRPr>
          </a:p>
        </p:txBody>
      </p:sp>
      <p:cxnSp>
        <p:nvCxnSpPr>
          <p:cNvPr id="73" name="Connecteur droit 72"/>
          <p:cNvCxnSpPr/>
          <p:nvPr/>
        </p:nvCxnSpPr>
        <p:spPr>
          <a:xfrm>
            <a:off x="2116667" y="3278806"/>
            <a:ext cx="4394969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2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-2"/>
            <a:ext cx="9144000" cy="70095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379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8993E"/>
                </a:solidFill>
              </a:rPr>
              <a:t>Toulouse Aerospace Express </a:t>
            </a:r>
            <a:r>
              <a:rPr lang="fr-FR"/>
              <a:t>Affectation transport en commun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90" y="1200151"/>
            <a:ext cx="3657863" cy="3386137"/>
          </a:xfrm>
        </p:spPr>
        <p:txBody>
          <a:bodyPr>
            <a:normAutofit fontScale="70000" lnSpcReduction="20000"/>
          </a:bodyPr>
          <a:lstStyle/>
          <a:p>
            <a:r>
              <a:rPr lang="fr-FR"/>
              <a:t>La double difficulté de la recherche d’itinéraire TC :</a:t>
            </a:r>
          </a:p>
          <a:p>
            <a:pPr lvl="1"/>
            <a:r>
              <a:rPr lang="fr-FR"/>
              <a:t>Des trajets jamais directs :</a:t>
            </a:r>
          </a:p>
          <a:p>
            <a:pPr lvl="2"/>
            <a:r>
              <a:rPr lang="fr-FR"/>
              <a:t>Le temps n’est pas perçu de la même manière dans un véhicule ou en l’attendant à l’arrêt</a:t>
            </a:r>
          </a:p>
          <a:p>
            <a:pPr lvl="1"/>
            <a:r>
              <a:rPr lang="fr-FR"/>
              <a:t>Une multiplicité d’options:</a:t>
            </a:r>
          </a:p>
          <a:p>
            <a:pPr lvl="2"/>
            <a:r>
              <a:rPr lang="fr-FR"/>
              <a:t>L’usager va-t-il attendre le bus le plus rapide ou bien va-t-il prendre le premier bus?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pPr lvl="1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20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8358188" y="454237"/>
            <a:ext cx="785812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38DF0C21-D660-4F25-918D-51A4BE09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54" y="1036911"/>
            <a:ext cx="4429124" cy="18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6E90B67-DDD5-447E-AA6F-B9897B94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72" y="3256488"/>
            <a:ext cx="2890888" cy="154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241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8993E"/>
                </a:solidFill>
              </a:rPr>
              <a:t>Toulouse Aerospace Express </a:t>
            </a:r>
            <a:r>
              <a:rPr lang="fr-FR"/>
              <a:t>Affectation routière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91" y="1200152"/>
            <a:ext cx="4439354" cy="3428998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fr-FR"/>
              <a:t>Les usagers cherchent à une optimiser leur temps, mais aussi leur coût de déplacement, leur confort :  nécessité de définir une fonction de coût de déplacement à optimiser.</a:t>
            </a:r>
          </a:p>
          <a:p>
            <a:r>
              <a:rPr lang="fr-FR"/>
              <a:t>Pour le temps de déplacement, celui-ci n’est pas fixe mais dépend du nombre de personnes se déplaçant sur le réseau : </a:t>
            </a:r>
            <a:r>
              <a:rPr lang="fr-FR" b="1"/>
              <a:t>Nécessité de tenir compte du comportement des autres</a:t>
            </a:r>
          </a:p>
          <a:p>
            <a:r>
              <a:rPr lang="fr-FR"/>
              <a:t>On procède par itération pour atteindre un équilibre:</a:t>
            </a:r>
          </a:p>
          <a:p>
            <a:pPr lvl="1"/>
            <a:r>
              <a:rPr lang="fr-FR"/>
              <a:t>À la première étape, tous les usagers vont vers l’itinéraire le plus rapide à vide ; </a:t>
            </a:r>
          </a:p>
          <a:p>
            <a:pPr lvl="1"/>
            <a:r>
              <a:rPr lang="fr-FR"/>
              <a:t>À la deuxième, une partie change pour un autre itinéraire : les vitesses sont modifiées ; </a:t>
            </a:r>
          </a:p>
          <a:p>
            <a:pPr lvl="1"/>
            <a:r>
              <a:rPr lang="fr-FR"/>
              <a:t>On recommence jusqu’à atteindre un équilibre défini par l’utilisateur ;</a:t>
            </a:r>
          </a:p>
          <a:p>
            <a:pPr lvl="1"/>
            <a:r>
              <a:rPr lang="fr-FR"/>
              <a:t>Pour Toulouse: écart temps généralisé VP et maximum d’itérations</a:t>
            </a:r>
            <a:endParaRPr lang="fr-FR">
              <a:cs typeface="Calibri"/>
            </a:endParaRP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pPr lvl="1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21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6679406" y="454237"/>
            <a:ext cx="2464594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9283CE4A-F658-4410-B476-04925A138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31" y="684066"/>
            <a:ext cx="2992029" cy="218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006">
            <a:extLst>
              <a:ext uri="{FF2B5EF4-FFF2-40B4-BE49-F238E27FC236}">
                <a16:creationId xmlns:a16="http://schemas.microsoft.com/office/drawing/2014/main" id="{796D386B-5485-46AD-9B41-D52A66858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53" y="3008852"/>
            <a:ext cx="3137041" cy="193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306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8993E"/>
                </a:solidFill>
              </a:rPr>
              <a:t>Toulouse Aerospace Express </a:t>
            </a:r>
            <a:r>
              <a:rPr lang="fr-FR"/>
              <a:t>Rebouclage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91" y="1200152"/>
            <a:ext cx="7851760" cy="3428998"/>
          </a:xfrm>
        </p:spPr>
        <p:txBody>
          <a:bodyPr>
            <a:normAutofit fontScale="55000" lnSpcReduction="20000"/>
          </a:bodyPr>
          <a:lstStyle/>
          <a:p>
            <a:r>
              <a:rPr lang="fr-FR"/>
              <a:t>Les résultats de l’étape finale peuvent influencer le choix de déplacement</a:t>
            </a:r>
          </a:p>
          <a:p>
            <a:pPr lvl="1"/>
            <a:r>
              <a:rPr lang="fr-FR"/>
              <a:t>Les résultats de l’affectation peuvent changer les temps de parcours et donc l’accessibilité d’une zone ;</a:t>
            </a:r>
          </a:p>
          <a:p>
            <a:pPr lvl="1"/>
            <a:r>
              <a:rPr lang="fr-FR"/>
              <a:t>Suivant les modèles et leur besoin de complexité, on reboucle sur le modèle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r>
              <a:rPr lang="fr-FR"/>
              <a:t>Pour Toulouse: on boucle sur la distribution ;</a:t>
            </a:r>
          </a:p>
          <a:p>
            <a:pPr lvl="1"/>
            <a:r>
              <a:rPr lang="fr-FR"/>
              <a:t>Mais l’affectation TC ne fait pas partie de la boucle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pPr lvl="1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22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6679406" y="454237"/>
            <a:ext cx="2464594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07ABE076-212B-4B34-8B55-C926BEBBB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267723"/>
              </p:ext>
            </p:extLst>
          </p:nvPr>
        </p:nvGraphicFramePr>
        <p:xfrm>
          <a:off x="1345271" y="2126894"/>
          <a:ext cx="5236143" cy="228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rc 10">
            <a:extLst>
              <a:ext uri="{FF2B5EF4-FFF2-40B4-BE49-F238E27FC236}">
                <a16:creationId xmlns:a16="http://schemas.microsoft.com/office/drawing/2014/main" id="{4EF43539-3A18-4CE6-A321-2591BFF5D550}"/>
              </a:ext>
            </a:extLst>
          </p:cNvPr>
          <p:cNvSpPr/>
          <p:nvPr/>
        </p:nvSpPr>
        <p:spPr>
          <a:xfrm>
            <a:off x="2830109" y="2323329"/>
            <a:ext cx="3621207" cy="1224893"/>
          </a:xfrm>
          <a:prstGeom prst="arc">
            <a:avLst>
              <a:gd name="adj1" fmla="val 10951838"/>
              <a:gd name="adj2" fmla="val 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60E27C8-60BA-4E5F-8208-1A410242F295}"/>
              </a:ext>
            </a:extLst>
          </p:cNvPr>
          <p:cNvSpPr/>
          <p:nvPr/>
        </p:nvSpPr>
        <p:spPr>
          <a:xfrm>
            <a:off x="4177647" y="2529106"/>
            <a:ext cx="2115127" cy="1224893"/>
          </a:xfrm>
          <a:prstGeom prst="arc">
            <a:avLst>
              <a:gd name="adj1" fmla="val 11650983"/>
              <a:gd name="adj2" fmla="val 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728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8993E"/>
                </a:solidFill>
              </a:rPr>
              <a:t>Toulouse Aerospace Express </a:t>
            </a:r>
            <a:r>
              <a:rPr lang="fr-FR"/>
              <a:t>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91" y="1200152"/>
            <a:ext cx="3274922" cy="342899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fr-FR"/>
              <a:t>En sortie du modèle, on a :</a:t>
            </a:r>
          </a:p>
          <a:p>
            <a:pPr lvl="1"/>
            <a:r>
              <a:rPr lang="fr-FR"/>
              <a:t>Fréquentation du projet (~52000 personnes à la période de pointe du soir)</a:t>
            </a:r>
          </a:p>
          <a:p>
            <a:pPr lvl="1"/>
            <a:r>
              <a:rPr lang="fr-FR"/>
              <a:t>Part des différents modes de transport (+1% de part modale des TC)</a:t>
            </a:r>
          </a:p>
          <a:p>
            <a:pPr lvl="1"/>
            <a:r>
              <a:rPr lang="fr-FR"/>
              <a:t>Charge sur les réseaux (décharge du réseau routier, report vers d’autres axes TC…)</a:t>
            </a:r>
          </a:p>
          <a:p>
            <a:pPr lvl="1"/>
            <a:r>
              <a:rPr lang="fr-FR" b="1"/>
              <a:t>Trafic et temps moyens pour chaque couple origine destination (OD) 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pPr lvl="1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23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6679406" y="454237"/>
            <a:ext cx="2464594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B7E935D1-38F7-4905-8BBA-43C26C34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71" y="799008"/>
            <a:ext cx="2954669" cy="1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82EA6A3-66AC-4B55-9BF1-87C77819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22" y="2968217"/>
            <a:ext cx="2711195" cy="205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6D26A9A8-941F-4156-ADF7-1A7B615A5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94" y="2707185"/>
            <a:ext cx="2691204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133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D8993E"/>
                </a:solidFill>
              </a:rPr>
              <a:t>Toulouse Aerospace Express </a:t>
            </a:r>
            <a:r>
              <a:rPr lang="fr-FR" dirty="0"/>
              <a:t>Le calage d’un modèle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91" y="1200152"/>
            <a:ext cx="7526162" cy="342899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FR" dirty="0"/>
              <a:t>« Tous les modèles sont faux, mais certains sont utiles » (~George Box)</a:t>
            </a:r>
          </a:p>
          <a:p>
            <a:r>
              <a:rPr lang="fr-FR" dirty="0"/>
              <a:t>Il n’existe pas de modèles parfait:</a:t>
            </a:r>
          </a:p>
          <a:p>
            <a:r>
              <a:rPr lang="fr-FR" dirty="0"/>
              <a:t>Les modèles de trafic sont des arbitrages entre:</a:t>
            </a:r>
          </a:p>
          <a:p>
            <a:pPr lvl="1"/>
            <a:r>
              <a:rPr lang="fr-FR" dirty="0"/>
              <a:t>Les données disponibles;</a:t>
            </a:r>
          </a:p>
          <a:p>
            <a:pPr lvl="1"/>
            <a:r>
              <a:rPr lang="fr-FR" dirty="0"/>
              <a:t>Le périmètre que l’on veut étudier;</a:t>
            </a:r>
          </a:p>
          <a:p>
            <a:pPr lvl="1"/>
            <a:r>
              <a:rPr lang="fr-FR" dirty="0"/>
              <a:t>Les temps de calculs;</a:t>
            </a:r>
          </a:p>
          <a:p>
            <a:pPr lvl="1"/>
            <a:r>
              <a:rPr lang="fr-FR" dirty="0"/>
              <a:t>L’interprétabilité des formulations et des résultats;</a:t>
            </a:r>
          </a:p>
          <a:p>
            <a:pPr lvl="1"/>
            <a:r>
              <a:rPr lang="fr-FR" dirty="0"/>
              <a:t>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24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7098815" y="454237"/>
            <a:ext cx="2045185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763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767503" y="1878875"/>
            <a:ext cx="4356485" cy="1784557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SETE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" y="4749030"/>
            <a:ext cx="564562" cy="262118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5972848" y="-346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pSp>
        <p:nvGrpSpPr>
          <p:cNvPr id="5" name="Grouper 4"/>
          <p:cNvGrpSpPr/>
          <p:nvPr/>
        </p:nvGrpSpPr>
        <p:grpSpPr>
          <a:xfrm>
            <a:off x="826854" y="908725"/>
            <a:ext cx="6323630" cy="3147579"/>
            <a:chOff x="826854" y="908725"/>
            <a:chExt cx="6323630" cy="3147579"/>
          </a:xfrm>
        </p:grpSpPr>
        <p:sp>
          <p:nvSpPr>
            <p:cNvPr id="71" name="Rectangle 70"/>
            <p:cNvSpPr/>
            <p:nvPr/>
          </p:nvSpPr>
          <p:spPr>
            <a:xfrm>
              <a:off x="826854" y="908725"/>
              <a:ext cx="1120480" cy="1323396"/>
            </a:xfrm>
            <a:prstGeom prst="rect">
              <a:avLst/>
            </a:prstGeom>
            <a:solidFill>
              <a:srgbClr val="1684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85211" y="1066288"/>
              <a:ext cx="6165273" cy="2990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7436792" y="2090507"/>
            <a:ext cx="2482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chemeClr val="bg1"/>
                </a:solidFill>
                <a:latin typeface="Avenir Black"/>
                <a:cs typeface="Avenir Black"/>
              </a:rPr>
              <a:t>03.</a:t>
            </a:r>
          </a:p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116666" y="1875806"/>
            <a:ext cx="49106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rgbClr val="16843F"/>
                </a:solidFill>
                <a:latin typeface="Avenir Black"/>
                <a:cs typeface="Avenir Roman"/>
              </a:rPr>
              <a:t>Toulouse Aerospace Express</a:t>
            </a:r>
            <a:br>
              <a:rPr lang="fr-FR" sz="4400">
                <a:latin typeface="Avenir Roman"/>
                <a:cs typeface="Avenir Roman"/>
              </a:rPr>
            </a:br>
            <a:r>
              <a:rPr lang="fr-FR" sz="44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Etude socioéconomique</a:t>
            </a:r>
          </a:p>
        </p:txBody>
      </p:sp>
      <p:cxnSp>
        <p:nvCxnSpPr>
          <p:cNvPr id="73" name="Connecteur droit 72"/>
          <p:cNvCxnSpPr/>
          <p:nvPr/>
        </p:nvCxnSpPr>
        <p:spPr>
          <a:xfrm>
            <a:off x="2116667" y="3278806"/>
            <a:ext cx="4394969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25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-2"/>
            <a:ext cx="9144000" cy="70095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601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16843F"/>
                </a:solidFill>
              </a:rPr>
              <a:t>Toulouse Aerospace Express </a:t>
            </a:r>
            <a:r>
              <a:rPr lang="fr-FR"/>
              <a:t>Principes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200151"/>
            <a:ext cx="7789653" cy="339447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fr-FR" dirty="0"/>
              <a:t>Bilan socioéconomique ou analyse coûts-bénéfices ;</a:t>
            </a:r>
          </a:p>
          <a:p>
            <a:r>
              <a:rPr lang="fr-FR" dirty="0"/>
              <a:t>Inventé au XIX siècle, par un Ingénieur des Ponts et Chaussées voulant hiérarchiser les projets de voiries et de ponts ;</a:t>
            </a:r>
          </a:p>
          <a:p>
            <a:r>
              <a:rPr lang="fr-FR" dirty="0"/>
              <a:t>But : lister tous les avantages et inconvénients du projet et les comparer :</a:t>
            </a:r>
          </a:p>
          <a:p>
            <a:pPr lvl="1"/>
            <a:r>
              <a:rPr lang="fr-FR" dirty="0"/>
              <a:t>Temps gagnés ;</a:t>
            </a:r>
          </a:p>
          <a:p>
            <a:pPr lvl="1"/>
            <a:r>
              <a:rPr lang="fr-FR" dirty="0"/>
              <a:t>Coûts de déplacement;</a:t>
            </a:r>
          </a:p>
          <a:p>
            <a:pPr lvl="1"/>
            <a:r>
              <a:rPr lang="fr-FR" dirty="0"/>
              <a:t>Investissements ;</a:t>
            </a:r>
          </a:p>
          <a:p>
            <a:pPr lvl="1"/>
            <a:r>
              <a:rPr lang="fr-FR" dirty="0"/>
              <a:t>Gains environnementaux…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Base de comparaison : la monnaie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Lien avec le paradoxe de </a:t>
            </a:r>
            <a:r>
              <a:rPr lang="fr-FR" dirty="0" err="1"/>
              <a:t>Braess</a:t>
            </a:r>
            <a:r>
              <a:rPr lang="fr-FR" dirty="0"/>
              <a:t> : Le bilan permet de voir les éventuels effets négatifs du projet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Outil d’aide à la décision (et pas science exacte)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26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6538823" y="454237"/>
            <a:ext cx="2605177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589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16843F"/>
                </a:solidFill>
              </a:rPr>
              <a:t>Toulouse Aerospace Express </a:t>
            </a:r>
            <a:r>
              <a:rPr lang="fr-FR" dirty="0"/>
              <a:t>Utilisation dans le cadre de TAE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4889598" cy="339447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r-FR" dirty="0"/>
              <a:t>Dans le cadre de TAE, l’évaluation socioéconomique a été beaucoup utilisée:</a:t>
            </a:r>
          </a:p>
          <a:p>
            <a:pPr lvl="1"/>
            <a:r>
              <a:rPr lang="fr-FR" dirty="0"/>
              <a:t>Pour arbitrer entre les tracés;</a:t>
            </a:r>
          </a:p>
          <a:p>
            <a:pPr lvl="1"/>
            <a:r>
              <a:rPr lang="fr-FR" dirty="0"/>
              <a:t>Sur des emplacements de stations;</a:t>
            </a:r>
          </a:p>
          <a:p>
            <a:pPr lvl="1"/>
            <a:r>
              <a:rPr lang="fr-FR" dirty="0"/>
              <a:t>Pour évaluer/cartographier/ comprendre les impacts…</a:t>
            </a:r>
          </a:p>
          <a:p>
            <a:r>
              <a:rPr lang="fr-FR" dirty="0"/>
              <a:t>Puis dans l’Enquête Publique, pour faire la part entre des avantages entre les différents projets</a:t>
            </a:r>
          </a:p>
          <a:p>
            <a:r>
              <a:rPr lang="fr-FR" dirty="0"/>
              <a:t>Plus, des recherches complémentaires ont été faites pour évaluer tous les effets (effets dits « élargis »)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27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8145838" y="454237"/>
            <a:ext cx="998162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CF196B5B-5D5F-4B16-A636-BFB4606F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331" y="1487005"/>
            <a:ext cx="4266669" cy="282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80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16843F"/>
                </a:solidFill>
              </a:rPr>
              <a:t>Toulouse Aerospace Express </a:t>
            </a:r>
            <a:r>
              <a:rPr lang="fr-FR" dirty="0"/>
              <a:t>Enquête Publique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089998" cy="1180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800" dirty="0"/>
              <a:t>Evaluation de quatre « options » différentes</a:t>
            </a:r>
          </a:p>
          <a:p>
            <a:r>
              <a:rPr lang="fr-FR" sz="1800" dirty="0"/>
              <a:t>Evaluation de l’impact différenciée des deux projets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28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6421740" y="454237"/>
            <a:ext cx="2722260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2F47C9C-776D-4A9B-BC18-DF1AEA92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25" y="2043665"/>
            <a:ext cx="4732543" cy="278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100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16843F"/>
                </a:solidFill>
              </a:rPr>
              <a:t>Toulouse Aerospace Express </a:t>
            </a:r>
            <a:r>
              <a:rPr lang="fr-FR" dirty="0"/>
              <a:t>Avantages des usagers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29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7165181" y="454237"/>
            <a:ext cx="1978819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628A1F3E-42B3-4E3D-A12C-8C62517C8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621" y="945279"/>
            <a:ext cx="5625334" cy="22444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1DB27FA-7304-4644-B8F5-65D5F6A7F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621" y="3504845"/>
            <a:ext cx="5625334" cy="13009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63DC9B-6036-4BE1-B5C4-8A9B543C26AD}"/>
              </a:ext>
            </a:extLst>
          </p:cNvPr>
          <p:cNvSpPr/>
          <p:nvPr/>
        </p:nvSpPr>
        <p:spPr>
          <a:xfrm>
            <a:off x="1757417" y="2296470"/>
            <a:ext cx="5135538" cy="1535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86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ETE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" y="4749030"/>
            <a:ext cx="564562" cy="262118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5972848" y="-346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61" name="Image 60" descr="Capture d’écran 2017-03-27 à 10.44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50" y="699238"/>
            <a:ext cx="6110936" cy="393828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Rectangle 70"/>
          <p:cNvSpPr/>
          <p:nvPr/>
        </p:nvSpPr>
        <p:spPr>
          <a:xfrm>
            <a:off x="204161" y="854846"/>
            <a:ext cx="719476" cy="672534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77091" y="915939"/>
            <a:ext cx="3848485" cy="3532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69515" y="1716423"/>
            <a:ext cx="3486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Groupe d’ingénierie pluridisciplinaire, nous concevons et mettons en œuvre des projets de construction complexes et innovants, partout dans le monde.</a:t>
            </a:r>
          </a:p>
          <a:p>
            <a:endParaRPr lang="fr-FR"/>
          </a:p>
        </p:txBody>
      </p:sp>
      <p:cxnSp>
        <p:nvCxnSpPr>
          <p:cNvPr id="73" name="Connecteur droit 72"/>
          <p:cNvCxnSpPr/>
          <p:nvPr/>
        </p:nvCxnSpPr>
        <p:spPr>
          <a:xfrm>
            <a:off x="1154546" y="1550470"/>
            <a:ext cx="2116667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1154546" y="3747748"/>
            <a:ext cx="2116667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80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16843F"/>
                </a:solidFill>
              </a:rPr>
              <a:t>Toulouse Aerospace Express </a:t>
            </a:r>
            <a:r>
              <a:rPr lang="fr-FR"/>
              <a:t>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775" y="1187941"/>
            <a:ext cx="8022694" cy="3394472"/>
          </a:xfrm>
        </p:spPr>
        <p:txBody>
          <a:bodyPr>
            <a:normAutofit/>
          </a:bodyPr>
          <a:lstStyle/>
          <a:p>
            <a:endParaRPr lang="fr-FR" sz="2000"/>
          </a:p>
          <a:p>
            <a:endParaRPr lang="fr-FR" sz="2000"/>
          </a:p>
          <a:p>
            <a:endParaRPr lang="fr-FR" sz="2000"/>
          </a:p>
          <a:p>
            <a:pPr marL="0" indent="0">
              <a:buNone/>
            </a:pPr>
            <a:endParaRPr lang="fr-FR" sz="2000"/>
          </a:p>
          <a:p>
            <a:pPr lvl="1"/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30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6858000" y="454237"/>
            <a:ext cx="2286000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90FB4030-72A3-4338-8E32-B18757871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993" y="837142"/>
            <a:ext cx="5195604" cy="40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33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"/>
            <a:ext cx="9144000" cy="151294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5972848" y="-346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0" y="1124716"/>
            <a:ext cx="9144000" cy="3094184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80879" y="566688"/>
            <a:ext cx="8782243" cy="392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SETEC_COUV-ILLUSTRATI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60" y="1335835"/>
            <a:ext cx="2327804" cy="25463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518346" y="981508"/>
            <a:ext cx="3841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MERCI</a:t>
            </a:r>
          </a:p>
          <a:p>
            <a:r>
              <a:rPr lang="fr-FR" sz="2800">
                <a:solidFill>
                  <a:srgbClr val="16843F"/>
                </a:solidFill>
                <a:latin typeface="Avenir Black"/>
                <a:cs typeface="Avenir Black"/>
              </a:rPr>
              <a:t>POUR VOTRE ATTENTION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4518346" y="2463883"/>
            <a:ext cx="326381" cy="0"/>
          </a:xfrm>
          <a:prstGeom prst="line">
            <a:avLst/>
          </a:prstGeom>
          <a:ln w="38100" cmpd="sng">
            <a:solidFill>
              <a:srgbClr val="1684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518345" y="2608991"/>
            <a:ext cx="428698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1"/>
              </a:spcBef>
            </a:pPr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Setec International</a:t>
            </a:r>
          </a:p>
          <a:p>
            <a:pPr>
              <a:spcBef>
                <a:spcPts val="201"/>
              </a:spcBef>
            </a:pPr>
            <a:r>
              <a:rPr lang="fr-FR" sz="11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Pôle Mobilité &amp; Transport</a:t>
            </a:r>
          </a:p>
          <a:p>
            <a:pPr>
              <a:spcBef>
                <a:spcPts val="201"/>
              </a:spcBef>
            </a:pPr>
            <a:endParaRPr lang="fr-FR" sz="1100" b="1" i="1">
              <a:solidFill>
                <a:schemeClr val="tx1">
                  <a:lumMod val="65000"/>
                  <a:lumOff val="35000"/>
                </a:schemeClr>
              </a:solidFill>
              <a:latin typeface="Avenir Roman"/>
              <a:cs typeface="Avenir Roman"/>
            </a:endParaRPr>
          </a:p>
          <a:p>
            <a:pPr>
              <a:spcBef>
                <a:spcPts val="201"/>
              </a:spcBef>
            </a:pPr>
            <a:r>
              <a:rPr lang="fr-FR" sz="1100" i="1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Tél: +33 1 82 51 42 15/ Email: arthur.sebes@setec.com</a:t>
            </a:r>
          </a:p>
          <a:p>
            <a:pPr>
              <a:spcBef>
                <a:spcPts val="1200"/>
              </a:spcBef>
            </a:pPr>
            <a:r>
              <a:rPr lang="fr-FR" sz="1100" b="1" u="sng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www.setec.fr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721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5790"/>
            <a:ext cx="100263" cy="439691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SETE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" y="4749030"/>
            <a:ext cx="564562" cy="262118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5972848" y="-346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00182" y="731212"/>
            <a:ext cx="8485504" cy="3933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 descr="PICTO EN BREF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60" y="2502491"/>
            <a:ext cx="1256962" cy="1242496"/>
          </a:xfrm>
          <a:prstGeom prst="rect">
            <a:avLst/>
          </a:prstGeom>
        </p:spPr>
      </p:pic>
      <p:pic>
        <p:nvPicPr>
          <p:cNvPr id="41" name="Image 40" descr="PICTO EN BREF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2" y="1068307"/>
            <a:ext cx="1186017" cy="1170870"/>
          </a:xfrm>
          <a:prstGeom prst="rect">
            <a:avLst/>
          </a:prstGeom>
        </p:spPr>
      </p:pic>
      <p:pic>
        <p:nvPicPr>
          <p:cNvPr id="42" name="Image 41" descr="PICTO EN BREF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74" y="2648422"/>
            <a:ext cx="875980" cy="865898"/>
          </a:xfrm>
          <a:prstGeom prst="rect">
            <a:avLst/>
          </a:prstGeom>
        </p:spPr>
      </p:pic>
      <p:pic>
        <p:nvPicPr>
          <p:cNvPr id="43" name="Image 42" descr="PICTO EN BREF-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79" y="2701337"/>
            <a:ext cx="1055801" cy="1043650"/>
          </a:xfrm>
          <a:prstGeom prst="rect">
            <a:avLst/>
          </a:prstGeom>
        </p:spPr>
      </p:pic>
      <p:grpSp>
        <p:nvGrpSpPr>
          <p:cNvPr id="44" name="Grouper 43"/>
          <p:cNvGrpSpPr/>
          <p:nvPr/>
        </p:nvGrpSpPr>
        <p:grpSpPr>
          <a:xfrm>
            <a:off x="679076" y="939074"/>
            <a:ext cx="1686174" cy="1716606"/>
            <a:chOff x="1807608" y="-198998"/>
            <a:chExt cx="1686174" cy="1716606"/>
          </a:xfrm>
        </p:grpSpPr>
        <p:pic>
          <p:nvPicPr>
            <p:cNvPr id="45" name="Image 44" descr="PICTO EN BREF-03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075" y="-198998"/>
              <a:ext cx="1315240" cy="1300103"/>
            </a:xfrm>
            <a:prstGeom prst="rect">
              <a:avLst/>
            </a:prstGeom>
          </p:spPr>
        </p:pic>
        <p:sp>
          <p:nvSpPr>
            <p:cNvPr id="46" name="ZoneTexte 45"/>
            <p:cNvSpPr txBox="1"/>
            <p:nvPr/>
          </p:nvSpPr>
          <p:spPr>
            <a:xfrm>
              <a:off x="1807608" y="1255998"/>
              <a:ext cx="16861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Roman"/>
                  <a:cs typeface="Avenir Roman"/>
                </a:rPr>
                <a:t>fondation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807608" y="896594"/>
              <a:ext cx="1686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>
                  <a:solidFill>
                    <a:srgbClr val="16843F"/>
                  </a:solidFill>
                  <a:latin typeface="Avenir Black"/>
                  <a:cs typeface="Avenir Black"/>
                </a:rPr>
                <a:t>1957</a:t>
              </a: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4037502" y="4006763"/>
            <a:ext cx="2626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awards</a:t>
            </a:r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 gagnés</a:t>
            </a:r>
            <a:endParaRPr lang="fr-FR" sz="1100" i="1">
              <a:solidFill>
                <a:schemeClr val="tx1">
                  <a:lumMod val="65000"/>
                  <a:lumOff val="35000"/>
                </a:schemeClr>
              </a:solidFill>
              <a:latin typeface="Avenir Roman"/>
              <a:cs typeface="Avenir Roman"/>
            </a:endParaRPr>
          </a:p>
          <a:p>
            <a:pPr algn="ctr"/>
            <a:r>
              <a:rPr lang="fr-FR" sz="1100" i="1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Entre 1999 et 2015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037501" y="3614514"/>
            <a:ext cx="262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rgbClr val="16843F"/>
                </a:solidFill>
                <a:latin typeface="Avenir Black"/>
                <a:cs typeface="Avenir Black"/>
              </a:rPr>
              <a:t>+ DE 9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226009" y="3975985"/>
            <a:ext cx="197635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d’euros </a:t>
            </a:r>
          </a:p>
          <a:p>
            <a:pPr algn="ctr"/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CA en 2019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226008" y="3618624"/>
            <a:ext cx="197325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2400">
                <a:solidFill>
                  <a:srgbClr val="16843F"/>
                </a:solidFill>
                <a:latin typeface="Avenir Black"/>
                <a:cs typeface="Avenir Black"/>
              </a:rPr>
              <a:t>329 M</a:t>
            </a:r>
          </a:p>
        </p:txBody>
      </p:sp>
      <p:grpSp>
        <p:nvGrpSpPr>
          <p:cNvPr id="52" name="Grouper 51"/>
          <p:cNvGrpSpPr/>
          <p:nvPr/>
        </p:nvGrpSpPr>
        <p:grpSpPr>
          <a:xfrm>
            <a:off x="3775549" y="1037891"/>
            <a:ext cx="2721310" cy="1727204"/>
            <a:chOff x="70992" y="970276"/>
            <a:chExt cx="2721310" cy="1727204"/>
          </a:xfrm>
        </p:grpSpPr>
        <p:pic>
          <p:nvPicPr>
            <p:cNvPr id="53" name="Image 52" descr="PICTO EN BREF-0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964" y="970276"/>
              <a:ext cx="1198214" cy="1182911"/>
            </a:xfrm>
            <a:prstGeom prst="rect">
              <a:avLst/>
            </a:prstGeom>
          </p:spPr>
        </p:pic>
        <p:sp>
          <p:nvSpPr>
            <p:cNvPr id="54" name="ZoneTexte 53"/>
            <p:cNvSpPr txBox="1"/>
            <p:nvPr/>
          </p:nvSpPr>
          <p:spPr>
            <a:xfrm>
              <a:off x="70992" y="2266593"/>
              <a:ext cx="27213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Roman"/>
                  <a:cs typeface="Avenir Roman"/>
                </a:rPr>
                <a:t>au service de l’innovation et </a:t>
              </a:r>
            </a:p>
            <a:p>
              <a:pPr algn="ctr"/>
              <a:r>
                <a:rPr lang="fr-FR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Roman"/>
                  <a:cs typeface="Avenir Roman"/>
                </a:rPr>
                <a:t>de l’excellence technique</a:t>
              </a: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85304" y="1893843"/>
              <a:ext cx="1686174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fr-FR" sz="2400">
                  <a:solidFill>
                    <a:srgbClr val="16843F"/>
                  </a:solidFill>
                  <a:latin typeface="Avenir Black"/>
                  <a:cs typeface="Avenir Black"/>
                </a:rPr>
                <a:t> + 60 ans</a:t>
              </a:r>
            </a:p>
          </p:txBody>
        </p:sp>
      </p:grpSp>
      <p:sp>
        <p:nvSpPr>
          <p:cNvPr id="56" name="ZoneTexte 55"/>
          <p:cNvSpPr txBox="1"/>
          <p:nvPr/>
        </p:nvSpPr>
        <p:spPr>
          <a:xfrm>
            <a:off x="577269" y="3946442"/>
            <a:ext cx="1897991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du CA réalisé </a:t>
            </a:r>
            <a:b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</a:br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hors de France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32131" y="3514320"/>
            <a:ext cx="158826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2400">
                <a:solidFill>
                  <a:srgbClr val="16843F"/>
                </a:solidFill>
                <a:latin typeface="Avenir Black"/>
                <a:cs typeface="Avenir Black"/>
              </a:rPr>
              <a:t>20%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365250" y="2146857"/>
            <a:ext cx="1686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ingénierie </a:t>
            </a:r>
            <a:r>
              <a:rPr lang="fr-FR" sz="130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pluridisciplinaire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520841" y="2041820"/>
            <a:ext cx="16861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INDÉPENDANTE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5967664" y="2334208"/>
            <a:ext cx="279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un Groupe possédé à </a:t>
            </a:r>
          </a:p>
          <a:p>
            <a:pPr algn="ctr"/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100%par ses ingénieurs</a:t>
            </a:r>
          </a:p>
        </p:txBody>
      </p:sp>
      <p:cxnSp>
        <p:nvCxnSpPr>
          <p:cNvPr id="63" name="Connecteur droit 62"/>
          <p:cNvCxnSpPr/>
          <p:nvPr/>
        </p:nvCxnSpPr>
        <p:spPr>
          <a:xfrm>
            <a:off x="6428228" y="1478032"/>
            <a:ext cx="0" cy="95244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6048386" y="4037375"/>
            <a:ext cx="279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salariés dans le monde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131322" y="3614514"/>
            <a:ext cx="262665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2400">
                <a:solidFill>
                  <a:srgbClr val="16843F"/>
                </a:solidFill>
                <a:latin typeface="Avenir Black"/>
                <a:cs typeface="Avenir Black"/>
              </a:rPr>
              <a:t>3 000</a:t>
            </a:r>
          </a:p>
        </p:txBody>
      </p:sp>
      <p:pic>
        <p:nvPicPr>
          <p:cNvPr id="69" name="Image 68" descr="PICTO EN BREF-0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6" y="2730880"/>
            <a:ext cx="923809" cy="913177"/>
          </a:xfrm>
          <a:prstGeom prst="rect">
            <a:avLst/>
          </a:prstGeom>
        </p:spPr>
      </p:pic>
      <p:pic>
        <p:nvPicPr>
          <p:cNvPr id="70" name="Image 69" descr="PICTO EN BREF-0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79" y="939074"/>
            <a:ext cx="1317499" cy="1302335"/>
          </a:xfrm>
          <a:prstGeom prst="rect">
            <a:avLst/>
          </a:prstGeom>
        </p:spPr>
      </p:pic>
      <p:cxnSp>
        <p:nvCxnSpPr>
          <p:cNvPr id="72" name="Connecteur droit 71"/>
          <p:cNvCxnSpPr/>
          <p:nvPr/>
        </p:nvCxnSpPr>
        <p:spPr>
          <a:xfrm>
            <a:off x="2026162" y="454237"/>
            <a:ext cx="7117838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2364104" y="1478032"/>
            <a:ext cx="0" cy="95244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4051424" y="1478032"/>
            <a:ext cx="0" cy="95244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2364104" y="3054323"/>
            <a:ext cx="0" cy="95244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4051424" y="3054323"/>
            <a:ext cx="0" cy="95244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6428228" y="3054323"/>
            <a:ext cx="0" cy="95244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263" y="0"/>
            <a:ext cx="8229600" cy="857250"/>
          </a:xfrm>
        </p:spPr>
        <p:txBody>
          <a:bodyPr/>
          <a:lstStyle/>
          <a:p>
            <a:r>
              <a:rPr lang="fr-FR" sz="2400">
                <a:solidFill>
                  <a:srgbClr val="595959"/>
                </a:solidFill>
              </a:rPr>
              <a:t>EN</a:t>
            </a:r>
            <a:r>
              <a:rPr lang="fr-FR" sz="2400">
                <a:solidFill>
                  <a:srgbClr val="16843F"/>
                </a:solidFill>
                <a:latin typeface="Avenir Black"/>
                <a:cs typeface="Avenir Black"/>
              </a:rPr>
              <a:t> BREF</a:t>
            </a:r>
            <a:endParaRPr lang="fr-FR"/>
          </a:p>
        </p:txBody>
      </p:sp>
      <p:sp>
        <p:nvSpPr>
          <p:cNvPr id="86" name="Espace réservé du numéro de diapositive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5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ETE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" y="4749030"/>
            <a:ext cx="564562" cy="26211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6792" y="1226873"/>
            <a:ext cx="504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err="1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Setec</a:t>
            </a:r>
            <a:r>
              <a:rPr lang="fr-FR" sz="12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 s’est constitué autour d’ambitions et de valeurs partagées par tous ses collaborateurs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52452" y="2345936"/>
            <a:ext cx="43472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Filiale de </a:t>
            </a:r>
            <a:r>
              <a:rPr lang="fr-FR" sz="1300" i="1" err="1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setec</a:t>
            </a:r>
            <a:r>
              <a:rPr lang="fr-FR" sz="1300" i="1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 fondée en 1972</a:t>
            </a:r>
            <a:endParaRPr lang="fr-FR" sz="1300" i="1">
              <a:solidFill>
                <a:schemeClr val="tx1">
                  <a:lumMod val="65000"/>
                  <a:lumOff val="3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52452" y="2669328"/>
            <a:ext cx="4347237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1300" i="1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Black"/>
              </a:rPr>
              <a:t>Plus de 350 collaborateurs</a:t>
            </a:r>
            <a:endParaRPr lang="fr-FR" sz="1300" i="1">
              <a:solidFill>
                <a:schemeClr val="tx1">
                  <a:lumMod val="65000"/>
                  <a:lumOff val="3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52452" y="3015230"/>
            <a:ext cx="4347237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1300" i="1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Spécialisée dans les grands projets d’infrastructure de transport en France et à l’étranger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52452" y="3464144"/>
            <a:ext cx="43472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Depuis les études amonts jusqu’au suivi de travaux en passant par la conception et la Maîtrise d’Œuvre</a:t>
            </a:r>
            <a:endParaRPr lang="fr-FR" sz="1300" i="1">
              <a:solidFill>
                <a:schemeClr val="tx1">
                  <a:lumMod val="65000"/>
                  <a:lumOff val="35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3612" y="2438299"/>
            <a:ext cx="107757" cy="107757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33612" y="2789684"/>
            <a:ext cx="107757" cy="107757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33612" y="3122742"/>
            <a:ext cx="107757" cy="107757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33612" y="3573640"/>
            <a:ext cx="107757" cy="107757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>
            <a:off x="2613263" y="1875421"/>
            <a:ext cx="4310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5972848" y="-346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>
            <a:off x="3002282" y="399811"/>
            <a:ext cx="2131476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619" y="0"/>
            <a:ext cx="8229600" cy="857250"/>
          </a:xfrm>
        </p:spPr>
        <p:txBody>
          <a:bodyPr>
            <a:normAutofit/>
          </a:bodyPr>
          <a:lstStyle/>
          <a:p>
            <a:r>
              <a:rPr lang="fr-FR" err="1">
                <a:solidFill>
                  <a:srgbClr val="595959"/>
                </a:solidFill>
                <a:latin typeface="Avenir Black"/>
                <a:cs typeface="Avenir Black"/>
              </a:rPr>
              <a:t>setec</a:t>
            </a:r>
            <a:r>
              <a:rPr lang="fr-FR" sz="2500">
                <a:solidFill>
                  <a:srgbClr val="16843F"/>
                </a:solidFill>
                <a:latin typeface="Avenir Black"/>
                <a:cs typeface="Avenir Black"/>
              </a:rPr>
              <a:t> International</a:t>
            </a:r>
            <a:endParaRPr lang="fr-FR" sz="25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5</a:t>
            </a:fld>
            <a:endParaRPr lang="fr-FR"/>
          </a:p>
        </p:txBody>
      </p:sp>
      <p:sp>
        <p:nvSpPr>
          <p:cNvPr id="30" name="Espace réservé du numéro de diapositive 4"/>
          <p:cNvSpPr txBox="1">
            <a:spLocks/>
          </p:cNvSpPr>
          <p:nvPr/>
        </p:nvSpPr>
        <p:spPr>
          <a:xfrm>
            <a:off x="7010400" y="48016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ea typeface="+mn-ea"/>
                <a:cs typeface="Avenir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A2E82-A713-D746-BA49-CDDCE6D07EC0}" type="slidenum">
              <a:rPr lang="fr-FR" smtClean="0">
                <a:solidFill>
                  <a:schemeClr val="bg1"/>
                </a:solidFill>
              </a:rPr>
              <a:pPr/>
              <a:t>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77929" y="4903391"/>
            <a:ext cx="107757" cy="107757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0E34A5-42E7-4C2F-8A61-E7B47D01B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984" y="1566147"/>
            <a:ext cx="1554615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6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787514" y="1878875"/>
            <a:ext cx="4356485" cy="1784557"/>
          </a:xfrm>
          <a:prstGeom prst="rect">
            <a:avLst/>
          </a:prstGeom>
          <a:solidFill>
            <a:srgbClr val="D89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SETE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" y="4749030"/>
            <a:ext cx="564562" cy="262118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5972848" y="-346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pSp>
        <p:nvGrpSpPr>
          <p:cNvPr id="5" name="Grouper 4"/>
          <p:cNvGrpSpPr/>
          <p:nvPr/>
        </p:nvGrpSpPr>
        <p:grpSpPr>
          <a:xfrm>
            <a:off x="826854" y="908725"/>
            <a:ext cx="6323630" cy="3147579"/>
            <a:chOff x="826854" y="908725"/>
            <a:chExt cx="6323630" cy="3147579"/>
          </a:xfrm>
        </p:grpSpPr>
        <p:sp>
          <p:nvSpPr>
            <p:cNvPr id="71" name="Rectangle 70"/>
            <p:cNvSpPr/>
            <p:nvPr/>
          </p:nvSpPr>
          <p:spPr>
            <a:xfrm>
              <a:off x="826854" y="908725"/>
              <a:ext cx="1120480" cy="1323396"/>
            </a:xfrm>
            <a:prstGeom prst="rect">
              <a:avLst/>
            </a:prstGeom>
            <a:solidFill>
              <a:srgbClr val="D899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85211" y="1066288"/>
              <a:ext cx="6165273" cy="2990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7436792" y="2090507"/>
            <a:ext cx="2482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chemeClr val="bg1"/>
                </a:solidFill>
                <a:latin typeface="Avenir Black"/>
                <a:cs typeface="Avenir Black"/>
              </a:rPr>
              <a:t>02.</a:t>
            </a:r>
          </a:p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116666" y="1875806"/>
            <a:ext cx="48290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rgbClr val="D8993E"/>
                </a:solidFill>
                <a:latin typeface="Avenir Black"/>
                <a:cs typeface="Avenir Roman"/>
              </a:rPr>
              <a:t>Les études amonts de transport</a:t>
            </a:r>
            <a:br>
              <a:rPr lang="fr-FR" sz="4400">
                <a:latin typeface="Avenir Roman"/>
                <a:cs typeface="Avenir Roman"/>
              </a:rPr>
            </a:br>
            <a:r>
              <a:rPr lang="fr-FR" sz="44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rPr>
              <a:t>La spécificité des projets de transport</a:t>
            </a:r>
          </a:p>
        </p:txBody>
      </p:sp>
      <p:cxnSp>
        <p:nvCxnSpPr>
          <p:cNvPr id="73" name="Connecteur droit 72"/>
          <p:cNvCxnSpPr/>
          <p:nvPr/>
        </p:nvCxnSpPr>
        <p:spPr>
          <a:xfrm>
            <a:off x="2116667" y="3271660"/>
            <a:ext cx="4394969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6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-2"/>
            <a:ext cx="9144000" cy="70095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15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8993E"/>
                </a:solidFill>
              </a:rPr>
              <a:t>Études amonts </a:t>
            </a:r>
            <a:r>
              <a:rPr lang="fr-FR"/>
              <a:t>La spécificité des transports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022694" cy="3489112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fr-FR" dirty="0"/>
              <a:t>Des infrastructures avec de très longues durées de vie :</a:t>
            </a:r>
          </a:p>
          <a:p>
            <a:pPr lvl="1"/>
            <a:r>
              <a:rPr lang="fr-FR" dirty="0"/>
              <a:t>Ligne </a:t>
            </a:r>
            <a:r>
              <a:rPr lang="fr-FR"/>
              <a:t>de chemin de fer de Saint-Etienne à Lyon (1828-1833) ou Paris à Saint-Germain en Laye (1837) :  toujours le même tracé ;</a:t>
            </a:r>
          </a:p>
          <a:p>
            <a:pPr lvl="1"/>
            <a:r>
              <a:rPr lang="fr-FR" dirty="0"/>
              <a:t>Réseau de métro de Paris : plus d’un siècle ;</a:t>
            </a:r>
            <a:endParaRPr lang="fr-FR" dirty="0">
              <a:cs typeface="Calibri"/>
            </a:endParaRPr>
          </a:p>
          <a:p>
            <a:pPr lvl="1"/>
            <a:r>
              <a:rPr lang="fr-FR" dirty="0"/>
              <a:t>Voies romaines…</a:t>
            </a:r>
          </a:p>
          <a:p>
            <a:r>
              <a:rPr lang="fr-FR" dirty="0"/>
              <a:t>Et avec des effets très larges:</a:t>
            </a:r>
            <a:endParaRPr lang="fr-FR" dirty="0">
              <a:cs typeface="Calibri"/>
            </a:endParaRPr>
          </a:p>
          <a:p>
            <a:pPr lvl="1"/>
            <a:r>
              <a:rPr lang="fr-FR" dirty="0"/>
              <a:t>Une infrastructure s’insère dans un </a:t>
            </a:r>
            <a:r>
              <a:rPr lang="fr-FR" b="1" dirty="0"/>
              <a:t>réseau </a:t>
            </a:r>
            <a:r>
              <a:rPr lang="fr-FR" dirty="0"/>
              <a:t>complexe : la fermeture d’une route peut conduire à créer des embouteillages dans une zone éloignée (ou l’inverse, </a:t>
            </a:r>
            <a:r>
              <a:rPr lang="fr-FR" dirty="0" err="1"/>
              <a:t>cf</a:t>
            </a:r>
            <a:r>
              <a:rPr lang="fr-FR" dirty="0"/>
              <a:t> paradoxe de </a:t>
            </a:r>
            <a:r>
              <a:rPr lang="fr-FR" dirty="0" err="1"/>
              <a:t>Braess</a:t>
            </a:r>
            <a:r>
              <a:rPr lang="fr-FR" dirty="0"/>
              <a:t>) ;</a:t>
            </a:r>
            <a:endParaRPr lang="fr-FR" dirty="0">
              <a:cs typeface="Calibri"/>
            </a:endParaRPr>
          </a:p>
          <a:p>
            <a:pPr lvl="1"/>
            <a:r>
              <a:rPr lang="fr-FR" dirty="0"/>
              <a:t>Souvent, on a même plusieurs réseaux qui interagissent : une ligne de transport en commun évite des déplacements en voiture et engendre donc des gains environnementaux;</a:t>
            </a:r>
          </a:p>
          <a:p>
            <a:pPr lvl="1"/>
            <a:r>
              <a:rPr lang="fr-FR" dirty="0"/>
              <a:t>Et tous ces réseaux interagissent sur d’autres systèmes : la création d’une infrastructure influe sur l’urbanisme qui l’entoure;</a:t>
            </a:r>
          </a:p>
          <a:p>
            <a:r>
              <a:rPr lang="fr-FR" dirty="0"/>
              <a:t>Mais dont la rentabilité financière est rarement assurée. Pourtant, ces projets génèrent des gains incontestables ;</a:t>
            </a:r>
            <a:endParaRPr lang="fr-FR" dirty="0">
              <a:cs typeface="Calibri"/>
            </a:endParaRPr>
          </a:p>
          <a:p>
            <a:endParaRPr lang="fr-FR" dirty="0"/>
          </a:p>
          <a:p>
            <a:r>
              <a:rPr lang="fr-FR" b="1" dirty="0"/>
              <a:t>Les projets de transports nécessitent donc des études spécifiques pour bien cerner leurs effets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7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6858000" y="454237"/>
            <a:ext cx="2286000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48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8993E"/>
                </a:solidFill>
              </a:rPr>
              <a:t>Études amonts </a:t>
            </a:r>
            <a:r>
              <a:rPr lang="fr-FR"/>
              <a:t>Les différentes étapes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022694" cy="3489112"/>
          </a:xfrm>
        </p:spPr>
        <p:txBody>
          <a:bodyPr>
            <a:normAutofit fontScale="47500" lnSpcReduction="20000"/>
          </a:bodyPr>
          <a:lstStyle/>
          <a:p>
            <a:r>
              <a:rPr lang="fr-FR"/>
              <a:t>Diagnostic territorial :</a:t>
            </a:r>
          </a:p>
          <a:p>
            <a:pPr lvl="1"/>
            <a:r>
              <a:rPr lang="fr-FR"/>
              <a:t>Mesurer l’inadéquation entre l’offre et la demande de transport d’un territoire ; </a:t>
            </a:r>
          </a:p>
          <a:p>
            <a:pPr lvl="1"/>
            <a:r>
              <a:rPr lang="fr-FR"/>
              <a:t>Rôles des Autorités Organisatrice de la Mobilité (régions, communes, métropoles…) ; </a:t>
            </a:r>
          </a:p>
          <a:p>
            <a:pPr lvl="1"/>
            <a:r>
              <a:rPr lang="fr-FR"/>
              <a:t>Outils: Enquêtes ménages, statistiques de déplacements…</a:t>
            </a:r>
          </a:p>
          <a:p>
            <a:r>
              <a:rPr lang="fr-FR"/>
              <a:t>Étude de trafic : </a:t>
            </a:r>
          </a:p>
          <a:p>
            <a:pPr lvl="1"/>
            <a:r>
              <a:rPr lang="fr-FR"/>
              <a:t>Faire le bilan du projet en lui-même (combien de personnes empruntent ma nouvelle route) ;</a:t>
            </a:r>
          </a:p>
          <a:p>
            <a:pPr lvl="1"/>
            <a:r>
              <a:rPr lang="fr-FR"/>
              <a:t>Comparaison des impacts avec une situation où le projet n’est pas réalisé (situation de référence) ;</a:t>
            </a:r>
          </a:p>
          <a:p>
            <a:pPr lvl="1"/>
            <a:r>
              <a:rPr lang="fr-FR"/>
              <a:t>Impact sur les comportements (modification du choix d’itinéraires, choix du mode de transport…) ; </a:t>
            </a:r>
          </a:p>
          <a:p>
            <a:pPr lvl="1"/>
            <a:r>
              <a:rPr lang="fr-FR"/>
              <a:t>Impact global sur le territoire (évolution de la circulation automobile, dans les transports en commun…)</a:t>
            </a:r>
          </a:p>
          <a:p>
            <a:pPr lvl="1"/>
            <a:r>
              <a:rPr lang="fr-FR"/>
              <a:t>Bilan environnemental</a:t>
            </a:r>
          </a:p>
          <a:p>
            <a:r>
              <a:rPr lang="fr-FR"/>
              <a:t>Évaluation socioéconomique : </a:t>
            </a:r>
          </a:p>
          <a:p>
            <a:pPr lvl="1"/>
            <a:r>
              <a:rPr lang="fr-FR"/>
              <a:t>Mettre les avantages générés par mon projet en balance avec l’investissement demandé ; </a:t>
            </a:r>
          </a:p>
          <a:p>
            <a:pPr lvl="1"/>
            <a:r>
              <a:rPr lang="fr-FR"/>
              <a:t>Monétarisation des avantages non financiers (gains de temps, émissions de carbone évitées…)</a:t>
            </a:r>
          </a:p>
          <a:p>
            <a:pPr lvl="1"/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8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6858000" y="454237"/>
            <a:ext cx="2286000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46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D8993E"/>
                </a:solidFill>
              </a:rPr>
              <a:t>Études amonts </a:t>
            </a:r>
            <a:r>
              <a:rPr lang="fr-FR"/>
              <a:t>Les liens avec le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022694" cy="348911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r-FR"/>
              <a:t>La recherche opérationnelle :</a:t>
            </a:r>
          </a:p>
          <a:p>
            <a:pPr lvl="1"/>
            <a:r>
              <a:rPr lang="fr-FR"/>
              <a:t>Problème classique de la RO : le voyageur de commerce ;</a:t>
            </a:r>
          </a:p>
          <a:p>
            <a:pPr lvl="1"/>
            <a:r>
              <a:rPr lang="fr-FR"/>
              <a:t>Plus largement, utilisée pour chercher les plus courts chemins, et reproduire des déplacements</a:t>
            </a:r>
          </a:p>
          <a:p>
            <a:r>
              <a:rPr lang="fr-FR"/>
              <a:t>Le paradoxe de </a:t>
            </a:r>
            <a:r>
              <a:rPr lang="fr-FR" err="1"/>
              <a:t>Braess</a:t>
            </a:r>
            <a:r>
              <a:rPr lang="fr-FR"/>
              <a:t> :</a:t>
            </a:r>
          </a:p>
          <a:p>
            <a:pPr lvl="1"/>
            <a:r>
              <a:rPr lang="fr-FR"/>
              <a:t>Effet pervers d’une amélioration objective des systèmes de transports;</a:t>
            </a:r>
          </a:p>
          <a:p>
            <a:pPr lvl="1"/>
            <a:r>
              <a:rPr lang="fr-FR"/>
              <a:t>Mais dépend aussi de ce qu’on mesure :</a:t>
            </a:r>
          </a:p>
          <a:p>
            <a:pPr lvl="2"/>
            <a:r>
              <a:rPr lang="fr-FR"/>
              <a:t>Seulement temps de parcours?</a:t>
            </a:r>
          </a:p>
          <a:p>
            <a:pPr lvl="2"/>
            <a:r>
              <a:rPr lang="fr-FR"/>
              <a:t>Demande de déplacements fixes?</a:t>
            </a:r>
          </a:p>
          <a:p>
            <a:pPr lvl="1"/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9</a:t>
            </a:fld>
            <a:endParaRPr lang="fr-FR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6858000" y="454237"/>
            <a:ext cx="2286000" cy="0"/>
          </a:xfrm>
          <a:prstGeom prst="line">
            <a:avLst/>
          </a:prstGeom>
          <a:ln w="12700" cap="rnd" cmpd="sng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650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634C76F11BA4296A2E3234C051B91" ma:contentTypeVersion="9" ma:contentTypeDescription="Crée un document." ma:contentTypeScope="" ma:versionID="7d36d8450c5f8fdc57cde66e1bac3eb7">
  <xsd:schema xmlns:xsd="http://www.w3.org/2001/XMLSchema" xmlns:xs="http://www.w3.org/2001/XMLSchema" xmlns:p="http://schemas.microsoft.com/office/2006/metadata/properties" xmlns:ns2="767dc934-3b8a-46eb-b6f1-1082288fb7e6" xmlns:ns3="f5c42a88-b864-43b6-a131-fbe378cda5cb" targetNamespace="http://schemas.microsoft.com/office/2006/metadata/properties" ma:root="true" ma:fieldsID="819c8e330d1a0771601064eb7795fe26" ns2:_="" ns3:_="">
    <xsd:import namespace="767dc934-3b8a-46eb-b6f1-1082288fb7e6"/>
    <xsd:import namespace="f5c42a88-b864-43b6-a131-fbe378cda5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dc934-3b8a-46eb-b6f1-1082288fb7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42a88-b864-43b6-a131-fbe378cda5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213977-A6AC-4E13-89C4-28B2B03B63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D30E66-54D2-4C45-A65A-F9C82B9F1640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f5c42a88-b864-43b6-a131-fbe378cda5cb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67dc934-3b8a-46eb-b6f1-1082288fb7e6"/>
  </ds:schemaRefs>
</ds:datastoreItem>
</file>

<file path=customXml/itemProps3.xml><?xml version="1.0" encoding="utf-8"?>
<ds:datastoreItem xmlns:ds="http://schemas.openxmlformats.org/officeDocument/2006/customXml" ds:itemID="{E2DF64CB-4168-4BB4-A1A7-4976F686D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7dc934-3b8a-46eb-b6f1-1082288fb7e6"/>
    <ds:schemaRef ds:uri="f5c42a88-b864-43b6-a131-fbe378cda5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1922</Words>
  <Application>Microsoft Office PowerPoint</Application>
  <PresentationFormat>Affichage à l'écran (16:9)</PresentationFormat>
  <Paragraphs>308</Paragraphs>
  <Slides>31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40" baseType="lpstr">
      <vt:lpstr>Arial</vt:lpstr>
      <vt:lpstr>Avenir Black</vt:lpstr>
      <vt:lpstr>Avenir Book</vt:lpstr>
      <vt:lpstr>Avenir Roman</vt:lpstr>
      <vt:lpstr>Calibri</vt:lpstr>
      <vt:lpstr>Cambria Math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EN BREF</vt:lpstr>
      <vt:lpstr>setec International</vt:lpstr>
      <vt:lpstr>Présentation PowerPoint</vt:lpstr>
      <vt:lpstr>Études amonts La spécificité des transports</vt:lpstr>
      <vt:lpstr>Études amonts Les différentes étapes</vt:lpstr>
      <vt:lpstr>Études amonts Les liens avec le cours</vt:lpstr>
      <vt:lpstr>Présentation PowerPoint</vt:lpstr>
      <vt:lpstr>Toulouse Aerospace Express Présentation</vt:lpstr>
      <vt:lpstr>Toulouse Aerospace Express L’historique des projets</vt:lpstr>
      <vt:lpstr>Toulouse Aerospace Express Le projet retenu</vt:lpstr>
      <vt:lpstr>Toulouse Aerospace Express Enjeu de l’évaluation</vt:lpstr>
      <vt:lpstr>Présentation PowerPoint</vt:lpstr>
      <vt:lpstr>Toulouse Aerospace Express Étude de trafic</vt:lpstr>
      <vt:lpstr>Toulouse Aerospace Express Le support</vt:lpstr>
      <vt:lpstr>Toulouse Aerospace Express Le modèle à 4 étapes</vt:lpstr>
      <vt:lpstr>Toulouse Aerospace Express Affectation d’itinéraire</vt:lpstr>
      <vt:lpstr>Toulouse Aerospace Express Affectation transport en commun</vt:lpstr>
      <vt:lpstr>Toulouse Aerospace Express Affectation routière</vt:lpstr>
      <vt:lpstr>Toulouse Aerospace Express Rebouclage</vt:lpstr>
      <vt:lpstr>Toulouse Aerospace Express Résultats</vt:lpstr>
      <vt:lpstr>Toulouse Aerospace Express Le calage d’un modèle</vt:lpstr>
      <vt:lpstr>Présentation PowerPoint</vt:lpstr>
      <vt:lpstr>Toulouse Aerospace Express Principes</vt:lpstr>
      <vt:lpstr>Toulouse Aerospace Express Utilisation dans le cadre de TAE</vt:lpstr>
      <vt:lpstr>Toulouse Aerospace Express Enquête Publique</vt:lpstr>
      <vt:lpstr>Toulouse Aerospace Express Avantages des usagers</vt:lpstr>
      <vt:lpstr>Toulouse Aerospace Express Résultats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CREA2</dc:creator>
  <cp:lastModifiedBy>SEBES Arthur</cp:lastModifiedBy>
  <cp:revision>3</cp:revision>
  <dcterms:created xsi:type="dcterms:W3CDTF">2017-04-06T13:19:05Z</dcterms:created>
  <dcterms:modified xsi:type="dcterms:W3CDTF">2020-04-07T15:51:39Z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0x010100654634C76F11BA4296A2E3234C051B91</vt:lpwstr>
  </property>
</Properties>
</file>